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57" r:id="rId3"/>
    <p:sldId id="339" r:id="rId4"/>
    <p:sldId id="332" r:id="rId5"/>
    <p:sldId id="260" r:id="rId6"/>
    <p:sldId id="261" r:id="rId7"/>
    <p:sldId id="361" r:id="rId8"/>
    <p:sldId id="340" r:id="rId9"/>
    <p:sldId id="265" r:id="rId10"/>
    <p:sldId id="333" r:id="rId11"/>
    <p:sldId id="263" r:id="rId12"/>
    <p:sldId id="266" r:id="rId13"/>
    <p:sldId id="267" r:id="rId14"/>
    <p:sldId id="268" r:id="rId15"/>
    <p:sldId id="269" r:id="rId16"/>
    <p:sldId id="270" r:id="rId17"/>
    <p:sldId id="271" r:id="rId18"/>
    <p:sldId id="272" r:id="rId19"/>
    <p:sldId id="273" r:id="rId20"/>
    <p:sldId id="355" r:id="rId21"/>
    <p:sldId id="356" r:id="rId22"/>
    <p:sldId id="275" r:id="rId23"/>
    <p:sldId id="276" r:id="rId24"/>
    <p:sldId id="279" r:id="rId25"/>
    <p:sldId id="322" r:id="rId26"/>
    <p:sldId id="370" r:id="rId27"/>
    <p:sldId id="371" r:id="rId28"/>
    <p:sldId id="277" r:id="rId29"/>
    <p:sldId id="334" r:id="rId30"/>
    <p:sldId id="280" r:id="rId31"/>
    <p:sldId id="281" r:id="rId32"/>
    <p:sldId id="300" r:id="rId33"/>
    <p:sldId id="301" r:id="rId34"/>
    <p:sldId id="305" r:id="rId35"/>
    <p:sldId id="306" r:id="rId36"/>
    <p:sldId id="335" r:id="rId37"/>
    <p:sldId id="278" r:id="rId38"/>
    <p:sldId id="282" r:id="rId39"/>
    <p:sldId id="336" r:id="rId40"/>
    <p:sldId id="284" r:id="rId41"/>
    <p:sldId id="285" r:id="rId42"/>
    <p:sldId id="287" r:id="rId43"/>
    <p:sldId id="345" r:id="rId44"/>
    <p:sldId id="346" r:id="rId45"/>
    <p:sldId id="352" r:id="rId46"/>
    <p:sldId id="353" r:id="rId47"/>
    <p:sldId id="363" r:id="rId48"/>
    <p:sldId id="372" r:id="rId49"/>
    <p:sldId id="288" r:id="rId50"/>
    <p:sldId id="289" r:id="rId51"/>
    <p:sldId id="354" r:id="rId52"/>
    <p:sldId id="286" r:id="rId53"/>
    <p:sldId id="380" r:id="rId54"/>
    <p:sldId id="381" r:id="rId55"/>
    <p:sldId id="337" r:id="rId56"/>
    <p:sldId id="304" r:id="rId57"/>
    <p:sldId id="343" r:id="rId58"/>
    <p:sldId id="344" r:id="rId59"/>
    <p:sldId id="338" r:id="rId60"/>
    <p:sldId id="307" r:id="rId61"/>
    <p:sldId id="320" r:id="rId62"/>
    <p:sldId id="308" r:id="rId63"/>
    <p:sldId id="321" r:id="rId64"/>
    <p:sldId id="327" r:id="rId65"/>
    <p:sldId id="328" r:id="rId66"/>
    <p:sldId id="329" r:id="rId67"/>
    <p:sldId id="330" r:id="rId68"/>
    <p:sldId id="331" r:id="rId69"/>
    <p:sldId id="369" r:id="rId70"/>
    <p:sldId id="362" r:id="rId71"/>
    <p:sldId id="365" r:id="rId72"/>
    <p:sldId id="366" r:id="rId73"/>
    <p:sldId id="367" r:id="rId74"/>
    <p:sldId id="368" r:id="rId75"/>
    <p:sldId id="379" r:id="rId76"/>
    <p:sldId id="375" r:id="rId77"/>
    <p:sldId id="377" r:id="rId78"/>
    <p:sldId id="376" r:id="rId79"/>
    <p:sldId id="350" r:id="rId80"/>
    <p:sldId id="349" r:id="rId81"/>
    <p:sldId id="351" r:id="rId82"/>
    <p:sldId id="347" r:id="rId83"/>
    <p:sldId id="313" r:id="rId84"/>
    <p:sldId id="373" r:id="rId85"/>
    <p:sldId id="314" r:id="rId86"/>
    <p:sldId id="315" r:id="rId87"/>
    <p:sldId id="298" r:id="rId88"/>
    <p:sldId id="386" r:id="rId89"/>
    <p:sldId id="299" r:id="rId90"/>
    <p:sldId id="326" r:id="rId91"/>
    <p:sldId id="382" r:id="rId92"/>
    <p:sldId id="383" r:id="rId93"/>
    <p:sldId id="384" r:id="rId94"/>
    <p:sldId id="325" r:id="rId95"/>
    <p:sldId id="324" r:id="rId96"/>
    <p:sldId id="357" r:id="rId97"/>
    <p:sldId id="358" r:id="rId98"/>
    <p:sldId id="360" r:id="rId99"/>
    <p:sldId id="359" r:id="rId100"/>
    <p:sldId id="374" r:id="rId101"/>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13" autoAdjust="0"/>
    <p:restoredTop sz="73710" autoAdjust="0"/>
  </p:normalViewPr>
  <p:slideViewPr>
    <p:cSldViewPr>
      <p:cViewPr>
        <p:scale>
          <a:sx n="61" d="100"/>
          <a:sy n="61" d="100"/>
        </p:scale>
        <p:origin x="-1500" y="102"/>
      </p:cViewPr>
      <p:guideLst>
        <p:guide orient="horz" pos="2160"/>
        <p:guide pos="2880"/>
      </p:guideLst>
    </p:cSldViewPr>
  </p:slideViewPr>
  <p:notesTextViewPr>
    <p:cViewPr>
      <p:scale>
        <a:sx n="1" d="1"/>
        <a:sy n="1" d="1"/>
      </p:scale>
      <p:origin x="0" y="0"/>
    </p:cViewPr>
  </p:notesTextViewPr>
  <p:sorterViewPr>
    <p:cViewPr>
      <p:scale>
        <a:sx n="100" d="100"/>
        <a:sy n="100" d="100"/>
      </p:scale>
      <p:origin x="0" y="15978"/>
    </p:cViewPr>
  </p:sorterViewPr>
  <p:notesViewPr>
    <p:cSldViewPr>
      <p:cViewPr varScale="1">
        <p:scale>
          <a:sx n="60" d="100"/>
          <a:sy n="60" d="100"/>
        </p:scale>
        <p:origin x="-256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smoulton\My%20Documents\DD+Comp%20Deliverables\TypicalSavingsGrap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manualLayout>
          <c:layoutTarget val="inner"/>
          <c:xMode val="edge"/>
          <c:yMode val="edge"/>
          <c:x val="5.9450764386438391E-2"/>
          <c:y val="8.6670464103137015E-2"/>
          <c:w val="0.92676988444113262"/>
          <c:h val="0.7244819503812544"/>
        </c:manualLayout>
      </c:layout>
      <c:bar3DChart>
        <c:barDir val="col"/>
        <c:grouping val="clustered"/>
        <c:varyColors val="0"/>
        <c:ser>
          <c:idx val="0"/>
          <c:order val="0"/>
          <c:tx>
            <c:strRef>
              <c:f>Sheet1!$C$1</c:f>
              <c:strCache>
                <c:ptCount val="1"/>
                <c:pt idx="0">
                  <c:v>Compression Only</c:v>
                </c:pt>
              </c:strCache>
            </c:strRef>
          </c:tx>
          <c:spPr>
            <a:solidFill>
              <a:srgbClr val="F95F00"/>
            </a:solidFill>
          </c:spPr>
          <c:invertIfNegative val="0"/>
          <c:cat>
            <c:strRef>
              <c:f>Sheet1!$B$2:$B$6</c:f>
              <c:strCache>
                <c:ptCount val="5"/>
                <c:pt idx="0">
                  <c:v>File Services </c:v>
                </c:pt>
                <c:pt idx="1">
                  <c:v>Oracle® OLTP </c:v>
                </c:pt>
                <c:pt idx="2">
                  <c:v>Oracle DW </c:v>
                </c:pt>
                <c:pt idx="3">
                  <c:v>Exchange 2010 </c:v>
                </c:pt>
                <c:pt idx="4">
                  <c:v>Geoseismic </c:v>
                </c:pt>
              </c:strCache>
            </c:strRef>
          </c:cat>
          <c:val>
            <c:numRef>
              <c:f>Sheet1!$C$2:$C$6</c:f>
              <c:numCache>
                <c:formatCode>0%</c:formatCode>
                <c:ptCount val="5"/>
                <c:pt idx="0">
                  <c:v>0.5</c:v>
                </c:pt>
                <c:pt idx="1">
                  <c:v>0.6500000000000008</c:v>
                </c:pt>
                <c:pt idx="2">
                  <c:v>0.70000000000000051</c:v>
                </c:pt>
                <c:pt idx="3">
                  <c:v>0.35000000000000026</c:v>
                </c:pt>
                <c:pt idx="4">
                  <c:v>0.4</c:v>
                </c:pt>
              </c:numCache>
            </c:numRef>
          </c:val>
        </c:ser>
        <c:ser>
          <c:idx val="1"/>
          <c:order val="1"/>
          <c:tx>
            <c:strRef>
              <c:f>Sheet1!$D$1</c:f>
              <c:strCache>
                <c:ptCount val="1"/>
                <c:pt idx="0">
                  <c:v>Deduplication Only</c:v>
                </c:pt>
              </c:strCache>
            </c:strRef>
          </c:tx>
          <c:spPr>
            <a:solidFill>
              <a:schemeClr val="accent2"/>
            </a:solidFill>
          </c:spPr>
          <c:invertIfNegative val="0"/>
          <c:cat>
            <c:strRef>
              <c:f>Sheet1!$B$2:$B$6</c:f>
              <c:strCache>
                <c:ptCount val="5"/>
                <c:pt idx="0">
                  <c:v>File Services </c:v>
                </c:pt>
                <c:pt idx="1">
                  <c:v>Oracle® OLTP </c:v>
                </c:pt>
                <c:pt idx="2">
                  <c:v>Oracle DW </c:v>
                </c:pt>
                <c:pt idx="3">
                  <c:v>Exchange 2010 </c:v>
                </c:pt>
                <c:pt idx="4">
                  <c:v>Geoseismic </c:v>
                </c:pt>
              </c:strCache>
            </c:strRef>
          </c:cat>
          <c:val>
            <c:numRef>
              <c:f>Sheet1!$D$2:$D$6</c:f>
              <c:numCache>
                <c:formatCode>0%</c:formatCode>
                <c:ptCount val="5"/>
                <c:pt idx="0">
                  <c:v>0.30000000000000027</c:v>
                </c:pt>
                <c:pt idx="1">
                  <c:v>0</c:v>
                </c:pt>
                <c:pt idx="2">
                  <c:v>0.15000000000000013</c:v>
                </c:pt>
                <c:pt idx="3">
                  <c:v>0.15000000000000013</c:v>
                </c:pt>
                <c:pt idx="4">
                  <c:v>3.0000000000000009E-2</c:v>
                </c:pt>
              </c:numCache>
            </c:numRef>
          </c:val>
        </c:ser>
        <c:ser>
          <c:idx val="2"/>
          <c:order val="2"/>
          <c:tx>
            <c:strRef>
              <c:f>Sheet1!$E$1</c:f>
              <c:strCache>
                <c:ptCount val="1"/>
                <c:pt idx="0">
                  <c:v>Compression and Deduplication</c:v>
                </c:pt>
              </c:strCache>
            </c:strRef>
          </c:tx>
          <c:spPr>
            <a:solidFill>
              <a:srgbClr val="0085B4"/>
            </a:solidFill>
          </c:spPr>
          <c:invertIfNegative val="0"/>
          <c:cat>
            <c:strRef>
              <c:f>Sheet1!$B$2:$B$6</c:f>
              <c:strCache>
                <c:ptCount val="5"/>
                <c:pt idx="0">
                  <c:v>File Services </c:v>
                </c:pt>
                <c:pt idx="1">
                  <c:v>Oracle® OLTP </c:v>
                </c:pt>
                <c:pt idx="2">
                  <c:v>Oracle DW </c:v>
                </c:pt>
                <c:pt idx="3">
                  <c:v>Exchange 2010 </c:v>
                </c:pt>
                <c:pt idx="4">
                  <c:v>Geoseismic </c:v>
                </c:pt>
              </c:strCache>
            </c:strRef>
          </c:cat>
          <c:val>
            <c:numRef>
              <c:f>Sheet1!$E$2:$E$6</c:f>
              <c:numCache>
                <c:formatCode>0%</c:formatCode>
                <c:ptCount val="5"/>
                <c:pt idx="0">
                  <c:v>0.6500000000000008</c:v>
                </c:pt>
                <c:pt idx="1">
                  <c:v>0.6500000000000008</c:v>
                </c:pt>
                <c:pt idx="2">
                  <c:v>0.70000000000000051</c:v>
                </c:pt>
                <c:pt idx="3">
                  <c:v>0.4</c:v>
                </c:pt>
                <c:pt idx="4">
                  <c:v>0.4</c:v>
                </c:pt>
              </c:numCache>
            </c:numRef>
          </c:val>
        </c:ser>
        <c:dLbls>
          <c:showLegendKey val="0"/>
          <c:showVal val="0"/>
          <c:showCatName val="0"/>
          <c:showSerName val="0"/>
          <c:showPercent val="0"/>
          <c:showBubbleSize val="0"/>
        </c:dLbls>
        <c:gapWidth val="150"/>
        <c:shape val="box"/>
        <c:axId val="160604672"/>
        <c:axId val="48047808"/>
        <c:axId val="0"/>
      </c:bar3DChart>
      <c:catAx>
        <c:axId val="160604672"/>
        <c:scaling>
          <c:orientation val="minMax"/>
        </c:scaling>
        <c:delete val="0"/>
        <c:axPos val="b"/>
        <c:numFmt formatCode="@" sourceLinked="0"/>
        <c:majorTickMark val="out"/>
        <c:minorTickMark val="none"/>
        <c:tickLblPos val="nextTo"/>
        <c:txPr>
          <a:bodyPr/>
          <a:lstStyle/>
          <a:p>
            <a:pPr>
              <a:defRPr sz="1400"/>
            </a:pPr>
            <a:endParaRPr lang="pt-BR"/>
          </a:p>
        </c:txPr>
        <c:crossAx val="48047808"/>
        <c:crosses val="autoZero"/>
        <c:auto val="0"/>
        <c:lblAlgn val="ctr"/>
        <c:lblOffset val="0"/>
        <c:noMultiLvlLbl val="0"/>
      </c:catAx>
      <c:valAx>
        <c:axId val="48047808"/>
        <c:scaling>
          <c:orientation val="minMax"/>
        </c:scaling>
        <c:delete val="0"/>
        <c:axPos val="l"/>
        <c:numFmt formatCode="0%" sourceLinked="1"/>
        <c:majorTickMark val="out"/>
        <c:minorTickMark val="none"/>
        <c:tickLblPos val="nextTo"/>
        <c:txPr>
          <a:bodyPr/>
          <a:lstStyle/>
          <a:p>
            <a:pPr>
              <a:defRPr sz="1400"/>
            </a:pPr>
            <a:endParaRPr lang="pt-BR"/>
          </a:p>
        </c:txPr>
        <c:crossAx val="160604672"/>
        <c:crosses val="autoZero"/>
        <c:crossBetween val="between"/>
      </c:valAx>
    </c:plotArea>
    <c:legend>
      <c:legendPos val="b"/>
      <c:layout>
        <c:manualLayout>
          <c:xMode val="edge"/>
          <c:yMode val="edge"/>
          <c:x val="9.0857449167715473E-2"/>
          <c:y val="0.90775773453004915"/>
          <c:w val="0.80226561839546873"/>
          <c:h val="8.699835210411308E-2"/>
        </c:manualLayout>
      </c:layout>
      <c:overlay val="0"/>
      <c:txPr>
        <a:bodyPr/>
        <a:lstStyle/>
        <a:p>
          <a:pPr>
            <a:defRPr sz="1400">
              <a:latin typeface="+mn-lt"/>
              <a:cs typeface="Arial" pitchFamily="34" charset="0"/>
            </a:defRPr>
          </a:pPr>
          <a:endParaRPr lang="pt-BR"/>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B650B4-D33D-40ED-A0DF-87121817B178}" type="datetimeFigureOut">
              <a:rPr lang="pt-BR" smtClean="0"/>
              <a:t>29/11/2015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8C96CE-A5D4-46BA-BCB8-A37780D6F0EB}" type="slidenum">
              <a:rPr lang="pt-BR" smtClean="0"/>
              <a:t>‹nº›</a:t>
            </a:fld>
            <a:endParaRPr lang="pt-BR"/>
          </a:p>
        </p:txBody>
      </p:sp>
    </p:spTree>
    <p:extLst>
      <p:ext uri="{BB962C8B-B14F-4D97-AF65-F5344CB8AC3E}">
        <p14:creationId xmlns:p14="http://schemas.microsoft.com/office/powerpoint/2010/main" val="74136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1</a:t>
            </a:fld>
            <a:endParaRPr lang="pt-BR"/>
          </a:p>
        </p:txBody>
      </p:sp>
    </p:spTree>
    <p:extLst>
      <p:ext uri="{BB962C8B-B14F-4D97-AF65-F5344CB8AC3E}">
        <p14:creationId xmlns:p14="http://schemas.microsoft.com/office/powerpoint/2010/main" val="84221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Espaço Reservado para Imagem de Slide 1"/>
          <p:cNvSpPr>
            <a:spLocks noGrp="1" noRot="1" noChangeAspect="1" noTextEdit="1"/>
          </p:cNvSpPr>
          <p:nvPr>
            <p:ph type="sldImg"/>
          </p:nvPr>
        </p:nvSpPr>
        <p:spPr>
          <a:ln/>
        </p:spPr>
      </p:sp>
      <p:sp>
        <p:nvSpPr>
          <p:cNvPr id="308227"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18348" indent="-218348"/>
            <a:r>
              <a:rPr lang="pt-BR" altLang="pt-BR" sz="900"/>
              <a:t>Os diretórios de Snapshots aparecem em clientes NFS como </a:t>
            </a:r>
            <a:r>
              <a:rPr lang="pt-BR" altLang="pt-BR" sz="900" i="1"/>
              <a:t>.snapshot</a:t>
            </a:r>
            <a:r>
              <a:rPr lang="pt-BR" altLang="pt-BR" sz="900"/>
              <a:t>. Eles são normalmente ocultos e não aparecem na listagem.</a:t>
            </a:r>
          </a:p>
          <a:p>
            <a:pPr marL="218348" indent="-218348"/>
            <a:r>
              <a:rPr lang="pt-BR" altLang="pt-BR" sz="900"/>
              <a:t>Ao listar os diretórios de snapshots a partir de um cliente, a data e hora (timestamp) são as mesmas em todos os diretórios. Portanto para saber a data e hora atual de cada snapshot, você deve verificar pelo Filer usando o comando snap list.</a:t>
            </a:r>
          </a:p>
        </p:txBody>
      </p:sp>
      <p:sp>
        <p:nvSpPr>
          <p:cNvPr id="308228" name="Espaço Reservado para Cabeçalho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08229" name="Espaço Reservado para Rodapé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08230" name="Espaço Reservado para Número de Slide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2704D017-4E46-4D07-99D0-734694357D59}" type="slidenum">
              <a:rPr lang="en-US" altLang="pt-BR" sz="1200">
                <a:solidFill>
                  <a:schemeClr val="tx1"/>
                </a:solidFill>
                <a:latin typeface="Times New Roman" pitchFamily="18" charset="0"/>
              </a:rPr>
              <a:pPr/>
              <a:t>14</a:t>
            </a:fld>
            <a:endParaRPr lang="en-US" altLang="pt-BR" sz="1200">
              <a:solidFill>
                <a:schemeClr val="tx1"/>
              </a:solidFill>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092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09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4EBDA44F-E9DA-4443-B5FE-9D5C397C0D7D}" type="slidenum">
              <a:rPr lang="en-US" altLang="pt-BR" sz="1200">
                <a:solidFill>
                  <a:schemeClr val="tx1"/>
                </a:solidFill>
                <a:latin typeface="Times New Roman" pitchFamily="18" charset="0"/>
              </a:rPr>
              <a:pPr/>
              <a:t>15</a:t>
            </a:fld>
            <a:endParaRPr lang="en-US" altLang="pt-BR" sz="1200">
              <a:solidFill>
                <a:schemeClr val="tx1"/>
              </a:solidFill>
              <a:latin typeface="Times New Roman" pitchFamily="18" charset="0"/>
            </a:endParaRPr>
          </a:p>
        </p:txBody>
      </p:sp>
      <p:sp>
        <p:nvSpPr>
          <p:cNvPr id="309253" name="Rectangle 2"/>
          <p:cNvSpPr>
            <a:spLocks noGrp="1" noRot="1" noChangeAspect="1" noChangeArrowheads="1" noTextEdit="1"/>
          </p:cNvSpPr>
          <p:nvPr>
            <p:ph type="sldImg"/>
          </p:nvPr>
        </p:nvSpPr>
        <p:spPr>
          <a:ln/>
        </p:spPr>
      </p:sp>
      <p:sp>
        <p:nvSpPr>
          <p:cNvPr id="309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sz="900"/>
              <a:t>Diretórios de Snapshots são ocultos em um cliente Windows. Para visualizá-los, configure antes o Windows Explorer para exibir os arquivos ocultos, e depois navegue para a raiz do compartilhamento CIFS e procure diretório ~snapshot. Dentro desse, aparecerá a lista dos snapshots existentes no volume. Ex.: hourly.0, nightly.1, snap.1</a:t>
            </a:r>
          </a:p>
          <a:p>
            <a:r>
              <a:rPr lang="pt-BR" altLang="pt-BR" sz="900"/>
              <a:t>A opção </a:t>
            </a:r>
            <a:r>
              <a:rPr lang="pt-BR" altLang="pt-BR" sz="900" i="1"/>
              <a:t>“options cifs.show_snapshot” </a:t>
            </a:r>
            <a:r>
              <a:rPr lang="pt-BR" altLang="pt-BR" sz="900"/>
              <a:t>precisa estar </a:t>
            </a:r>
            <a:r>
              <a:rPr lang="pt-BR" altLang="pt-BR" sz="900" i="1"/>
              <a:t>“on”</a:t>
            </a:r>
            <a:r>
              <a:rPr lang="pt-BR" altLang="pt-BR" sz="900"/>
              <a:t>.	</a:t>
            </a:r>
            <a:r>
              <a:rPr lang="pt-BR" altLang="pt-BR" sz="900" i="1"/>
              <a:t>options cifs.show_snapshot on</a:t>
            </a:r>
          </a:p>
          <a:p>
            <a:endParaRPr lang="pt-BR" altLang="pt-BR" sz="900" b="1"/>
          </a:p>
          <a:p>
            <a:r>
              <a:rPr lang="pt-BR" altLang="pt-BR" sz="900" b="1"/>
              <a:t>Restaurando um arquivo</a:t>
            </a:r>
            <a:endParaRPr lang="pt-BR" altLang="pt-BR" sz="900"/>
          </a:p>
          <a:p>
            <a:r>
              <a:rPr lang="pt-BR" altLang="pt-BR" sz="900"/>
              <a:t>Para restaurar um arquivo de um snapshot, renomeie ou mova o arquivo original e depois copie o arquivo do diretorio do snapshot para o diretório original do filesystem ativo. </a:t>
            </a:r>
          </a:p>
          <a:p>
            <a:r>
              <a:rPr lang="en-US" altLang="pt-BR" sz="900"/>
              <a:t>PS.: A NetApp também oferece a licença de SnapRestore que é capaz de restaurar um arquivo ou volume em questão de segundos, pois ela não copia os blocos e sim somente altera os ponteiros do filesystem ativos para os blocos do snapshot escolhido para ser restaurado.</a:t>
            </a:r>
            <a:endParaRPr lang="pt-BR" altLang="pt-BR" sz="9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102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102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342C4908-8742-4689-81AC-7DE5CF9F7897}" type="slidenum">
              <a:rPr lang="en-US" altLang="pt-BR" sz="1200">
                <a:solidFill>
                  <a:schemeClr val="tx1"/>
                </a:solidFill>
                <a:latin typeface="Times New Roman" pitchFamily="18" charset="0"/>
              </a:rPr>
              <a:pPr/>
              <a:t>16</a:t>
            </a:fld>
            <a:endParaRPr lang="en-US" altLang="pt-BR" sz="1200">
              <a:solidFill>
                <a:schemeClr val="tx1"/>
              </a:solidFill>
              <a:latin typeface="Times New Roman" pitchFamily="18" charset="0"/>
            </a:endParaRPr>
          </a:p>
        </p:txBody>
      </p:sp>
      <p:sp>
        <p:nvSpPr>
          <p:cNvPr id="310277" name="Rectangle 2"/>
          <p:cNvSpPr>
            <a:spLocks noGrp="1" noRot="1" noChangeAspect="1" noChangeArrowheads="1" noTextEdit="1"/>
          </p:cNvSpPr>
          <p:nvPr>
            <p:ph type="sldImg"/>
          </p:nvPr>
        </p:nvSpPr>
        <p:spPr>
          <a:ln/>
        </p:spPr>
      </p:sp>
      <p:sp>
        <p:nvSpPr>
          <p:cNvPr id="3102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sz="900" b="1"/>
              <a:t>Versões Anteriores do Windows</a:t>
            </a:r>
          </a:p>
          <a:p>
            <a:r>
              <a:rPr lang="pt-BR" altLang="pt-BR" sz="900"/>
              <a:t>Clientes Windows tem integração nativa com o Storage NetApp através do seu serviço VSS (Volume Snapshot Service ou Volume Shadow Copie Service) disponibilizando os snapshots dos volumes do Filer na guia Versões Anteriores.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11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11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B52FFCF9-1DAF-4D38-910E-D29674BEBBE5}" type="slidenum">
              <a:rPr lang="en-US" altLang="pt-BR" sz="1200">
                <a:solidFill>
                  <a:schemeClr val="tx1"/>
                </a:solidFill>
                <a:latin typeface="Times New Roman" pitchFamily="18" charset="0"/>
              </a:rPr>
              <a:pPr/>
              <a:t>17</a:t>
            </a:fld>
            <a:endParaRPr lang="en-US" altLang="pt-BR" sz="1200">
              <a:solidFill>
                <a:schemeClr val="tx1"/>
              </a:solidFill>
              <a:latin typeface="Times New Roman" pitchFamily="18" charset="0"/>
            </a:endParaRPr>
          </a:p>
        </p:txBody>
      </p:sp>
      <p:sp>
        <p:nvSpPr>
          <p:cNvPr id="311301" name="Rectangle 2"/>
          <p:cNvSpPr>
            <a:spLocks noGrp="1" noRot="1" noChangeAspect="1" noChangeArrowheads="1" noTextEdit="1"/>
          </p:cNvSpPr>
          <p:nvPr>
            <p:ph type="sldImg"/>
          </p:nvPr>
        </p:nvSpPr>
        <p:spPr>
          <a:ln/>
        </p:spPr>
      </p:sp>
      <p:sp>
        <p:nvSpPr>
          <p:cNvPr id="346118" name="Rectangle 3"/>
          <p:cNvSpPr>
            <a:spLocks noGrp="1" noChangeArrowheads="1"/>
          </p:cNvSpPr>
          <p:nvPr>
            <p:ph type="body" idx="1"/>
          </p:nvPr>
        </p:nvSpPr>
        <p:spPr>
          <a:ln/>
        </p:spPr>
        <p:txBody>
          <a:bodyPr/>
          <a:lstStyle/>
          <a:p>
            <a:pPr marL="259709" indent="-259709">
              <a:lnSpc>
                <a:spcPct val="90000"/>
              </a:lnSpc>
              <a:spcAft>
                <a:spcPct val="70000"/>
              </a:spcAft>
              <a:defRPr/>
            </a:pPr>
            <a:r>
              <a:rPr lang="pt-BR" sz="900" b="1" dirty="0" err="1"/>
              <a:t>SnapRestore</a:t>
            </a:r>
            <a:endParaRPr lang="pt-BR" sz="900" b="1" dirty="0"/>
          </a:p>
          <a:p>
            <a:pPr marL="259709" indent="-259709">
              <a:lnSpc>
                <a:spcPct val="90000"/>
              </a:lnSpc>
              <a:spcAft>
                <a:spcPct val="70000"/>
              </a:spcAft>
              <a:buFontTx/>
              <a:buChar char="•"/>
              <a:defRPr/>
            </a:pPr>
            <a:r>
              <a:rPr lang="pt-BR" sz="900" dirty="0"/>
              <a:t>O </a:t>
            </a:r>
            <a:r>
              <a:rPr lang="pt-BR" sz="900" dirty="0" err="1"/>
              <a:t>SnapRestore</a:t>
            </a:r>
            <a:r>
              <a:rPr lang="pt-BR" sz="900" dirty="0"/>
              <a:t> permite reverter um arquivo ou volume local rapidamente para o estado em que estava em determinada versão de snapshot, tornando-o um File System Ativo.</a:t>
            </a:r>
          </a:p>
          <a:p>
            <a:pPr>
              <a:defRPr/>
            </a:pPr>
            <a:r>
              <a:rPr lang="pt-BR" sz="900" b="1" dirty="0"/>
              <a:t>- Como o </a:t>
            </a:r>
            <a:r>
              <a:rPr lang="pt-BR" sz="900" b="1" dirty="0" err="1"/>
              <a:t>SnapRestore</a:t>
            </a:r>
            <a:r>
              <a:rPr lang="pt-BR" sz="900" b="1" dirty="0"/>
              <a:t> funciona:</a:t>
            </a:r>
            <a:r>
              <a:rPr lang="pt-BR" sz="900" dirty="0"/>
              <a:t> Após a seleção do snapshot para a reversão, o </a:t>
            </a:r>
            <a:r>
              <a:rPr lang="pt-BR" sz="900" dirty="0" err="1"/>
              <a:t>storage</a:t>
            </a:r>
            <a:r>
              <a:rPr lang="pt-BR" sz="900" dirty="0"/>
              <a:t> reverte o arquivo ou volume selecionado com as informações e data de quando o snapshot foi executado.</a:t>
            </a:r>
            <a:endParaRPr lang="pt-BR" sz="900" b="1" dirty="0"/>
          </a:p>
          <a:p>
            <a:pPr>
              <a:defRPr/>
            </a:pPr>
            <a:r>
              <a:rPr lang="pt-BR" sz="900" b="1" dirty="0"/>
              <a:t>Observação:</a:t>
            </a:r>
            <a:r>
              <a:rPr lang="pt-BR" sz="900" dirty="0"/>
              <a:t> Se o volume selecionado para reversão for o </a:t>
            </a:r>
            <a:r>
              <a:rPr lang="pt-BR" sz="900" dirty="0" err="1"/>
              <a:t>root</a:t>
            </a:r>
            <a:r>
              <a:rPr lang="pt-BR" sz="900" dirty="0"/>
              <a:t>, então o </a:t>
            </a:r>
            <a:r>
              <a:rPr lang="pt-BR" sz="900" dirty="0" err="1"/>
              <a:t>storage</a:t>
            </a:r>
            <a:r>
              <a:rPr lang="pt-BR" sz="900" dirty="0"/>
              <a:t> pedirá um </a:t>
            </a:r>
            <a:r>
              <a:rPr lang="pt-BR" sz="900" dirty="0" err="1"/>
              <a:t>reboot</a:t>
            </a:r>
            <a:r>
              <a:rPr lang="pt-BR" sz="900" dirty="0"/>
              <a:t>.</a:t>
            </a:r>
            <a:endParaRPr lang="pt-BR" sz="900" b="1" dirty="0"/>
          </a:p>
          <a:p>
            <a:pPr>
              <a:defRPr/>
            </a:pPr>
            <a:r>
              <a:rPr lang="pt-BR" sz="900" b="1" dirty="0"/>
              <a:t>- O que o </a:t>
            </a:r>
            <a:r>
              <a:rPr lang="pt-BR" sz="900" b="1" dirty="0" err="1"/>
              <a:t>SnapRestore</a:t>
            </a:r>
            <a:r>
              <a:rPr lang="pt-BR" sz="900" b="1" dirty="0"/>
              <a:t> reverte</a:t>
            </a:r>
            <a:r>
              <a:rPr lang="pt-BR" sz="900" dirty="0"/>
              <a:t>: O </a:t>
            </a:r>
            <a:r>
              <a:rPr lang="pt-BR" sz="900" dirty="0" err="1"/>
              <a:t>SnapRestore</a:t>
            </a:r>
            <a:r>
              <a:rPr lang="pt-BR" sz="900" dirty="0"/>
              <a:t> reverte somente o conteúdo dos arquivos e volumes, mas não seus atributos. Por exemplo ele não reverte o agendamento de Snapshots, volume </a:t>
            </a:r>
            <a:r>
              <a:rPr lang="pt-BR" sz="900" dirty="0" err="1"/>
              <a:t>options</a:t>
            </a:r>
            <a:r>
              <a:rPr lang="pt-BR" sz="900" dirty="0"/>
              <a:t> </a:t>
            </a:r>
            <a:r>
              <a:rPr lang="pt-BR" sz="900" dirty="0" err="1"/>
              <a:t>settings</a:t>
            </a:r>
            <a:r>
              <a:rPr lang="pt-BR" sz="900" dirty="0"/>
              <a:t>, RAID </a:t>
            </a:r>
            <a:r>
              <a:rPr lang="pt-BR" sz="900" dirty="0" err="1"/>
              <a:t>group</a:t>
            </a:r>
            <a:r>
              <a:rPr lang="pt-BR" sz="900" dirty="0"/>
              <a:t> </a:t>
            </a:r>
            <a:r>
              <a:rPr lang="pt-BR" sz="900" dirty="0" err="1"/>
              <a:t>size</a:t>
            </a:r>
            <a:r>
              <a:rPr lang="pt-BR" sz="900" dirty="0"/>
              <a:t>.</a:t>
            </a:r>
            <a:endParaRPr lang="pt-BR" sz="900" b="1" dirty="0"/>
          </a:p>
          <a:p>
            <a:pPr>
              <a:defRPr/>
            </a:pPr>
            <a:r>
              <a:rPr lang="pt-BR" sz="900" b="1" dirty="0"/>
              <a:t>- Quando usar o </a:t>
            </a:r>
            <a:r>
              <a:rPr lang="pt-BR" sz="900" b="1" dirty="0" err="1"/>
              <a:t>SnapRestore</a:t>
            </a:r>
            <a:r>
              <a:rPr lang="pt-BR" sz="900" dirty="0"/>
              <a:t>: O uso do </a:t>
            </a:r>
            <a:r>
              <a:rPr lang="pt-BR" sz="900" dirty="0" err="1"/>
              <a:t>SnapRestore</a:t>
            </a:r>
            <a:r>
              <a:rPr lang="pt-BR" sz="900" dirty="0"/>
              <a:t> é para arquivos ou volumes corrompidos por usuário ou aplicação.</a:t>
            </a:r>
            <a:endParaRPr lang="pt-BR" sz="900" b="1" dirty="0"/>
          </a:p>
          <a:p>
            <a:pPr>
              <a:buFontTx/>
              <a:buChar char="-"/>
              <a:defRPr/>
            </a:pPr>
            <a:r>
              <a:rPr lang="pt-BR" sz="900" b="1" dirty="0"/>
              <a:t>Porque usar o </a:t>
            </a:r>
            <a:r>
              <a:rPr lang="pt-BR" sz="900" b="1" dirty="0" err="1"/>
              <a:t>SnapRestore</a:t>
            </a:r>
            <a:r>
              <a:rPr lang="pt-BR" sz="900" b="1" dirty="0"/>
              <a:t> ao invés de copiar os dados diretamente do snapshot</a:t>
            </a:r>
            <a:r>
              <a:rPr lang="pt-BR" sz="900" dirty="0"/>
              <a:t>: O </a:t>
            </a:r>
            <a:r>
              <a:rPr lang="pt-BR" sz="900" dirty="0" err="1"/>
              <a:t>SnapRestore</a:t>
            </a:r>
            <a:r>
              <a:rPr lang="pt-BR" sz="900" dirty="0"/>
              <a:t> executa uma reversão mais rápida do que usando o procedimento de recuperar por copia do snapshot, usando menos espaço em disco do que para recuperar (copiar) volumes, </a:t>
            </a:r>
            <a:r>
              <a:rPr lang="pt-BR" sz="900" dirty="0" err="1"/>
              <a:t>qtrees</a:t>
            </a:r>
            <a:r>
              <a:rPr lang="pt-BR" sz="900" dirty="0"/>
              <a:t>, diretórios ou arquivos para o sistema de arquivos atual. Através do </a:t>
            </a:r>
            <a:r>
              <a:rPr lang="pt-BR" sz="900" dirty="0" err="1"/>
              <a:t>Snaprestore</a:t>
            </a:r>
            <a:r>
              <a:rPr lang="pt-BR" sz="900" dirty="0"/>
              <a:t>, uma reversão de um grande volume poderá ser feita em segundos.</a:t>
            </a:r>
          </a:p>
          <a:p>
            <a:pPr>
              <a:defRPr/>
            </a:pPr>
            <a:endParaRPr lang="en-US" sz="900" b="1" dirty="0"/>
          </a:p>
          <a:p>
            <a:pPr>
              <a:defRPr/>
            </a:pPr>
            <a:r>
              <a:rPr lang="en-US" sz="900" b="1" dirty="0"/>
              <a:t>Example:</a:t>
            </a:r>
            <a:endParaRPr lang="pt-BR" sz="900" b="1" dirty="0"/>
          </a:p>
          <a:p>
            <a:pPr>
              <a:defRPr/>
            </a:pPr>
            <a:r>
              <a:rPr lang="en-US" sz="800" dirty="0">
                <a:latin typeface="Courier New" pitchFamily="49" charset="0"/>
              </a:rPr>
              <a:t>node1&gt; snap restore vol2</a:t>
            </a:r>
          </a:p>
          <a:p>
            <a:pPr>
              <a:defRPr/>
            </a:pPr>
            <a:r>
              <a:rPr lang="en-US" sz="800" dirty="0">
                <a:latin typeface="Courier New" pitchFamily="49" charset="0"/>
              </a:rPr>
              <a:t>Are you sure you want to do this? Y</a:t>
            </a:r>
          </a:p>
          <a:p>
            <a:pPr>
              <a:defRPr/>
            </a:pPr>
            <a:r>
              <a:rPr lang="en-US" sz="800" dirty="0">
                <a:latin typeface="Courier New" pitchFamily="49" charset="0"/>
              </a:rPr>
              <a:t>Which snapshot would you like to revert volume vol2 to? snap3-vol2</a:t>
            </a:r>
          </a:p>
          <a:p>
            <a:pPr>
              <a:defRPr/>
            </a:pPr>
            <a:r>
              <a:rPr lang="en-US" sz="800" dirty="0">
                <a:latin typeface="Courier New" pitchFamily="49" charset="0"/>
              </a:rPr>
              <a:t>Proceed with revert? Y</a:t>
            </a:r>
          </a:p>
          <a:p>
            <a:pPr>
              <a:defRPr/>
            </a:pPr>
            <a:r>
              <a:rPr lang="en-US" sz="800" dirty="0">
                <a:latin typeface="Courier New" pitchFamily="49" charset="0"/>
              </a:rPr>
              <a:t>Volume vol2: revert successful.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123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12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130CC98C-FFAD-479F-91F4-F833BF0F75AB}" type="slidenum">
              <a:rPr lang="en-US" altLang="pt-BR" sz="1200">
                <a:solidFill>
                  <a:schemeClr val="tx1"/>
                </a:solidFill>
                <a:latin typeface="Times New Roman" pitchFamily="18" charset="0"/>
              </a:rPr>
              <a:pPr/>
              <a:t>18</a:t>
            </a:fld>
            <a:endParaRPr lang="en-US" altLang="pt-BR" sz="1200">
              <a:solidFill>
                <a:schemeClr val="tx1"/>
              </a:solidFill>
              <a:latin typeface="Times New Roman" pitchFamily="18" charset="0"/>
            </a:endParaRPr>
          </a:p>
        </p:txBody>
      </p:sp>
      <p:sp>
        <p:nvSpPr>
          <p:cNvPr id="312325" name="Rectangle 2"/>
          <p:cNvSpPr>
            <a:spLocks noGrp="1" noRot="1" noChangeAspect="1" noChangeArrowheads="1" noTextEdit="1"/>
          </p:cNvSpPr>
          <p:nvPr>
            <p:ph type="sldImg"/>
          </p:nvPr>
        </p:nvSpPr>
        <p:spPr>
          <a:ln/>
        </p:spPr>
      </p:sp>
      <p:sp>
        <p:nvSpPr>
          <p:cNvPr id="3123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pt-BR" sz="9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133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133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E33B30E2-E002-4389-82A6-85F607CBED12}" type="slidenum">
              <a:rPr lang="en-US" altLang="pt-BR" sz="1200">
                <a:solidFill>
                  <a:schemeClr val="tx1"/>
                </a:solidFill>
                <a:latin typeface="Times New Roman" pitchFamily="18" charset="0"/>
              </a:rPr>
              <a:pPr/>
              <a:t>19</a:t>
            </a:fld>
            <a:endParaRPr lang="en-US" altLang="pt-BR" sz="1200">
              <a:solidFill>
                <a:schemeClr val="tx1"/>
              </a:solidFill>
              <a:latin typeface="Times New Roman" pitchFamily="18" charset="0"/>
            </a:endParaRPr>
          </a:p>
        </p:txBody>
      </p:sp>
      <p:sp>
        <p:nvSpPr>
          <p:cNvPr id="313349" name="Rectangle 2"/>
          <p:cNvSpPr>
            <a:spLocks noGrp="1" noRot="1" noChangeAspect="1" noChangeArrowheads="1" noTextEdit="1"/>
          </p:cNvSpPr>
          <p:nvPr>
            <p:ph type="sldImg"/>
          </p:nvPr>
        </p:nvSpPr>
        <p:spPr>
          <a:ln/>
        </p:spPr>
      </p:sp>
      <p:sp>
        <p:nvSpPr>
          <p:cNvPr id="3133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pt-BR" sz="900" b="1"/>
              <a:t>Flex Volume Clone e LUN Clone</a:t>
            </a:r>
          </a:p>
          <a:p>
            <a:r>
              <a:rPr lang="pt-BR" altLang="pt-BR" sz="900"/>
              <a:t>Como responsável por todo o gerenciamento de armazenamento em disco, o WAFL proporciona para um Flex Volume Clone / LUN Clone todas as funcionalidades de um volume normal: crescimento, redução e snapshot próprio, sem ocupar espaço no volume.</a:t>
            </a:r>
          </a:p>
          <a:p>
            <a:r>
              <a:rPr lang="pt-BR" altLang="pt-BR" sz="900"/>
              <a:t> Para se clonar um volume é necessário criar um snapshot base ou apontar para um snapshot existente. Depois é feito um clone aproveitando os dados do snapshot. A partir deste Volume Clone pode ser feito um “split”, deixando ele pronto para uso. OBS.: Neste caso, a LUN Clone irá ocupar seu espaço no volume.</a:t>
            </a:r>
          </a:p>
          <a:p>
            <a:r>
              <a:rPr lang="pt-BR" altLang="pt-BR" sz="900"/>
              <a:t> Os comandos utilizados são: </a:t>
            </a:r>
          </a:p>
          <a:p>
            <a:pPr lvl="1"/>
            <a:r>
              <a:rPr lang="pt-BR" altLang="pt-BR" sz="900"/>
              <a:t>Para criar clone :</a:t>
            </a:r>
            <a:r>
              <a:rPr lang="pt-BR" altLang="pt-BR" sz="900" b="1"/>
              <a:t>vol clone create clone_vol2 –s none -b vol2 snap3-vol2</a:t>
            </a:r>
            <a:r>
              <a:rPr lang="pt-BR" altLang="pt-BR" sz="900"/>
              <a:t>, onde </a:t>
            </a:r>
            <a:r>
              <a:rPr lang="pt-BR" altLang="pt-BR" sz="900" i="1"/>
              <a:t>clone_vol2</a:t>
            </a:r>
            <a:r>
              <a:rPr lang="pt-BR" altLang="pt-BR" sz="900"/>
              <a:t> é o nome do novo volume, </a:t>
            </a:r>
            <a:r>
              <a:rPr lang="pt-BR" altLang="pt-BR" sz="900" i="1"/>
              <a:t>vol2</a:t>
            </a:r>
            <a:r>
              <a:rPr lang="pt-BR" altLang="pt-BR" sz="900"/>
              <a:t>  é o nome do volume a ser clonado e snap3-vl2 é o snapshot baseado na criação do clone.</a:t>
            </a:r>
          </a:p>
          <a:p>
            <a:pPr lvl="1"/>
            <a:r>
              <a:rPr lang="en-US" altLang="pt-BR" sz="900"/>
              <a:t>Para fazer o “split”: </a:t>
            </a:r>
            <a:r>
              <a:rPr lang="en-US" altLang="pt-BR" sz="900" b="1"/>
              <a:t>vol clone split start clone-vol2</a:t>
            </a:r>
            <a:endParaRPr lang="pt-BR" altLang="pt-BR" sz="900"/>
          </a:p>
          <a:p>
            <a:r>
              <a:rPr lang="pt-BR" altLang="pt-BR" sz="900"/>
              <a:t> Se o Flex Volume tem o options </a:t>
            </a:r>
            <a:r>
              <a:rPr lang="pt-BR" altLang="pt-BR" sz="900" b="1"/>
              <a:t>guarantee=volume</a:t>
            </a:r>
            <a:r>
              <a:rPr lang="pt-BR" altLang="pt-BR" sz="900"/>
              <a:t>, quando se clona um volume é necessário colocar o parámetro </a:t>
            </a:r>
            <a:r>
              <a:rPr lang="pt-BR" altLang="pt-BR" sz="900" b="1" i="1"/>
              <a:t>–s none</a:t>
            </a:r>
            <a:r>
              <a:rPr lang="pt-BR" altLang="pt-BR" sz="900"/>
              <a:t> para que não seja alocado a área no aggregate. Isto permite que a nova área não fique ocupando espaço e somente escreva no volume os novos dados para o Volume Clone.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pt-BR" dirty="0" smtClean="0"/>
              <a:t>Facilidade na criação de um Clone de Volume</a:t>
            </a:r>
          </a:p>
          <a:p>
            <a:pPr marL="228600" indent="-228600">
              <a:buFont typeface="+mj-lt"/>
              <a:buAutoNum type="arabicPeriod"/>
            </a:pPr>
            <a:r>
              <a:rPr lang="pt-BR" dirty="0" smtClean="0"/>
              <a:t>Selecione o volume</a:t>
            </a:r>
          </a:p>
          <a:p>
            <a:pPr marL="228600" indent="-228600">
              <a:buFont typeface="+mj-lt"/>
              <a:buAutoNum type="arabicPeriod"/>
            </a:pPr>
            <a:r>
              <a:rPr lang="pt-BR" dirty="0" smtClean="0"/>
              <a:t>Clicar em “Clone”</a:t>
            </a:r>
          </a:p>
          <a:p>
            <a:pPr marL="228600" indent="-228600">
              <a:buFont typeface="+mj-lt"/>
              <a:buAutoNum type="arabicPeriod"/>
            </a:pPr>
            <a:r>
              <a:rPr lang="pt-BR" dirty="0" smtClean="0"/>
              <a:t>Clicar em “</a:t>
            </a:r>
            <a:r>
              <a:rPr lang="pt-BR" dirty="0" err="1" smtClean="0"/>
              <a:t>create</a:t>
            </a:r>
            <a:r>
              <a:rPr lang="pt-BR" dirty="0" smtClean="0"/>
              <a:t>”</a:t>
            </a:r>
          </a:p>
          <a:p>
            <a:pPr marL="228600" indent="-228600">
              <a:buFont typeface="+mj-lt"/>
              <a:buAutoNum type="arabicPeriod"/>
            </a:pPr>
            <a:r>
              <a:rPr lang="pt-BR" dirty="0" smtClean="0"/>
              <a:t>Clicar</a:t>
            </a:r>
            <a:r>
              <a:rPr lang="pt-BR" baseline="0" dirty="0" smtClean="0"/>
              <a:t> em “Volume”</a:t>
            </a:r>
          </a:p>
          <a:p>
            <a:pPr marL="228600" indent="-228600">
              <a:buFont typeface="+mj-lt"/>
              <a:buAutoNum type="arabicPeriod"/>
            </a:pPr>
            <a:r>
              <a:rPr lang="pt-BR" baseline="0" dirty="0" smtClean="0"/>
              <a:t>Irá surgir um pop-up solicitando:</a:t>
            </a:r>
          </a:p>
          <a:p>
            <a:pPr marL="171450" indent="-171450">
              <a:buFontTx/>
              <a:buChar char="-"/>
            </a:pPr>
            <a:r>
              <a:rPr lang="pt-BR" baseline="0" dirty="0" smtClean="0"/>
              <a:t>Nome </a:t>
            </a:r>
          </a:p>
          <a:p>
            <a:pPr marL="171450" indent="-171450">
              <a:buFontTx/>
              <a:buChar char="-"/>
            </a:pPr>
            <a:r>
              <a:rPr lang="pt-BR" baseline="0" dirty="0" smtClean="0"/>
              <a:t>Se utilizar um snapshot existente ou criar um novo no momento da criação do clone</a:t>
            </a:r>
          </a:p>
          <a:p>
            <a:pPr marL="228600" indent="-228600">
              <a:buFont typeface="+mj-lt"/>
              <a:buAutoNum type="arabicPeriod" startAt="6"/>
            </a:pPr>
            <a:r>
              <a:rPr lang="pt-BR" baseline="0" dirty="0" smtClean="0"/>
              <a:t>Clicar em “Clone”. </a:t>
            </a:r>
          </a:p>
          <a:p>
            <a:pPr marL="0" indent="0">
              <a:buFont typeface="+mj-lt"/>
              <a:buNone/>
            </a:pPr>
            <a:endParaRPr lang="pt-BR" baseline="0" dirty="0" smtClean="0"/>
          </a:p>
          <a:p>
            <a:pPr marL="0" indent="0">
              <a:buFont typeface="+mj-lt"/>
              <a:buNone/>
            </a:pPr>
            <a:r>
              <a:rPr lang="pt-BR" baseline="0" dirty="0" smtClean="0"/>
              <a:t>   </a:t>
            </a:r>
            <a:r>
              <a:rPr lang="pt-BR" baseline="0" dirty="0" smtClean="0">
                <a:sym typeface="Wingdings" panose="05000000000000000000" pitchFamily="2" charset="2"/>
              </a:rPr>
              <a:t> Novo Clone será criado </a:t>
            </a:r>
            <a:r>
              <a:rPr lang="pt-BR" baseline="0" dirty="0" err="1" smtClean="0">
                <a:sym typeface="Wingdings" panose="05000000000000000000" pitchFamily="2" charset="2"/>
              </a:rPr>
              <a:t>instântaneamente</a:t>
            </a:r>
            <a:r>
              <a:rPr lang="pt-BR" baseline="0" dirty="0" smtClean="0">
                <a:sym typeface="Wingdings" panose="05000000000000000000" pitchFamily="2" charset="2"/>
              </a:rPr>
              <a:t>!!!</a:t>
            </a:r>
            <a:endParaRPr lang="pt-BR" baseline="0" dirty="0" smtClean="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20</a:t>
            </a:fld>
            <a:endParaRPr lang="pt-BR"/>
          </a:p>
        </p:txBody>
      </p:sp>
    </p:spTree>
    <p:extLst>
      <p:ext uri="{BB962C8B-B14F-4D97-AF65-F5344CB8AC3E}">
        <p14:creationId xmlns:p14="http://schemas.microsoft.com/office/powerpoint/2010/main" val="1454447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21</a:t>
            </a:fld>
            <a:endParaRPr lang="pt-BR"/>
          </a:p>
        </p:txBody>
      </p:sp>
    </p:spTree>
    <p:extLst>
      <p:ext uri="{BB962C8B-B14F-4D97-AF65-F5344CB8AC3E}">
        <p14:creationId xmlns:p14="http://schemas.microsoft.com/office/powerpoint/2010/main" val="2458256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Espaço Reservado para Imagem de Slide 1"/>
          <p:cNvSpPr>
            <a:spLocks noGrp="1" noRot="1" noChangeAspect="1" noTextEdit="1"/>
          </p:cNvSpPr>
          <p:nvPr>
            <p:ph type="sldImg"/>
          </p:nvPr>
        </p:nvSpPr>
        <p:spPr>
          <a:ln/>
        </p:spPr>
      </p:sp>
      <p:sp>
        <p:nvSpPr>
          <p:cNvPr id="315395"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z="1000" dirty="0" smtClean="0">
                <a:latin typeface="Courier New" pitchFamily="49" charset="0"/>
              </a:rPr>
              <a:t> </a:t>
            </a:r>
            <a:endParaRPr lang="en-US" altLang="pt-BR" sz="1000" dirty="0">
              <a:latin typeface="Courier New" pitchFamily="49" charset="0"/>
            </a:endParaRPr>
          </a:p>
          <a:p>
            <a:endParaRPr lang="pt-BR" altLang="pt-BR" dirty="0" smtClean="0"/>
          </a:p>
        </p:txBody>
      </p:sp>
      <p:sp>
        <p:nvSpPr>
          <p:cNvPr id="315396" name="Espaço Reservado para Cabeçalho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15397" name="Espaço Reservado para Rodapé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15398" name="Espaço Reservado para Número de Slide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56BBDB76-9226-42E5-BB6D-4046E1DA864E}" type="slidenum">
              <a:rPr lang="en-US" altLang="pt-BR" sz="1200">
                <a:solidFill>
                  <a:schemeClr val="tx1"/>
                </a:solidFill>
                <a:latin typeface="Times New Roman" pitchFamily="18" charset="0"/>
              </a:rPr>
              <a:pPr/>
              <a:t>22</a:t>
            </a:fld>
            <a:endParaRPr lang="en-US" altLang="pt-BR" sz="1200">
              <a:solidFill>
                <a:schemeClr val="tx1"/>
              </a:solidFill>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mj-lt"/>
              <a:buNone/>
            </a:pPr>
            <a:r>
              <a:rPr lang="pt-BR" dirty="0" smtClean="0"/>
              <a:t>Facilidade na movimentação</a:t>
            </a:r>
            <a:r>
              <a:rPr lang="pt-BR" baseline="0" dirty="0" smtClean="0"/>
              <a:t> do Volume:</a:t>
            </a:r>
          </a:p>
          <a:p>
            <a:pPr marL="228600" indent="-228600">
              <a:buFont typeface="+mj-lt"/>
              <a:buAutoNum type="arabicPeriod"/>
            </a:pPr>
            <a:r>
              <a:rPr lang="pt-BR" baseline="0" dirty="0" smtClean="0"/>
              <a:t>Selecione o volume</a:t>
            </a:r>
          </a:p>
          <a:p>
            <a:pPr marL="228600" indent="-228600">
              <a:buFont typeface="+mj-lt"/>
              <a:buAutoNum type="arabicPeriod"/>
            </a:pPr>
            <a:r>
              <a:rPr lang="pt-BR" baseline="0" dirty="0" smtClean="0"/>
              <a:t>Clicar no botão “Move”</a:t>
            </a:r>
          </a:p>
          <a:p>
            <a:pPr marL="228600" indent="-228600">
              <a:buFont typeface="+mj-lt"/>
              <a:buAutoNum type="arabicPeriod"/>
            </a:pPr>
            <a:r>
              <a:rPr lang="pt-BR" baseline="0" dirty="0" smtClean="0"/>
              <a:t>Selecione o Aggregate de destino</a:t>
            </a:r>
          </a:p>
          <a:p>
            <a:pPr marL="228600" indent="-228600">
              <a:buFont typeface="+mj-lt"/>
              <a:buAutoNum type="arabicPeriod"/>
            </a:pPr>
            <a:r>
              <a:rPr lang="pt-BR" baseline="0" dirty="0" smtClean="0"/>
              <a:t>Clicar em “move”</a:t>
            </a:r>
          </a:p>
          <a:p>
            <a:pPr marL="228600" indent="-228600">
              <a:buFont typeface="+mj-lt"/>
              <a:buAutoNum type="arabicPeriod"/>
            </a:pPr>
            <a:endParaRPr lang="pt-BR" baseline="0" dirty="0" smtClean="0"/>
          </a:p>
          <a:p>
            <a:pPr marL="0" indent="0">
              <a:buFont typeface="+mj-lt"/>
              <a:buNone/>
            </a:pPr>
            <a:r>
              <a:rPr lang="pt-BR" baseline="0" dirty="0" smtClean="0"/>
              <a:t>OBS.: A movimentação do volume irá iniciar, e o tempo de execução dependerá do tamanho do volume de origem e as tecnologias utilizadas nas áreas de armazenamento. O Data ONTAP irá gerenciar o chaveamento dos acessos a esta área em movimento Automaticamente. Pode haver degradação na velocidade do acesso ao volume que está em processo de movimento.</a:t>
            </a:r>
            <a:endParaRPr lang="pt-BR" dirty="0" smtClean="0"/>
          </a:p>
          <a:p>
            <a:pPr marL="0" indent="0">
              <a:buFont typeface="+mj-lt"/>
              <a:buNone/>
            </a:pPr>
            <a:endParaRPr lang="pt-BR" dirty="0" smtClean="0"/>
          </a:p>
          <a:p>
            <a:pPr marL="0" indent="0">
              <a:buFont typeface="+mj-lt"/>
              <a:buNone/>
            </a:pP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23</a:t>
            </a:fld>
            <a:endParaRPr lang="pt-BR"/>
          </a:p>
        </p:txBody>
      </p:sp>
    </p:spTree>
    <p:extLst>
      <p:ext uri="{BB962C8B-B14F-4D97-AF65-F5344CB8AC3E}">
        <p14:creationId xmlns:p14="http://schemas.microsoft.com/office/powerpoint/2010/main" val="62244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tabLst>
                <a:tab pos="650875" algn="l"/>
              </a:tabLst>
            </a:pPr>
            <a:r>
              <a:rPr lang="pt-BR" altLang="pt-BR" sz="1200" b="1" dirty="0" smtClean="0"/>
              <a:t>Histórico de Versões:</a:t>
            </a:r>
          </a:p>
          <a:p>
            <a:pPr>
              <a:tabLst>
                <a:tab pos="650875" algn="l"/>
              </a:tabLst>
            </a:pPr>
            <a:r>
              <a:rPr lang="pt-BR" altLang="pt-BR" sz="1200" b="1" u="sng" dirty="0" smtClean="0"/>
              <a:t>										</a:t>
            </a:r>
          </a:p>
          <a:p>
            <a:pPr>
              <a:tabLst>
                <a:tab pos="650875" algn="l"/>
              </a:tabLst>
            </a:pPr>
            <a:r>
              <a:rPr lang="pt-BR" altLang="pt-BR" sz="1200" b="1" u="sng" dirty="0" smtClean="0"/>
              <a:t>Data			Versão					Autores		</a:t>
            </a:r>
          </a:p>
          <a:p>
            <a:pPr>
              <a:tabLst>
                <a:tab pos="650875" algn="l"/>
              </a:tabLst>
            </a:pPr>
            <a:r>
              <a:rPr lang="pt-BR" altLang="pt-BR" sz="1200" u="sng" dirty="0" smtClean="0"/>
              <a:t>26/10/2015   | 3.6 – Inclusão SLIDES</a:t>
            </a:r>
            <a:r>
              <a:rPr lang="pt-BR" altLang="pt-BR" sz="1200" u="sng" baseline="0" dirty="0" smtClean="0"/>
              <a:t> – </a:t>
            </a:r>
            <a:r>
              <a:rPr lang="pt-BR" altLang="pt-BR" sz="1200" u="sng" baseline="0" dirty="0" err="1" smtClean="0"/>
              <a:t>VsC</a:t>
            </a:r>
            <a:r>
              <a:rPr lang="pt-BR" altLang="pt-BR" sz="1200" u="sng" baseline="0" dirty="0" smtClean="0"/>
              <a:t>, </a:t>
            </a:r>
            <a:r>
              <a:rPr lang="pt-BR" altLang="pt-BR" sz="1200" u="sng" baseline="0" dirty="0" err="1" smtClean="0"/>
              <a:t>snapmirror</a:t>
            </a:r>
            <a:r>
              <a:rPr lang="pt-BR" altLang="pt-BR" sz="1200" u="sng" baseline="0" dirty="0" smtClean="0"/>
              <a:t> </a:t>
            </a:r>
            <a:r>
              <a:rPr lang="pt-BR" altLang="pt-BR" sz="1200" u="sng" baseline="0" dirty="0" err="1" smtClean="0"/>
              <a:t>load</a:t>
            </a:r>
            <a:r>
              <a:rPr lang="pt-BR" altLang="pt-BR" sz="1200" u="sng" baseline="0" dirty="0" smtClean="0"/>
              <a:t> </a:t>
            </a:r>
            <a:r>
              <a:rPr lang="pt-BR" altLang="pt-BR" sz="1200" u="sng" baseline="0" dirty="0" err="1" smtClean="0"/>
              <a:t>share</a:t>
            </a:r>
            <a:r>
              <a:rPr lang="pt-BR" altLang="pt-BR" sz="1200" u="sng" baseline="0" dirty="0" smtClean="0"/>
              <a:t>,		|	Ciro BESSA 		</a:t>
            </a:r>
            <a:endParaRPr lang="pt-BR" altLang="pt-BR" sz="1200" u="sng" dirty="0" smtClean="0"/>
          </a:p>
          <a:p>
            <a:pPr>
              <a:tabLst>
                <a:tab pos="650875" algn="l"/>
              </a:tabLst>
            </a:pPr>
            <a:r>
              <a:rPr lang="pt-BR" altLang="pt-BR" sz="1200" u="sng" dirty="0" smtClean="0"/>
              <a:t>										</a:t>
            </a:r>
          </a:p>
          <a:p>
            <a:pPr>
              <a:tabLst>
                <a:tab pos="650875" algn="l"/>
              </a:tabLst>
            </a:pPr>
            <a:r>
              <a:rPr lang="pt-BR" altLang="pt-BR" sz="1200" u="sng" dirty="0" smtClean="0"/>
              <a:t>20/09/2015	| 1.0 – Versão inicial				|	Ciro</a:t>
            </a:r>
            <a:r>
              <a:rPr lang="pt-BR" altLang="pt-BR" sz="1200" u="sng" baseline="0" dirty="0" smtClean="0"/>
              <a:t> Bessa</a:t>
            </a:r>
            <a:r>
              <a:rPr lang="pt-BR" altLang="pt-BR" sz="1200" u="sng" dirty="0" smtClean="0"/>
              <a:t> 		</a:t>
            </a:r>
          </a:p>
          <a:p>
            <a:pPr>
              <a:tabLst>
                <a:tab pos="650875" algn="l"/>
              </a:tabLst>
            </a:pPr>
            <a:r>
              <a:rPr lang="pt-BR" altLang="pt-BR" sz="1200" u="sng" dirty="0" smtClean="0"/>
              <a:t>							|			</a:t>
            </a:r>
          </a:p>
          <a:p>
            <a:pPr marL="0" marR="0" indent="0" algn="l" defTabSz="914400" rtl="0" eaLnBrk="1" fontAlgn="auto" latinLnBrk="0" hangingPunct="1">
              <a:lnSpc>
                <a:spcPct val="100000"/>
              </a:lnSpc>
              <a:spcBef>
                <a:spcPts val="0"/>
              </a:spcBef>
              <a:spcAft>
                <a:spcPts val="0"/>
              </a:spcAft>
              <a:buClrTx/>
              <a:buSzTx/>
              <a:buFontTx/>
              <a:buNone/>
              <a:tabLst>
                <a:tab pos="650875" algn="l"/>
              </a:tabLst>
              <a:defRPr/>
            </a:pPr>
            <a:r>
              <a:rPr lang="pt-BR" altLang="pt-BR" sz="1200" dirty="0" smtClean="0"/>
              <a:t> </a:t>
            </a:r>
            <a:endParaRPr lang="pt-BR" sz="1200" b="0" i="0" u="none" strike="noStrike" kern="1200" dirty="0" smtClean="0">
              <a:solidFill>
                <a:schemeClr val="tx1"/>
              </a:solidFill>
              <a:effectLst/>
              <a:latin typeface="+mn-lt"/>
              <a:ea typeface="+mn-ea"/>
              <a:cs typeface="+mn-cs"/>
            </a:endParaRPr>
          </a:p>
          <a:p>
            <a:pPr>
              <a:tabLst>
                <a:tab pos="650875" algn="l"/>
              </a:tabLst>
            </a:pP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2</a:t>
            </a:fld>
            <a:endParaRPr lang="pt-BR"/>
          </a:p>
        </p:txBody>
      </p:sp>
    </p:spTree>
    <p:extLst>
      <p:ext uri="{BB962C8B-B14F-4D97-AF65-F5344CB8AC3E}">
        <p14:creationId xmlns:p14="http://schemas.microsoft.com/office/powerpoint/2010/main" val="2413011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a:t>
            </a:r>
          </a:p>
        </p:txBody>
      </p:sp>
      <p:sp>
        <p:nvSpPr>
          <p:cNvPr id="40448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4044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BECEAC9F-E14F-4206-BD98-24B64ECEE3B6}" type="slidenum">
              <a:rPr lang="en-US" altLang="pt-BR" sz="1200">
                <a:solidFill>
                  <a:schemeClr val="tx1"/>
                </a:solidFill>
                <a:latin typeface="Times New Roman" pitchFamily="18" charset="0"/>
              </a:rPr>
              <a:pPr/>
              <a:t>24</a:t>
            </a:fld>
            <a:endParaRPr lang="en-US" altLang="pt-BR" sz="1200">
              <a:solidFill>
                <a:schemeClr val="tx1"/>
              </a:solidFill>
              <a:latin typeface="Times New Roman" pitchFamily="18" charset="0"/>
            </a:endParaRPr>
          </a:p>
        </p:txBody>
      </p:sp>
      <p:sp>
        <p:nvSpPr>
          <p:cNvPr id="404485" name="Rectangle 2"/>
          <p:cNvSpPr>
            <a:spLocks noGrp="1" noRot="1" noChangeAspect="1" noChangeArrowheads="1" noTextEdit="1"/>
          </p:cNvSpPr>
          <p:nvPr>
            <p:ph type="sldImg"/>
          </p:nvPr>
        </p:nvSpPr>
        <p:spPr>
          <a:ln/>
        </p:spPr>
      </p:sp>
      <p:sp>
        <p:nvSpPr>
          <p:cNvPr id="4044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b="1" dirty="0" smtClean="0"/>
              <a:t>A-SIS - </a:t>
            </a:r>
            <a:r>
              <a:rPr lang="pt-BR" altLang="pt-BR" b="1" dirty="0" err="1" smtClean="0"/>
              <a:t>Deduplicação</a:t>
            </a:r>
            <a:endParaRPr lang="en-US" altLang="pt-BR" b="1" dirty="0" smtClean="0"/>
          </a:p>
          <a:p>
            <a:endParaRPr lang="en-US" altLang="pt-BR" sz="900" dirty="0"/>
          </a:p>
          <a:p>
            <a:pPr>
              <a:buFontTx/>
              <a:buChar char="•"/>
            </a:pPr>
            <a:r>
              <a:rPr lang="en-US" altLang="pt-BR" sz="900" dirty="0"/>
              <a:t>O </a:t>
            </a:r>
            <a:r>
              <a:rPr lang="en-US" altLang="pt-BR" sz="900" dirty="0" err="1"/>
              <a:t>que</a:t>
            </a:r>
            <a:r>
              <a:rPr lang="en-US" altLang="pt-BR" sz="900" dirty="0"/>
              <a:t> </a:t>
            </a:r>
            <a:r>
              <a:rPr lang="en-US" altLang="pt-BR" sz="900" dirty="0" err="1"/>
              <a:t>significa</a:t>
            </a:r>
            <a:r>
              <a:rPr lang="en-US" altLang="pt-BR" sz="900" dirty="0"/>
              <a:t> o </a:t>
            </a:r>
            <a:r>
              <a:rPr lang="en-US" altLang="pt-BR" sz="900" dirty="0" err="1"/>
              <a:t>nome</a:t>
            </a:r>
            <a:r>
              <a:rPr lang="en-US" altLang="pt-BR" sz="900" dirty="0"/>
              <a:t> ?!</a:t>
            </a:r>
          </a:p>
          <a:p>
            <a:pPr lvl="1"/>
            <a:r>
              <a:rPr lang="en-US" altLang="pt-BR" sz="900" dirty="0"/>
              <a:t>Advanced Single Instance Storage Deduplication</a:t>
            </a:r>
          </a:p>
          <a:p>
            <a:pPr lvl="1"/>
            <a:r>
              <a:rPr lang="en-US" altLang="pt-BR" sz="900" dirty="0"/>
              <a:t>“A-SIS deduplication”</a:t>
            </a:r>
          </a:p>
          <a:p>
            <a:pPr>
              <a:buFontTx/>
              <a:buChar char="•"/>
            </a:pPr>
            <a:r>
              <a:rPr lang="en-US" altLang="pt-BR" sz="900" dirty="0" err="1"/>
              <a:t>Deduplicacão</a:t>
            </a:r>
            <a:r>
              <a:rPr lang="en-US" altLang="pt-BR" sz="900" dirty="0"/>
              <a:t> de </a:t>
            </a:r>
            <a:r>
              <a:rPr lang="en-US" altLang="pt-BR" sz="900" dirty="0" err="1"/>
              <a:t>blocos</a:t>
            </a:r>
            <a:r>
              <a:rPr lang="en-US" altLang="pt-BR" sz="900" dirty="0"/>
              <a:t> </a:t>
            </a:r>
            <a:r>
              <a:rPr lang="en-US" altLang="pt-BR" sz="900" dirty="0" err="1"/>
              <a:t>idênticos</a:t>
            </a:r>
            <a:r>
              <a:rPr lang="en-US" altLang="pt-BR" sz="900" dirty="0"/>
              <a:t> de  4K</a:t>
            </a:r>
          </a:p>
          <a:p>
            <a:pPr>
              <a:buFontTx/>
              <a:buChar char="•"/>
            </a:pPr>
            <a:r>
              <a:rPr lang="en-US" altLang="pt-BR" sz="900" dirty="0" err="1"/>
              <a:t>Processo</a:t>
            </a:r>
            <a:r>
              <a:rPr lang="en-US" altLang="pt-BR" sz="900" dirty="0"/>
              <a:t> </a:t>
            </a:r>
            <a:r>
              <a:rPr lang="en-US" altLang="pt-BR" sz="900" dirty="0" err="1"/>
              <a:t>agendado</a:t>
            </a:r>
            <a:r>
              <a:rPr lang="en-US" altLang="pt-BR" sz="900" dirty="0"/>
              <a:t> e </a:t>
            </a:r>
            <a:r>
              <a:rPr lang="en-US" altLang="pt-BR" sz="900" dirty="0" err="1"/>
              <a:t>executado</a:t>
            </a:r>
            <a:r>
              <a:rPr lang="en-US" altLang="pt-BR" sz="900" dirty="0"/>
              <a:t> </a:t>
            </a:r>
            <a:r>
              <a:rPr lang="en-US" altLang="pt-BR" sz="900" dirty="0" err="1"/>
              <a:t>em</a:t>
            </a:r>
            <a:r>
              <a:rPr lang="en-US" altLang="pt-BR" sz="900" dirty="0"/>
              <a:t> background</a:t>
            </a:r>
            <a:r>
              <a:rPr lang="en-US" altLang="pt-BR" sz="800" dirty="0">
                <a:solidFill>
                  <a:srgbClr val="FFCC00"/>
                </a:solidFill>
              </a:rPr>
              <a:t> </a:t>
            </a:r>
            <a:r>
              <a:rPr lang="en-US" altLang="pt-BR" sz="900" dirty="0"/>
              <a:t>(</a:t>
            </a:r>
            <a:r>
              <a:rPr lang="en-US" altLang="pt-BR" sz="900" dirty="0" err="1"/>
              <a:t>não</a:t>
            </a:r>
            <a:r>
              <a:rPr lang="en-US" altLang="pt-BR" sz="900" dirty="0"/>
              <a:t> é </a:t>
            </a:r>
            <a:r>
              <a:rPr lang="en-US" altLang="pt-BR" sz="900" dirty="0" err="1"/>
              <a:t>executado</a:t>
            </a:r>
            <a:r>
              <a:rPr lang="en-US" altLang="pt-BR" sz="900" dirty="0"/>
              <a:t> </a:t>
            </a:r>
            <a:r>
              <a:rPr lang="en-US" altLang="pt-BR" sz="900" dirty="0" err="1"/>
              <a:t>em</a:t>
            </a:r>
            <a:r>
              <a:rPr lang="en-US" altLang="pt-BR" sz="900" dirty="0"/>
              <a:t> real-time) </a:t>
            </a:r>
            <a:endParaRPr lang="en-US" altLang="pt-BR" sz="800" dirty="0">
              <a:solidFill>
                <a:srgbClr val="FFCC00"/>
              </a:solidFill>
            </a:endParaRPr>
          </a:p>
          <a:p>
            <a:pPr>
              <a:buFontTx/>
              <a:buChar char="•"/>
            </a:pPr>
            <a:r>
              <a:rPr lang="en-US" altLang="pt-BR" sz="900" dirty="0" err="1"/>
              <a:t>Transparente</a:t>
            </a:r>
            <a:r>
              <a:rPr lang="en-US" altLang="pt-BR" sz="900" dirty="0"/>
              <a:t> para a </a:t>
            </a:r>
            <a:r>
              <a:rPr lang="en-US" altLang="pt-BR" sz="900" dirty="0" err="1"/>
              <a:t>Aplicação</a:t>
            </a:r>
            <a:r>
              <a:rPr lang="en-US" altLang="pt-BR" sz="900" dirty="0"/>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a:t>
            </a:r>
          </a:p>
        </p:txBody>
      </p:sp>
      <p:sp>
        <p:nvSpPr>
          <p:cNvPr id="40550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4055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935467B0-6AD0-484D-A796-0B591DD0AB93}" type="slidenum">
              <a:rPr lang="en-US" altLang="pt-BR" sz="1200">
                <a:solidFill>
                  <a:schemeClr val="tx1"/>
                </a:solidFill>
                <a:latin typeface="Times New Roman" pitchFamily="18" charset="0"/>
              </a:rPr>
              <a:pPr/>
              <a:t>25</a:t>
            </a:fld>
            <a:endParaRPr lang="en-US" altLang="pt-BR" sz="1200">
              <a:solidFill>
                <a:schemeClr val="tx1"/>
              </a:solidFill>
              <a:latin typeface="Times New Roman" pitchFamily="18" charset="0"/>
            </a:endParaRPr>
          </a:p>
        </p:txBody>
      </p:sp>
      <p:sp>
        <p:nvSpPr>
          <p:cNvPr id="405509" name="Rectangle 2"/>
          <p:cNvSpPr>
            <a:spLocks noGrp="1" noRot="1" noChangeAspect="1" noChangeArrowheads="1" noTextEdit="1"/>
          </p:cNvSpPr>
          <p:nvPr>
            <p:ph type="sldImg"/>
          </p:nvPr>
        </p:nvSpPr>
        <p:spPr>
          <a:ln/>
        </p:spPr>
      </p:sp>
      <p:sp>
        <p:nvSpPr>
          <p:cNvPr id="4055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b="1" smtClean="0"/>
              <a:t>A-SIS – Deduplicação</a:t>
            </a:r>
          </a:p>
          <a:p>
            <a:endParaRPr lang="en-US" altLang="pt-BR" b="1" smtClean="0"/>
          </a:p>
          <a:p>
            <a:r>
              <a:rPr lang="en-US" altLang="pt-BR" sz="900"/>
              <a:t>Quanto mais blocos idênticos, maior é a economia de espaço.</a:t>
            </a:r>
          </a:p>
          <a:p>
            <a:endParaRPr lang="en-US" altLang="pt-BR" sz="9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tLang="pt-BR" sz="1400" b="1" dirty="0" err="1" smtClean="0">
                <a:latin typeface="Verdana" pitchFamily="34" charset="0"/>
              </a:rPr>
              <a:t>Resultado</a:t>
            </a:r>
            <a:r>
              <a:rPr lang="en-US" altLang="pt-BR" sz="1400" b="1" dirty="0" smtClean="0">
                <a:latin typeface="Verdana" pitchFamily="34" charset="0"/>
              </a:rPr>
              <a:t> de </a:t>
            </a:r>
            <a:r>
              <a:rPr lang="en-US" altLang="pt-BR" sz="1400" b="1" dirty="0" err="1" smtClean="0">
                <a:latin typeface="Verdana" pitchFamily="34" charset="0"/>
              </a:rPr>
              <a:t>ganho</a:t>
            </a:r>
            <a:r>
              <a:rPr lang="en-US" altLang="pt-BR" sz="1400" b="1" dirty="0" smtClean="0">
                <a:latin typeface="Verdana" pitchFamily="34" charset="0"/>
              </a:rPr>
              <a:t> de </a:t>
            </a:r>
            <a:r>
              <a:rPr lang="en-US" altLang="pt-BR" sz="1400" b="1" dirty="0" err="1" smtClean="0">
                <a:latin typeface="Verdana" pitchFamily="34" charset="0"/>
              </a:rPr>
              <a:t>espaço</a:t>
            </a:r>
            <a:endParaRPr lang="en-US" altLang="pt-BR" sz="1400" b="1" dirty="0" smtClean="0">
              <a:latin typeface="Verdana" pitchFamily="34" charset="0"/>
            </a:endParaRPr>
          </a:p>
          <a:p>
            <a:endParaRPr lang="en-US" altLang="pt-BR" sz="1400" dirty="0" smtClean="0"/>
          </a:p>
          <a:p>
            <a:r>
              <a:rPr lang="en-US" altLang="pt-BR" sz="1200" dirty="0" smtClean="0"/>
              <a:t>O </a:t>
            </a:r>
            <a:r>
              <a:rPr lang="en-US" altLang="pt-BR" sz="1200" dirty="0" err="1" smtClean="0"/>
              <a:t>resultado</a:t>
            </a:r>
            <a:r>
              <a:rPr lang="en-US" altLang="pt-BR" sz="1200" dirty="0" smtClean="0"/>
              <a:t> do </a:t>
            </a:r>
            <a:r>
              <a:rPr lang="en-US" altLang="pt-BR" sz="1200" dirty="0" err="1" smtClean="0"/>
              <a:t>ganho</a:t>
            </a:r>
            <a:r>
              <a:rPr lang="en-US" altLang="pt-BR" sz="1200" dirty="0" smtClean="0"/>
              <a:t> de </a:t>
            </a:r>
            <a:r>
              <a:rPr lang="en-US" altLang="pt-BR" sz="1200" dirty="0" err="1" smtClean="0"/>
              <a:t>espaço</a:t>
            </a:r>
            <a:r>
              <a:rPr lang="en-US" altLang="pt-BR" sz="1200" dirty="0" smtClean="0"/>
              <a:t> do </a:t>
            </a:r>
            <a:r>
              <a:rPr lang="en-US" altLang="pt-BR" sz="1200" dirty="0" err="1" smtClean="0"/>
              <a:t>processo</a:t>
            </a:r>
            <a:r>
              <a:rPr lang="en-US" altLang="pt-BR" sz="1200" dirty="0" smtClean="0"/>
              <a:t> de </a:t>
            </a:r>
            <a:r>
              <a:rPr lang="en-US" altLang="pt-BR" sz="1200" dirty="0" err="1" smtClean="0"/>
              <a:t>deduplicação</a:t>
            </a:r>
            <a:r>
              <a:rPr lang="en-US" altLang="pt-BR" sz="1200" dirty="0" smtClean="0"/>
              <a:t> </a:t>
            </a:r>
            <a:r>
              <a:rPr lang="en-US" altLang="pt-BR" sz="1200" dirty="0" err="1" smtClean="0"/>
              <a:t>depende</a:t>
            </a:r>
            <a:r>
              <a:rPr lang="en-US" altLang="pt-BR" sz="1200" dirty="0" smtClean="0"/>
              <a:t> do </a:t>
            </a:r>
            <a:r>
              <a:rPr lang="en-US" altLang="pt-BR" sz="1200" dirty="0" err="1" smtClean="0"/>
              <a:t>tipo</a:t>
            </a:r>
            <a:r>
              <a:rPr lang="en-US" altLang="pt-BR" sz="1200" dirty="0" smtClean="0"/>
              <a:t> de dado </a:t>
            </a:r>
            <a:r>
              <a:rPr lang="en-US" altLang="pt-BR" sz="1200" dirty="0" err="1" smtClean="0"/>
              <a:t>que</a:t>
            </a:r>
            <a:r>
              <a:rPr lang="en-US" altLang="pt-BR" sz="1200" dirty="0" smtClean="0"/>
              <a:t> </a:t>
            </a:r>
            <a:r>
              <a:rPr lang="en-US" altLang="pt-BR" sz="1200" dirty="0" err="1" smtClean="0"/>
              <a:t>está</a:t>
            </a:r>
            <a:r>
              <a:rPr lang="en-US" altLang="pt-BR" sz="1200" dirty="0" smtClean="0"/>
              <a:t> </a:t>
            </a:r>
            <a:r>
              <a:rPr lang="en-US" altLang="pt-BR" sz="1200" dirty="0" err="1" smtClean="0"/>
              <a:t>gravado</a:t>
            </a:r>
            <a:r>
              <a:rPr lang="en-US" altLang="pt-BR" sz="1200" dirty="0" smtClean="0"/>
              <a:t> no volume. </a:t>
            </a:r>
            <a:r>
              <a:rPr lang="en-US" altLang="pt-BR" sz="1200" dirty="0" err="1" smtClean="0"/>
              <a:t>Em</a:t>
            </a:r>
            <a:r>
              <a:rPr lang="en-US" altLang="pt-BR" sz="1200" dirty="0" smtClean="0"/>
              <a:t> testes </a:t>
            </a:r>
            <a:r>
              <a:rPr lang="en-US" altLang="pt-BR" sz="1200" dirty="0" err="1" smtClean="0"/>
              <a:t>executados</a:t>
            </a:r>
            <a:r>
              <a:rPr lang="en-US" altLang="pt-BR" sz="1200" dirty="0" smtClean="0"/>
              <a:t> pela NetApp, </a:t>
            </a:r>
            <a:r>
              <a:rPr lang="en-US" altLang="pt-BR" sz="1200" dirty="0" err="1" smtClean="0"/>
              <a:t>obteve</a:t>
            </a:r>
            <a:r>
              <a:rPr lang="en-US" altLang="pt-BR" sz="1200" dirty="0" smtClean="0"/>
              <a:t>-se o </a:t>
            </a:r>
            <a:r>
              <a:rPr lang="en-US" altLang="pt-BR" sz="1200" dirty="0" err="1" smtClean="0"/>
              <a:t>resultado</a:t>
            </a:r>
            <a:r>
              <a:rPr lang="en-US" altLang="pt-BR" sz="1200" dirty="0" smtClean="0"/>
              <a:t> do </a:t>
            </a:r>
            <a:r>
              <a:rPr lang="en-US" altLang="pt-BR" sz="1200" dirty="0" err="1" smtClean="0"/>
              <a:t>gráfico</a:t>
            </a:r>
            <a:r>
              <a:rPr lang="en-US" altLang="pt-BR" sz="1200" dirty="0" smtClean="0"/>
              <a:t> </a:t>
            </a:r>
            <a:r>
              <a:rPr lang="en-US" altLang="pt-BR" sz="1200" dirty="0" err="1" smtClean="0"/>
              <a:t>acima</a:t>
            </a:r>
            <a:r>
              <a:rPr lang="en-US" altLang="pt-BR"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Os</a:t>
            </a:r>
            <a:r>
              <a:rPr lang="en-US" sz="1200" dirty="0" smtClean="0"/>
              <a:t> Dados </a:t>
            </a:r>
            <a:r>
              <a:rPr lang="en-US" sz="1200" dirty="0" err="1" smtClean="0"/>
              <a:t>foram</a:t>
            </a:r>
            <a:r>
              <a:rPr lang="en-US" sz="1200" dirty="0" smtClean="0"/>
              <a:t> </a:t>
            </a:r>
            <a:r>
              <a:rPr lang="en-US" sz="1200" dirty="0" err="1" smtClean="0"/>
              <a:t>gerados</a:t>
            </a:r>
            <a:r>
              <a:rPr lang="en-US" sz="1200" dirty="0" smtClean="0"/>
              <a:t> </a:t>
            </a:r>
            <a:r>
              <a:rPr lang="en-US" sz="1200" dirty="0" err="1" smtClean="0"/>
              <a:t>pelo</a:t>
            </a:r>
            <a:r>
              <a:rPr lang="en-US" sz="1200" dirty="0" smtClean="0"/>
              <a:t> software </a:t>
            </a:r>
            <a:r>
              <a:rPr lang="en-US" sz="1200" dirty="0" err="1" smtClean="0"/>
              <a:t>Netapp</a:t>
            </a:r>
            <a:r>
              <a:rPr lang="en-US" sz="1200" dirty="0" smtClean="0"/>
              <a:t>: SSET (Space Savings Estimation Tool) v3.1, </a:t>
            </a:r>
            <a:r>
              <a:rPr lang="en-US" sz="1200" dirty="0" err="1" smtClean="0"/>
              <a:t>que</a:t>
            </a:r>
            <a:r>
              <a:rPr lang="en-US" sz="1200" dirty="0" smtClean="0"/>
              <a:t> </a:t>
            </a:r>
            <a:r>
              <a:rPr lang="en-US" sz="1200" dirty="0" err="1" smtClean="0"/>
              <a:t>simula</a:t>
            </a:r>
            <a:r>
              <a:rPr lang="en-US" sz="1200" dirty="0" smtClean="0"/>
              <a:t> o </a:t>
            </a:r>
            <a:r>
              <a:rPr lang="en-US" sz="1200" dirty="0" err="1" smtClean="0"/>
              <a:t>algoritimo</a:t>
            </a:r>
            <a:r>
              <a:rPr lang="en-US" sz="1200" dirty="0" smtClean="0"/>
              <a:t> de </a:t>
            </a:r>
            <a:r>
              <a:rPr lang="en-US" sz="1200" dirty="0" err="1" smtClean="0"/>
              <a:t>deduplicação</a:t>
            </a:r>
            <a:r>
              <a:rPr lang="en-US" sz="1200" dirty="0" smtClean="0"/>
              <a:t> e </a:t>
            </a:r>
            <a:r>
              <a:rPr lang="en-US" sz="1200" dirty="0" err="1" smtClean="0"/>
              <a:t>compressão</a:t>
            </a:r>
            <a:r>
              <a:rPr lang="en-US" sz="1200" baseline="0" dirty="0" smtClean="0"/>
              <a:t> do Storage.</a:t>
            </a:r>
            <a:endParaRPr lang="en-US" sz="1200" dirty="0" smtClean="0"/>
          </a:p>
          <a:p>
            <a:endParaRPr lang="en-US" altLang="pt-BR" sz="1200" dirty="0" smtClean="0"/>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26</a:t>
            </a:fld>
            <a:endParaRPr lang="pt-BR"/>
          </a:p>
        </p:txBody>
      </p:sp>
    </p:spTree>
    <p:extLst>
      <p:ext uri="{BB962C8B-B14F-4D97-AF65-F5344CB8AC3E}">
        <p14:creationId xmlns:p14="http://schemas.microsoft.com/office/powerpoint/2010/main" val="2889112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2181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B9A02BCD-28C3-4803-A27B-E5A7C13A304D}" type="slidenum">
              <a:rPr lang="en-US" altLang="pt-BR" sz="1200">
                <a:solidFill>
                  <a:schemeClr val="tx1"/>
                </a:solidFill>
                <a:latin typeface="Times New Roman" pitchFamily="18" charset="0"/>
              </a:rPr>
              <a:pPr/>
              <a:t>30</a:t>
            </a:fld>
            <a:endParaRPr lang="en-US" altLang="pt-BR" sz="1200">
              <a:solidFill>
                <a:schemeClr val="tx1"/>
              </a:solidFill>
              <a:latin typeface="Times New Roman" pitchFamily="18" charset="0"/>
            </a:endParaRPr>
          </a:p>
        </p:txBody>
      </p:sp>
      <p:sp>
        <p:nvSpPr>
          <p:cNvPr id="218116" name="Rectangle 2"/>
          <p:cNvSpPr>
            <a:spLocks noGrp="1" noRot="1" noChangeAspect="1" noChangeArrowheads="1" noTextEdit="1"/>
          </p:cNvSpPr>
          <p:nvPr>
            <p:ph type="sldImg"/>
          </p:nvPr>
        </p:nvSpPr>
        <p:spPr>
          <a:ln/>
        </p:spPr>
      </p:sp>
      <p:sp>
        <p:nvSpPr>
          <p:cNvPr id="2181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sz="900" b="1" dirty="0" smtClean="0"/>
              <a:t>Data ONTAP</a:t>
            </a:r>
          </a:p>
          <a:p>
            <a:r>
              <a:rPr lang="pt-BR" altLang="pt-BR" sz="900" dirty="0" smtClean="0"/>
              <a:t>O Sistema Operacional Data ONTAP da Network Appliance fornece uma compreensível arquitetura de software para assegurar o gerenciamento do Storage de forma simplificada e maximizando a continuidade do negócio. Essa arquitetura contém três elementos principais que trabalham juntos para prover velocidade, confiança e segurança:</a:t>
            </a:r>
          </a:p>
          <a:p>
            <a:pPr>
              <a:buFontTx/>
              <a:buChar char="•"/>
            </a:pPr>
            <a:r>
              <a:rPr lang="pt-BR" altLang="pt-BR" sz="900" dirty="0" smtClean="0"/>
              <a:t> Mecanismos para execução de processos em tempo real</a:t>
            </a:r>
          </a:p>
          <a:p>
            <a:pPr>
              <a:buFontTx/>
              <a:buChar char="•"/>
            </a:pPr>
            <a:r>
              <a:rPr lang="pt-BR" altLang="pt-BR" sz="900" dirty="0" smtClean="0"/>
              <a:t> O sistema de arquivos WAFL em conjunto com NVRAM e Snapshots.</a:t>
            </a:r>
          </a:p>
          <a:p>
            <a:pPr>
              <a:buFontTx/>
              <a:buChar char="•"/>
            </a:pPr>
            <a:r>
              <a:rPr lang="pt-BR" altLang="pt-BR" sz="900" dirty="0" smtClean="0"/>
              <a:t> Gerenciador do RAID</a:t>
            </a:r>
            <a:endParaRPr lang="pt-BR" altLang="pt-BR" sz="900" dirty="0"/>
          </a:p>
        </p:txBody>
      </p:sp>
      <p:sp>
        <p:nvSpPr>
          <p:cNvPr id="2181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2191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343FC755-4330-4623-8FA0-A81E233279C7}" type="slidenum">
              <a:rPr lang="en-US" altLang="pt-BR" sz="1200">
                <a:solidFill>
                  <a:schemeClr val="tx1"/>
                </a:solidFill>
                <a:latin typeface="Times New Roman" pitchFamily="18" charset="0"/>
              </a:rPr>
              <a:pPr/>
              <a:t>31</a:t>
            </a:fld>
            <a:endParaRPr lang="en-US" altLang="pt-BR" sz="1200">
              <a:solidFill>
                <a:schemeClr val="tx1"/>
              </a:solidFill>
              <a:latin typeface="Times New Roman" pitchFamily="18"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pt-BR" sz="900" b="1" dirty="0" err="1"/>
              <a:t>Arquitetura</a:t>
            </a:r>
            <a:r>
              <a:rPr lang="en-US" altLang="pt-BR" sz="900" b="1" dirty="0"/>
              <a:t> </a:t>
            </a:r>
            <a:r>
              <a:rPr lang="en-US" altLang="pt-BR" sz="900" b="1" dirty="0" err="1"/>
              <a:t>Unificada</a:t>
            </a:r>
            <a:endParaRPr lang="en-US" altLang="pt-BR" sz="900" dirty="0"/>
          </a:p>
          <a:p>
            <a:r>
              <a:rPr lang="en-US" altLang="pt-BR" sz="900" dirty="0" err="1"/>
              <a:t>Sistemas</a:t>
            </a:r>
            <a:r>
              <a:rPr lang="en-US" altLang="pt-BR" sz="900" dirty="0"/>
              <a:t> </a:t>
            </a:r>
            <a:r>
              <a:rPr lang="en-US" altLang="pt-BR" sz="900" dirty="0" err="1"/>
              <a:t>operacionais</a:t>
            </a:r>
            <a:r>
              <a:rPr lang="en-US" altLang="pt-BR" sz="900" dirty="0"/>
              <a:t> e </a:t>
            </a:r>
            <a:r>
              <a:rPr lang="en-US" altLang="pt-BR" sz="900" dirty="0" err="1"/>
              <a:t>aplicações</a:t>
            </a:r>
            <a:r>
              <a:rPr lang="en-US" altLang="pt-BR" sz="900" dirty="0"/>
              <a:t> </a:t>
            </a:r>
            <a:r>
              <a:rPr lang="en-US" altLang="pt-BR" sz="900" dirty="0" err="1"/>
              <a:t>acessam</a:t>
            </a:r>
            <a:r>
              <a:rPr lang="en-US" altLang="pt-BR" sz="900" dirty="0"/>
              <a:t> </a:t>
            </a:r>
            <a:r>
              <a:rPr lang="en-US" altLang="pt-BR" sz="900" dirty="0" err="1"/>
              <a:t>seus</a:t>
            </a:r>
            <a:r>
              <a:rPr lang="en-US" altLang="pt-BR" sz="900" dirty="0"/>
              <a:t> dados no Storage no </a:t>
            </a:r>
            <a:r>
              <a:rPr lang="en-US" altLang="pt-BR" sz="900" dirty="0" err="1"/>
              <a:t>nível</a:t>
            </a:r>
            <a:r>
              <a:rPr lang="en-US" altLang="pt-BR" sz="900" dirty="0"/>
              <a:t> de </a:t>
            </a:r>
            <a:r>
              <a:rPr lang="en-US" altLang="pt-BR" sz="900" dirty="0" err="1"/>
              <a:t>bloco</a:t>
            </a:r>
            <a:r>
              <a:rPr lang="en-US" altLang="pt-BR" sz="900" dirty="0"/>
              <a:t> </a:t>
            </a:r>
            <a:r>
              <a:rPr lang="en-US" altLang="pt-BR" sz="900" dirty="0" err="1"/>
              <a:t>ou</a:t>
            </a:r>
            <a:r>
              <a:rPr lang="en-US" altLang="pt-BR" sz="900" dirty="0"/>
              <a:t> de </a:t>
            </a:r>
            <a:r>
              <a:rPr lang="en-US" altLang="pt-BR" sz="900" dirty="0" err="1"/>
              <a:t>arquivo</a:t>
            </a:r>
            <a:r>
              <a:rPr lang="en-US" altLang="pt-BR" sz="900" dirty="0"/>
              <a:t>.</a:t>
            </a:r>
          </a:p>
          <a:p>
            <a:r>
              <a:rPr lang="en-US" altLang="pt-BR" sz="900" dirty="0"/>
              <a:t>NAS (Network Attached Storage) </a:t>
            </a:r>
            <a:r>
              <a:rPr lang="en-US" altLang="pt-BR" sz="900" dirty="0" err="1"/>
              <a:t>provê</a:t>
            </a:r>
            <a:r>
              <a:rPr lang="en-US" altLang="pt-BR" sz="900" dirty="0"/>
              <a:t> o </a:t>
            </a:r>
            <a:r>
              <a:rPr lang="en-US" altLang="pt-BR" sz="900" dirty="0" err="1"/>
              <a:t>acesso</a:t>
            </a:r>
            <a:r>
              <a:rPr lang="en-US" altLang="pt-BR" sz="900" dirty="0"/>
              <a:t> no </a:t>
            </a:r>
            <a:r>
              <a:rPr lang="en-US" altLang="pt-BR" sz="900" dirty="0" err="1"/>
              <a:t>nível</a:t>
            </a:r>
            <a:r>
              <a:rPr lang="en-US" altLang="pt-BR" sz="900" dirty="0"/>
              <a:t> do </a:t>
            </a:r>
            <a:r>
              <a:rPr lang="en-US" altLang="pt-BR" sz="900" dirty="0" err="1"/>
              <a:t>arquivo</a:t>
            </a:r>
            <a:r>
              <a:rPr lang="en-US" altLang="pt-BR" sz="900" dirty="0"/>
              <a:t> </a:t>
            </a:r>
            <a:r>
              <a:rPr lang="en-US" altLang="pt-BR" sz="900" dirty="0" err="1"/>
              <a:t>enquanto</a:t>
            </a:r>
            <a:r>
              <a:rPr lang="en-US" altLang="pt-BR" sz="900" dirty="0"/>
              <a:t> SAN (Storage Area Network) </a:t>
            </a:r>
            <a:r>
              <a:rPr lang="en-US" altLang="pt-BR" sz="900" dirty="0" err="1"/>
              <a:t>provê</a:t>
            </a:r>
            <a:r>
              <a:rPr lang="en-US" altLang="pt-BR" sz="900" dirty="0"/>
              <a:t> o </a:t>
            </a:r>
            <a:r>
              <a:rPr lang="en-US" altLang="pt-BR" sz="900" dirty="0" err="1"/>
              <a:t>acesso</a:t>
            </a:r>
            <a:r>
              <a:rPr lang="en-US" altLang="pt-BR" sz="900" dirty="0"/>
              <a:t> via </a:t>
            </a:r>
            <a:r>
              <a:rPr lang="en-US" altLang="pt-BR" sz="900" dirty="0" err="1"/>
              <a:t>bloco</a:t>
            </a:r>
            <a:r>
              <a:rPr lang="en-US" altLang="pt-BR" sz="900" dirty="0"/>
              <a:t>. SAN </a:t>
            </a:r>
            <a:r>
              <a:rPr lang="en-US" altLang="pt-BR" sz="900" dirty="0" err="1"/>
              <a:t>exige</a:t>
            </a:r>
            <a:r>
              <a:rPr lang="en-US" altLang="pt-BR" sz="900" dirty="0"/>
              <a:t> </a:t>
            </a:r>
            <a:r>
              <a:rPr lang="en-US" altLang="pt-BR" sz="900" dirty="0" err="1"/>
              <a:t>uma</a:t>
            </a:r>
            <a:r>
              <a:rPr lang="en-US" altLang="pt-BR" sz="900" dirty="0"/>
              <a:t> </a:t>
            </a:r>
            <a:r>
              <a:rPr lang="en-US" altLang="pt-BR" sz="900" dirty="0" err="1"/>
              <a:t>rede</a:t>
            </a:r>
            <a:r>
              <a:rPr lang="en-US" altLang="pt-BR" sz="900" dirty="0"/>
              <a:t> </a:t>
            </a:r>
            <a:r>
              <a:rPr lang="en-US" altLang="pt-BR" sz="900" dirty="0" err="1"/>
              <a:t>dedicada</a:t>
            </a:r>
            <a:r>
              <a:rPr lang="en-US" altLang="pt-BR" sz="900" dirty="0"/>
              <a:t>, </a:t>
            </a:r>
            <a:r>
              <a:rPr lang="en-US" altLang="pt-BR" sz="900" dirty="0" err="1"/>
              <a:t>já</a:t>
            </a:r>
            <a:r>
              <a:rPr lang="en-US" altLang="pt-BR" sz="900" dirty="0"/>
              <a:t> NAS </a:t>
            </a:r>
            <a:r>
              <a:rPr lang="en-US" altLang="pt-BR" sz="900" dirty="0" err="1"/>
              <a:t>pode</a:t>
            </a:r>
            <a:r>
              <a:rPr lang="en-US" altLang="pt-BR" sz="900" dirty="0"/>
              <a:t> </a:t>
            </a:r>
            <a:r>
              <a:rPr lang="en-US" altLang="pt-BR" sz="900" dirty="0" err="1"/>
              <a:t>compartilhar</a:t>
            </a:r>
            <a:r>
              <a:rPr lang="en-US" altLang="pt-BR" sz="900" dirty="0"/>
              <a:t> a </a:t>
            </a:r>
            <a:r>
              <a:rPr lang="en-US" altLang="pt-BR" sz="900" dirty="0" err="1"/>
              <a:t>rede</a:t>
            </a:r>
            <a:r>
              <a:rPr lang="en-US" altLang="pt-BR" sz="900" dirty="0"/>
              <a:t> </a:t>
            </a:r>
            <a:r>
              <a:rPr lang="en-US" altLang="pt-BR" sz="900" dirty="0" err="1"/>
              <a:t>corporativa</a:t>
            </a:r>
            <a:r>
              <a:rPr lang="en-US" altLang="pt-BR" sz="900" dirty="0"/>
              <a:t>.</a:t>
            </a:r>
          </a:p>
          <a:p>
            <a:r>
              <a:rPr lang="en-US" altLang="pt-BR" sz="900" dirty="0" err="1"/>
              <a:t>Quando</a:t>
            </a:r>
            <a:r>
              <a:rPr lang="en-US" altLang="pt-BR" sz="900" dirty="0"/>
              <a:t> ambos, NAS e SAN, </a:t>
            </a:r>
            <a:r>
              <a:rPr lang="en-US" altLang="pt-BR" sz="900" dirty="0" err="1"/>
              <a:t>estão</a:t>
            </a:r>
            <a:r>
              <a:rPr lang="en-US" altLang="pt-BR" sz="900" dirty="0"/>
              <a:t> </a:t>
            </a:r>
            <a:r>
              <a:rPr lang="en-US" altLang="pt-BR" sz="900" dirty="0" err="1"/>
              <a:t>presentes</a:t>
            </a:r>
            <a:r>
              <a:rPr lang="en-US" altLang="pt-BR" sz="900" dirty="0"/>
              <a:t> no </a:t>
            </a:r>
            <a:r>
              <a:rPr lang="en-US" altLang="pt-BR" sz="900" dirty="0" err="1"/>
              <a:t>mesmo</a:t>
            </a:r>
            <a:r>
              <a:rPr lang="en-US" altLang="pt-BR" sz="900" dirty="0"/>
              <a:t> Storage, </a:t>
            </a:r>
            <a:r>
              <a:rPr lang="en-US" altLang="pt-BR" sz="900" dirty="0" err="1"/>
              <a:t>ele</a:t>
            </a:r>
            <a:r>
              <a:rPr lang="en-US" altLang="pt-BR" sz="900" dirty="0"/>
              <a:t> é </a:t>
            </a:r>
            <a:r>
              <a:rPr lang="en-US" altLang="pt-BR" sz="900" dirty="0" err="1"/>
              <a:t>chamado</a:t>
            </a:r>
            <a:r>
              <a:rPr lang="en-US" altLang="pt-BR" sz="900" dirty="0"/>
              <a:t> de Storage </a:t>
            </a:r>
            <a:r>
              <a:rPr lang="en-US" altLang="pt-BR" sz="900" dirty="0" err="1"/>
              <a:t>Unificado</a:t>
            </a:r>
            <a:r>
              <a:rPr lang="en-US" altLang="pt-BR" sz="900" dirty="0"/>
              <a:t> (Unified Storage) </a:t>
            </a:r>
            <a:r>
              <a:rPr lang="en-US" altLang="pt-BR" sz="900" dirty="0" err="1"/>
              <a:t>que</a:t>
            </a:r>
            <a:r>
              <a:rPr lang="en-US" altLang="pt-BR" sz="900" dirty="0"/>
              <a:t> é o </a:t>
            </a:r>
            <a:r>
              <a:rPr lang="en-US" altLang="pt-BR" sz="900" dirty="0" err="1"/>
              <a:t>caso</a:t>
            </a:r>
            <a:r>
              <a:rPr lang="en-US" altLang="pt-BR" sz="900" dirty="0"/>
              <a:t> de </a:t>
            </a:r>
            <a:r>
              <a:rPr lang="en-US" altLang="pt-BR" sz="900" dirty="0" err="1"/>
              <a:t>todos</a:t>
            </a:r>
            <a:r>
              <a:rPr lang="en-US" altLang="pt-BR" sz="900" dirty="0"/>
              <a:t> </a:t>
            </a:r>
            <a:r>
              <a:rPr lang="en-US" altLang="pt-BR" sz="900" dirty="0" err="1"/>
              <a:t>os</a:t>
            </a:r>
            <a:r>
              <a:rPr lang="en-US" altLang="pt-BR" sz="900" dirty="0"/>
              <a:t> </a:t>
            </a:r>
            <a:r>
              <a:rPr lang="en-US" altLang="pt-BR" sz="900" dirty="0" err="1"/>
              <a:t>modelos</a:t>
            </a:r>
            <a:r>
              <a:rPr lang="en-US" altLang="pt-BR" sz="900" dirty="0"/>
              <a:t> de Storage NetApp</a:t>
            </a:r>
            <a:r>
              <a:rPr lang="en-US" altLang="pt-BR" sz="900" dirty="0" smtClean="0"/>
              <a:t>.</a:t>
            </a:r>
          </a:p>
          <a:p>
            <a:endParaRPr lang="en-US" altLang="pt-BR" sz="900" dirty="0" smtClean="0"/>
          </a:p>
          <a:p>
            <a:endParaRPr lang="en-US" altLang="pt-BR" sz="900" dirty="0" smtClean="0"/>
          </a:p>
        </p:txBody>
      </p:sp>
      <p:sp>
        <p:nvSpPr>
          <p:cNvPr id="2191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 figura acima mostra as relações hierárquicas dos objetos utilizados nos acessos</a:t>
            </a:r>
            <a:r>
              <a:rPr lang="pt-BR" baseline="0" dirty="0" smtClean="0"/>
              <a:t> em SAN &amp; NAS</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32</a:t>
            </a:fld>
            <a:endParaRPr lang="pt-BR"/>
          </a:p>
        </p:txBody>
      </p:sp>
    </p:spTree>
    <p:extLst>
      <p:ext uri="{BB962C8B-B14F-4D97-AF65-F5344CB8AC3E}">
        <p14:creationId xmlns:p14="http://schemas.microsoft.com/office/powerpoint/2010/main" val="4126516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tLang="pt-BR" sz="1200" b="1" dirty="0" smtClean="0"/>
              <a:t>Network-attached Storage (NAS)</a:t>
            </a:r>
          </a:p>
          <a:p>
            <a:r>
              <a:rPr lang="en-US" altLang="pt-BR" sz="1200" dirty="0" smtClean="0"/>
              <a:t>O Storage é </a:t>
            </a:r>
            <a:r>
              <a:rPr lang="en-US" altLang="pt-BR" sz="1200" dirty="0" err="1" smtClean="0"/>
              <a:t>conectado</a:t>
            </a:r>
            <a:r>
              <a:rPr lang="en-US" altLang="pt-BR" sz="1200" dirty="0" smtClean="0"/>
              <a:t> </a:t>
            </a:r>
            <a:r>
              <a:rPr lang="en-US" altLang="pt-BR" sz="1200" dirty="0" err="1" smtClean="0"/>
              <a:t>diretamente</a:t>
            </a:r>
            <a:r>
              <a:rPr lang="en-US" altLang="pt-BR" sz="1200" dirty="0" smtClean="0"/>
              <a:t> à </a:t>
            </a:r>
            <a:r>
              <a:rPr lang="en-US" altLang="pt-BR" sz="1200" dirty="0" err="1" smtClean="0"/>
              <a:t>rede</a:t>
            </a:r>
            <a:r>
              <a:rPr lang="en-US" altLang="pt-BR" sz="1200" dirty="0" smtClean="0"/>
              <a:t> local.</a:t>
            </a:r>
            <a:endParaRPr lang="pt-BR" altLang="pt-BR" sz="1200" dirty="0" smtClean="0"/>
          </a:p>
          <a:p>
            <a:r>
              <a:rPr lang="en-US" altLang="pt-BR" sz="1200" dirty="0" err="1" smtClean="0"/>
              <a:t>Usuários</a:t>
            </a:r>
            <a:r>
              <a:rPr lang="en-US" altLang="pt-BR" sz="1200" dirty="0" smtClean="0"/>
              <a:t> </a:t>
            </a:r>
            <a:r>
              <a:rPr lang="en-US" altLang="pt-BR" sz="1200" dirty="0" err="1" smtClean="0"/>
              <a:t>finais</a:t>
            </a:r>
            <a:r>
              <a:rPr lang="en-US" altLang="pt-BR" sz="1200" dirty="0" smtClean="0"/>
              <a:t> e </a:t>
            </a:r>
            <a:r>
              <a:rPr lang="en-US" altLang="pt-BR" sz="1200" dirty="0" err="1" smtClean="0"/>
              <a:t>aplicações</a:t>
            </a:r>
            <a:r>
              <a:rPr lang="en-US" altLang="pt-BR" sz="1200" dirty="0" smtClean="0"/>
              <a:t> </a:t>
            </a:r>
            <a:r>
              <a:rPr lang="en-US" altLang="pt-BR" sz="1200" dirty="0" err="1" smtClean="0"/>
              <a:t>interagem</a:t>
            </a:r>
            <a:r>
              <a:rPr lang="en-US" altLang="pt-BR" sz="1200" dirty="0" smtClean="0"/>
              <a:t> </a:t>
            </a:r>
            <a:r>
              <a:rPr lang="en-US" altLang="pt-BR" sz="1200" dirty="0" err="1" smtClean="0"/>
              <a:t>diretamente</a:t>
            </a:r>
            <a:r>
              <a:rPr lang="en-US" altLang="pt-BR" sz="1200" dirty="0" smtClean="0"/>
              <a:t> com o file system do storage para </a:t>
            </a:r>
            <a:r>
              <a:rPr lang="en-US" altLang="pt-BR" sz="1200" dirty="0" err="1" smtClean="0"/>
              <a:t>acessar</a:t>
            </a:r>
            <a:r>
              <a:rPr lang="en-US" altLang="pt-BR" sz="1200" dirty="0" smtClean="0"/>
              <a:t> </a:t>
            </a:r>
            <a:r>
              <a:rPr lang="en-US" altLang="pt-BR" sz="1200" dirty="0" err="1" smtClean="0"/>
              <a:t>seus</a:t>
            </a:r>
            <a:r>
              <a:rPr lang="en-US" altLang="pt-BR" sz="1200" dirty="0" smtClean="0"/>
              <a:t> dados, </a:t>
            </a:r>
            <a:r>
              <a:rPr lang="en-US" altLang="pt-BR" sz="1200" dirty="0" err="1" smtClean="0"/>
              <a:t>podendo</a:t>
            </a:r>
            <a:r>
              <a:rPr lang="en-US" altLang="pt-BR" sz="1200" dirty="0" smtClean="0"/>
              <a:t> </a:t>
            </a:r>
            <a:r>
              <a:rPr lang="en-US" altLang="pt-BR" sz="1200" dirty="0" err="1" smtClean="0"/>
              <a:t>ser</a:t>
            </a:r>
            <a:r>
              <a:rPr lang="en-US" altLang="pt-BR" sz="1200" dirty="0" smtClean="0"/>
              <a:t> de forma </a:t>
            </a:r>
            <a:r>
              <a:rPr lang="en-US" altLang="pt-BR" sz="1200" dirty="0" err="1" smtClean="0"/>
              <a:t>compartilhada</a:t>
            </a:r>
            <a:r>
              <a:rPr lang="en-US" altLang="pt-BR" sz="1200" dirty="0" smtClean="0"/>
              <a:t> e </a:t>
            </a:r>
            <a:r>
              <a:rPr lang="en-US" altLang="pt-BR" sz="1200" dirty="0" err="1" smtClean="0"/>
              <a:t>multiprotocolo</a:t>
            </a:r>
            <a:r>
              <a:rPr lang="en-US" altLang="pt-BR" sz="1200" dirty="0" smtClean="0"/>
              <a:t>.</a:t>
            </a:r>
          </a:p>
          <a:p>
            <a:r>
              <a:rPr lang="en-US" altLang="pt-BR" sz="1200" dirty="0" smtClean="0"/>
              <a:t>No Storage NetApp o </a:t>
            </a:r>
            <a:r>
              <a:rPr lang="en-US" altLang="pt-BR" sz="1200" b="1" dirty="0" smtClean="0"/>
              <a:t>Volume</a:t>
            </a:r>
            <a:r>
              <a:rPr lang="en-US" altLang="pt-BR" sz="1200" dirty="0" smtClean="0"/>
              <a:t> é a </a:t>
            </a:r>
            <a:r>
              <a:rPr lang="en-US" altLang="pt-BR" sz="1200" dirty="0" err="1" smtClean="0"/>
              <a:t>entidade</a:t>
            </a:r>
            <a:r>
              <a:rPr lang="en-US" altLang="pt-BR" sz="1200" dirty="0" smtClean="0"/>
              <a:t> </a:t>
            </a:r>
            <a:r>
              <a:rPr lang="en-US" altLang="pt-BR" sz="1200" dirty="0" err="1" smtClean="0"/>
              <a:t>disponibilizada</a:t>
            </a:r>
            <a:r>
              <a:rPr lang="en-US" altLang="pt-BR" sz="1200" dirty="0" smtClean="0"/>
              <a:t> para </a:t>
            </a:r>
            <a:r>
              <a:rPr lang="en-US" altLang="pt-BR" sz="1200" dirty="0" err="1" smtClean="0"/>
              <a:t>os</a:t>
            </a:r>
            <a:r>
              <a:rPr lang="en-US" altLang="pt-BR" sz="1200" dirty="0" smtClean="0"/>
              <a:t> dados </a:t>
            </a:r>
            <a:r>
              <a:rPr lang="en-US" altLang="pt-BR" sz="1200" dirty="0" err="1" smtClean="0"/>
              <a:t>em</a:t>
            </a:r>
            <a:r>
              <a:rPr lang="en-US" altLang="pt-BR" sz="1200" dirty="0" smtClean="0"/>
              <a:t> NAS. </a:t>
            </a:r>
            <a:endParaRPr lang="pt-BR" altLang="pt-BR" sz="1200" dirty="0" smtClean="0"/>
          </a:p>
          <a:p>
            <a:endParaRPr lang="pt-BR" altLang="pt-BR" sz="1200" dirty="0" smtClean="0"/>
          </a:p>
          <a:p>
            <a:r>
              <a:rPr lang="en-US" altLang="pt-BR" sz="1200" b="1" dirty="0" smtClean="0"/>
              <a:t>Storage-attached Network (SAN)</a:t>
            </a:r>
            <a:endParaRPr lang="pt-BR" altLang="pt-BR" sz="1200" b="1" dirty="0" smtClean="0"/>
          </a:p>
          <a:p>
            <a:r>
              <a:rPr lang="en-US" altLang="pt-BR" sz="1200" dirty="0" smtClean="0"/>
              <a:t>O Storage é </a:t>
            </a:r>
            <a:r>
              <a:rPr lang="en-US" altLang="pt-BR" sz="1200" dirty="0" err="1" smtClean="0"/>
              <a:t>conectado</a:t>
            </a:r>
            <a:r>
              <a:rPr lang="en-US" altLang="pt-BR" sz="1200" dirty="0" smtClean="0"/>
              <a:t> </a:t>
            </a:r>
            <a:r>
              <a:rPr lang="en-US" altLang="pt-BR" sz="1200" dirty="0" err="1" smtClean="0"/>
              <a:t>aos</a:t>
            </a:r>
            <a:r>
              <a:rPr lang="en-US" altLang="pt-BR" sz="1200" dirty="0" smtClean="0"/>
              <a:t> </a:t>
            </a:r>
            <a:r>
              <a:rPr lang="en-US" altLang="pt-BR" sz="1200" dirty="0" err="1" smtClean="0"/>
              <a:t>servidores</a:t>
            </a:r>
            <a:r>
              <a:rPr lang="en-US" altLang="pt-BR" sz="1200" dirty="0" smtClean="0"/>
              <a:t> </a:t>
            </a:r>
            <a:r>
              <a:rPr lang="en-US" altLang="pt-BR" sz="1200" dirty="0" err="1" smtClean="0"/>
              <a:t>através</a:t>
            </a:r>
            <a:r>
              <a:rPr lang="en-US" altLang="pt-BR" sz="1200" dirty="0" smtClean="0"/>
              <a:t> de </a:t>
            </a:r>
            <a:r>
              <a:rPr lang="en-US" altLang="pt-BR" sz="1200" dirty="0" err="1" smtClean="0"/>
              <a:t>uma</a:t>
            </a:r>
            <a:r>
              <a:rPr lang="en-US" altLang="pt-BR" sz="1200" dirty="0" smtClean="0"/>
              <a:t> </a:t>
            </a:r>
            <a:r>
              <a:rPr lang="en-US" altLang="pt-BR" sz="1200" dirty="0" err="1" smtClean="0"/>
              <a:t>rede</a:t>
            </a:r>
            <a:r>
              <a:rPr lang="en-US" altLang="pt-BR" sz="1200" dirty="0" smtClean="0"/>
              <a:t> </a:t>
            </a:r>
            <a:r>
              <a:rPr lang="pt-BR" altLang="pt-BR" sz="1200" dirty="0" smtClean="0"/>
              <a:t>e protocolos específicos.</a:t>
            </a:r>
          </a:p>
          <a:p>
            <a:r>
              <a:rPr lang="en-US" altLang="pt-BR" sz="1200" dirty="0" err="1" smtClean="0"/>
              <a:t>Aplicações</a:t>
            </a:r>
            <a:r>
              <a:rPr lang="en-US" altLang="pt-BR" sz="1200" dirty="0" smtClean="0"/>
              <a:t> </a:t>
            </a:r>
            <a:r>
              <a:rPr lang="en-US" altLang="pt-BR" sz="1200" dirty="0" err="1" smtClean="0"/>
              <a:t>podem</a:t>
            </a:r>
            <a:r>
              <a:rPr lang="en-US" altLang="pt-BR" sz="1200" dirty="0" smtClean="0"/>
              <a:t> </a:t>
            </a:r>
            <a:r>
              <a:rPr lang="en-US" altLang="pt-BR" sz="1200" dirty="0" err="1" smtClean="0"/>
              <a:t>acessar</a:t>
            </a:r>
            <a:r>
              <a:rPr lang="en-US" altLang="pt-BR" sz="1200" dirty="0" smtClean="0"/>
              <a:t> </a:t>
            </a:r>
            <a:r>
              <a:rPr lang="en-US" altLang="pt-BR" sz="1200" dirty="0" err="1" smtClean="0"/>
              <a:t>os</a:t>
            </a:r>
            <a:r>
              <a:rPr lang="en-US" altLang="pt-BR" sz="1200" dirty="0" smtClean="0"/>
              <a:t> dados no file system </a:t>
            </a:r>
            <a:r>
              <a:rPr lang="en-US" altLang="pt-BR" sz="1200" dirty="0" err="1" smtClean="0"/>
              <a:t>formatado</a:t>
            </a:r>
            <a:r>
              <a:rPr lang="en-US" altLang="pt-BR" sz="1200" dirty="0" smtClean="0"/>
              <a:t> </a:t>
            </a:r>
            <a:r>
              <a:rPr lang="en-US" altLang="pt-BR" sz="1200" dirty="0" err="1" smtClean="0"/>
              <a:t>pelo</a:t>
            </a:r>
            <a:r>
              <a:rPr lang="en-US" altLang="pt-BR" sz="1200" dirty="0" smtClean="0"/>
              <a:t> Sistema </a:t>
            </a:r>
            <a:r>
              <a:rPr lang="en-US" altLang="pt-BR" sz="1200" dirty="0" err="1" smtClean="0"/>
              <a:t>Operacional</a:t>
            </a:r>
            <a:r>
              <a:rPr lang="en-US" altLang="pt-BR" sz="1200" dirty="0" smtClean="0"/>
              <a:t> do </a:t>
            </a:r>
            <a:r>
              <a:rPr lang="en-US" altLang="pt-BR" sz="1200" dirty="0" err="1" smtClean="0"/>
              <a:t>servidor</a:t>
            </a:r>
            <a:r>
              <a:rPr lang="en-US" altLang="pt-BR" sz="1200" dirty="0" smtClean="0"/>
              <a:t> </a:t>
            </a:r>
            <a:r>
              <a:rPr lang="en-US" altLang="pt-BR" sz="1200" dirty="0" err="1" smtClean="0"/>
              <a:t>ou</a:t>
            </a:r>
            <a:r>
              <a:rPr lang="en-US" altLang="pt-BR" sz="1200" dirty="0" smtClean="0"/>
              <a:t> </a:t>
            </a:r>
            <a:r>
              <a:rPr lang="pt-BR" altLang="pt-BR" sz="1200" dirty="0" smtClean="0"/>
              <a:t>em “</a:t>
            </a:r>
            <a:r>
              <a:rPr lang="pt-BR" altLang="pt-BR" sz="1200" dirty="0" err="1" smtClean="0"/>
              <a:t>raw</a:t>
            </a:r>
            <a:r>
              <a:rPr lang="pt-BR" altLang="pt-BR" sz="1200" dirty="0" smtClean="0"/>
              <a:t> </a:t>
            </a:r>
            <a:r>
              <a:rPr lang="pt-BR" altLang="pt-BR" sz="1200" dirty="0" err="1" smtClean="0"/>
              <a:t>device</a:t>
            </a:r>
            <a:r>
              <a:rPr lang="pt-BR" altLang="pt-BR" sz="1200" dirty="0" smtClean="0"/>
              <a:t>”.</a:t>
            </a:r>
          </a:p>
          <a:p>
            <a:r>
              <a:rPr lang="en-US" altLang="pt-BR" sz="1200" dirty="0" smtClean="0"/>
              <a:t>No Storage NetApp a </a:t>
            </a:r>
            <a:r>
              <a:rPr lang="en-US" altLang="pt-BR" sz="1200" b="1" dirty="0" smtClean="0"/>
              <a:t>LUN</a:t>
            </a:r>
            <a:r>
              <a:rPr lang="en-US" altLang="pt-BR" sz="1200" dirty="0" smtClean="0"/>
              <a:t> é a </a:t>
            </a:r>
            <a:r>
              <a:rPr lang="en-US" altLang="pt-BR" sz="1200" dirty="0" err="1" smtClean="0"/>
              <a:t>entidade</a:t>
            </a:r>
            <a:r>
              <a:rPr lang="en-US" altLang="pt-BR" sz="1200" dirty="0" smtClean="0"/>
              <a:t> </a:t>
            </a:r>
            <a:r>
              <a:rPr lang="en-US" altLang="pt-BR" sz="1200" dirty="0" err="1" smtClean="0"/>
              <a:t>disponibilizada</a:t>
            </a:r>
            <a:r>
              <a:rPr lang="en-US" altLang="pt-BR" sz="1200" dirty="0" smtClean="0"/>
              <a:t> para </a:t>
            </a:r>
            <a:r>
              <a:rPr lang="en-US" altLang="pt-BR" sz="1200" dirty="0" err="1" smtClean="0"/>
              <a:t>os</a:t>
            </a:r>
            <a:r>
              <a:rPr lang="en-US" altLang="pt-BR" sz="1200" dirty="0" smtClean="0"/>
              <a:t> dados </a:t>
            </a:r>
            <a:r>
              <a:rPr lang="en-US" altLang="pt-BR" sz="1200" dirty="0" err="1" smtClean="0"/>
              <a:t>em</a:t>
            </a:r>
            <a:r>
              <a:rPr lang="en-US" altLang="pt-BR" sz="1200" dirty="0" smtClean="0"/>
              <a:t> SAN.</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33</a:t>
            </a:fld>
            <a:endParaRPr lang="pt-BR"/>
          </a:p>
        </p:txBody>
      </p:sp>
    </p:spTree>
    <p:extLst>
      <p:ext uri="{BB962C8B-B14F-4D97-AF65-F5344CB8AC3E}">
        <p14:creationId xmlns:p14="http://schemas.microsoft.com/office/powerpoint/2010/main" val="672536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5924FFC-41EC-40A6-8CA1-699214E4588D}" type="slidenum">
              <a:rPr lang="en-US" smtClean="0"/>
              <a:pPr>
                <a:defRPr/>
              </a:pPr>
              <a:t>34</a:t>
            </a:fld>
            <a:endParaRPr lang="en-US" dirty="0"/>
          </a:p>
        </p:txBody>
      </p:sp>
    </p:spTree>
    <p:extLst>
      <p:ext uri="{BB962C8B-B14F-4D97-AF65-F5344CB8AC3E}">
        <p14:creationId xmlns:p14="http://schemas.microsoft.com/office/powerpoint/2010/main" val="108261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5924FFC-41EC-40A6-8CA1-699214E4588D}" type="slidenum">
              <a:rPr lang="en-US" smtClean="0"/>
              <a:pPr>
                <a:defRPr/>
              </a:pPr>
              <a:t>35</a:t>
            </a:fld>
            <a:endParaRPr lang="en-US" dirty="0"/>
          </a:p>
        </p:txBody>
      </p:sp>
    </p:spTree>
    <p:extLst>
      <p:ext uri="{BB962C8B-B14F-4D97-AF65-F5344CB8AC3E}">
        <p14:creationId xmlns:p14="http://schemas.microsoft.com/office/powerpoint/2010/main" val="1500932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Font typeface="Arial" panose="020B0604020202020204" pitchFamily="34" charset="0"/>
              <a:buChar char="•"/>
            </a:pPr>
            <a:r>
              <a:rPr lang="pt-BR" dirty="0" smtClean="0"/>
              <a:t>Segmentos virtuais de rede que podem ser utilizados para uma ou mais </a:t>
            </a:r>
            <a:r>
              <a:rPr lang="pt-BR" dirty="0" err="1" smtClean="0"/>
              <a:t>SVMs</a:t>
            </a:r>
            <a:r>
              <a:rPr lang="pt-BR" dirty="0" smtClean="0"/>
              <a:t>.</a:t>
            </a:r>
          </a:p>
          <a:p>
            <a:pPr marL="285750" indent="-285750">
              <a:buFont typeface="Arial" panose="020B0604020202020204" pitchFamily="34" charset="0"/>
              <a:buChar char="•"/>
            </a:pPr>
            <a:r>
              <a:rPr lang="pt-BR" dirty="0" smtClean="0"/>
              <a:t>Cada Ipspace tem sua própria tabela de roteamento</a:t>
            </a:r>
          </a:p>
          <a:p>
            <a:pPr marL="285750" indent="-285750">
              <a:buFont typeface="Arial" panose="020B0604020202020204" pitchFamily="34" charset="0"/>
              <a:buChar char="•"/>
            </a:pPr>
            <a:r>
              <a:rPr lang="pt-BR" dirty="0" smtClean="0"/>
              <a:t>Geralmente utilizado para servir redes de </a:t>
            </a:r>
            <a:r>
              <a:rPr lang="pt-BR" dirty="0" err="1" smtClean="0"/>
              <a:t>Clients</a:t>
            </a:r>
            <a:r>
              <a:rPr lang="pt-BR" dirty="0" smtClean="0"/>
              <a:t> que não se comunicam entre si. Exemplo:  EMPRESA A  &amp;  EMPRESA B utilizam mesmo range de </a:t>
            </a:r>
            <a:r>
              <a:rPr lang="pt-BR" dirty="0" err="1" smtClean="0"/>
              <a:t>Ips</a:t>
            </a:r>
            <a:r>
              <a:rPr lang="pt-BR" dirty="0" smtClean="0"/>
              <a:t> mas não há  intercomunicação de rede  LAN entre as duas.</a:t>
            </a:r>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41</a:t>
            </a:fld>
            <a:endParaRPr lang="pt-BR"/>
          </a:p>
        </p:txBody>
      </p:sp>
    </p:spTree>
    <p:extLst>
      <p:ext uri="{BB962C8B-B14F-4D97-AF65-F5344CB8AC3E}">
        <p14:creationId xmlns:p14="http://schemas.microsoft.com/office/powerpoint/2010/main" val="713630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ltLang="pt-BR" sz="1200" b="1" dirty="0" smtClean="0"/>
              <a:t>Data ONTAP</a:t>
            </a:r>
          </a:p>
          <a:p>
            <a:r>
              <a:rPr lang="pt-BR" altLang="pt-BR" sz="1200" dirty="0" smtClean="0"/>
              <a:t>O Sistema Operacional Data ONTAP da </a:t>
            </a:r>
            <a:r>
              <a:rPr lang="pt-BR" altLang="pt-BR" sz="1200" dirty="0" err="1" smtClean="0"/>
              <a:t>Netapp</a:t>
            </a:r>
            <a:r>
              <a:rPr lang="pt-BR" altLang="pt-BR" sz="1200" dirty="0" smtClean="0"/>
              <a:t> fornece uma compreensível arquitetura de software para assegurar o gerenciamento do Storage de forma simplificada e maximizando a continuidade do negócio. Essa arquitetura contém três elementos principais que trabalham juntos para prover velocidade, confiança e segurança:</a:t>
            </a:r>
          </a:p>
          <a:p>
            <a:pPr>
              <a:buFontTx/>
              <a:buChar char="•"/>
            </a:pPr>
            <a:r>
              <a:rPr lang="pt-BR" altLang="pt-BR" sz="1200" dirty="0" smtClean="0"/>
              <a:t> Mecanismos para execução de processos em tempo real</a:t>
            </a:r>
          </a:p>
          <a:p>
            <a:pPr>
              <a:buFontTx/>
              <a:buChar char="•"/>
            </a:pPr>
            <a:r>
              <a:rPr lang="pt-BR" altLang="pt-BR" sz="1200" dirty="0" smtClean="0"/>
              <a:t> O sistema de arquivos WAFL em conjunto com NVRAM e Snapshots.</a:t>
            </a:r>
          </a:p>
          <a:p>
            <a:pPr>
              <a:buFontTx/>
              <a:buChar char="•"/>
            </a:pPr>
            <a:r>
              <a:rPr lang="pt-BR" altLang="pt-BR" sz="1200" dirty="0" smtClean="0"/>
              <a:t> Gerenciador do RAID</a:t>
            </a:r>
          </a:p>
          <a:p>
            <a:endParaRPr lang="pt-BR" dirty="0" smtClean="0"/>
          </a:p>
          <a:p>
            <a:endParaRPr lang="pt-BR" dirty="0" smtClean="0"/>
          </a:p>
          <a:p>
            <a:endParaRPr lang="pt-BR" u="sng" dirty="0" smtClean="0"/>
          </a:p>
          <a:p>
            <a:r>
              <a:rPr lang="pt-BR" altLang="pt-BR" sz="1200" b="1" u="sng" dirty="0" smtClean="0"/>
              <a:t>REFERÊNCIAS:  </a:t>
            </a:r>
          </a:p>
          <a:p>
            <a:r>
              <a:rPr lang="pt-BR" altLang="pt-BR" sz="1200" b="1" dirty="0" smtClean="0"/>
              <a:t>- </a:t>
            </a:r>
            <a:r>
              <a:rPr lang="pt-BR" altLang="pt-BR" sz="1200" b="0" dirty="0" err="1" smtClean="0"/>
              <a:t>NetApp</a:t>
            </a:r>
            <a:r>
              <a:rPr lang="pt-BR" altLang="pt-BR" sz="1200" b="0" baseline="0" dirty="0" smtClean="0"/>
              <a:t> </a:t>
            </a:r>
            <a:r>
              <a:rPr lang="pt-BR" altLang="pt-BR" sz="1200" b="0" baseline="0" dirty="0" err="1" smtClean="0"/>
              <a:t>Univerty</a:t>
            </a:r>
            <a:r>
              <a:rPr lang="pt-BR" altLang="pt-BR" sz="1200" b="0" baseline="0" dirty="0" smtClean="0"/>
              <a:t> – Data ONTAP 8.3 – </a:t>
            </a:r>
            <a:r>
              <a:rPr lang="pt-BR" altLang="pt-BR" sz="1200" b="0" baseline="0" dirty="0" err="1" smtClean="0"/>
              <a:t>Clustered</a:t>
            </a:r>
            <a:r>
              <a:rPr lang="pt-BR" altLang="pt-BR" sz="1200" b="0" baseline="0" dirty="0" smtClean="0"/>
              <a:t> </a:t>
            </a:r>
            <a:r>
              <a:rPr lang="pt-BR" altLang="pt-BR" sz="1200" b="0" baseline="0" dirty="0" err="1" smtClean="0"/>
              <a:t>Mode</a:t>
            </a:r>
            <a:r>
              <a:rPr lang="pt-BR" altLang="pt-BR" sz="1200" b="0" baseline="0" dirty="0" smtClean="0"/>
              <a:t> – Basic </a:t>
            </a:r>
            <a:r>
              <a:rPr lang="pt-BR" altLang="pt-BR" sz="1200" b="0" baseline="0" dirty="0" err="1" smtClean="0"/>
              <a:t>Administration</a:t>
            </a:r>
            <a:endParaRPr lang="pt-BR" altLang="pt-BR" sz="1200" b="0" dirty="0" smtClean="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3</a:t>
            </a:fld>
            <a:endParaRPr lang="pt-BR"/>
          </a:p>
        </p:txBody>
      </p:sp>
    </p:spTree>
    <p:extLst>
      <p:ext uri="{BB962C8B-B14F-4D97-AF65-F5344CB8AC3E}">
        <p14:creationId xmlns:p14="http://schemas.microsoft.com/office/powerpoint/2010/main" val="1690430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ltLang="pt-BR" sz="1200" b="1" dirty="0" smtClean="0"/>
              <a:t>Virtual Local Area Networks (VLANs)</a:t>
            </a:r>
            <a:endParaRPr lang="pt-BR" altLang="pt-BR" sz="1200" dirty="0" smtClean="0"/>
          </a:p>
          <a:p>
            <a:r>
              <a:rPr lang="pt-BR" altLang="pt-BR" sz="1200" dirty="0" smtClean="0"/>
              <a:t>Uma VLAN é uma rede comutada que é logicamente segmentada de acordo com diretrizes, ex.: função, equipe de projeto, ou aplicações. Estações de usuários podem ser agrupadas por departamento, por projeto, ou por nível de segurança. Estações de usuários podem ser geograficamente dispersas e ainda fazerem parte do domínio broadcast em uma rede comutada.</a:t>
            </a:r>
            <a:endParaRPr lang="pt-BR" altLang="pt-BR" sz="1200" b="1" dirty="0" smtClean="0"/>
          </a:p>
          <a:p>
            <a:r>
              <a:rPr lang="pt-BR" altLang="pt-BR" sz="1200" b="1" dirty="0" smtClean="0"/>
              <a:t>Vantagens das </a:t>
            </a:r>
            <a:r>
              <a:rPr lang="pt-BR" altLang="pt-BR" sz="1200" b="1" dirty="0" err="1" smtClean="0"/>
              <a:t>VLANs</a:t>
            </a:r>
            <a:endParaRPr lang="en-US" altLang="pt-BR" sz="1200" b="1" dirty="0" smtClean="0"/>
          </a:p>
          <a:p>
            <a:r>
              <a:rPr lang="en-US" altLang="pt-BR" sz="1200" b="1" dirty="0" err="1" smtClean="0"/>
              <a:t>Facilidade</a:t>
            </a:r>
            <a:r>
              <a:rPr lang="en-US" altLang="pt-BR" sz="1200" b="1" dirty="0" smtClean="0"/>
              <a:t> de </a:t>
            </a:r>
            <a:r>
              <a:rPr lang="en-US" altLang="pt-BR" sz="1200" b="1" dirty="0" err="1" smtClean="0"/>
              <a:t>administração</a:t>
            </a:r>
            <a:r>
              <a:rPr lang="en-US" altLang="pt-BR" sz="1200" b="1" dirty="0" smtClean="0"/>
              <a:t>. </a:t>
            </a:r>
            <a:r>
              <a:rPr lang="pt-BR" altLang="pt-BR" sz="1200" dirty="0" err="1" smtClean="0"/>
              <a:t>VLANs</a:t>
            </a:r>
            <a:r>
              <a:rPr lang="pt-BR" altLang="pt-BR" sz="1200" dirty="0" smtClean="0"/>
              <a:t> permitem um agrupamento lógico de usuários que estão dispersos fisicamente. Deslocar-se para um novo local não excluiria um membro de uma VLAN. Da mesma forma, alterar a função de trabalho não necessitaria mover a estação do usuário porque ela pode ser reconfigurada em uma VLAN diferente. </a:t>
            </a:r>
          </a:p>
          <a:p>
            <a:r>
              <a:rPr lang="en-US" altLang="pt-BR" sz="1200" b="1" dirty="0" err="1" smtClean="0"/>
              <a:t>Confinamento</a:t>
            </a:r>
            <a:r>
              <a:rPr lang="en-US" altLang="pt-BR" sz="1200" b="1" dirty="0" smtClean="0"/>
              <a:t> de </a:t>
            </a:r>
            <a:r>
              <a:rPr lang="en-US" altLang="pt-BR" sz="1200" b="1" dirty="0" err="1" smtClean="0"/>
              <a:t>domínios</a:t>
            </a:r>
            <a:r>
              <a:rPr lang="en-US" altLang="pt-BR" sz="1200" b="1" dirty="0" smtClean="0"/>
              <a:t> de broadcast. </a:t>
            </a:r>
            <a:r>
              <a:rPr lang="pt-BR" altLang="pt-BR" sz="1200" dirty="0" err="1" smtClean="0"/>
              <a:t>VLANs</a:t>
            </a:r>
            <a:r>
              <a:rPr lang="pt-BR" altLang="pt-BR" sz="1200" dirty="0" smtClean="0"/>
              <a:t> diminuem a necessidade de roteadores na rede para conter o tráfego de broadcast. Rajadas de pacotes são limitadas às portas do switch na VLAN.</a:t>
            </a:r>
            <a:endParaRPr lang="pt-BR" altLang="pt-BR" sz="1200" b="1" dirty="0" smtClean="0"/>
          </a:p>
          <a:p>
            <a:r>
              <a:rPr lang="pt-BR" altLang="pt-BR" sz="1200" b="1" dirty="0" smtClean="0"/>
              <a:t>Redução do tráfego de rede. </a:t>
            </a:r>
            <a:r>
              <a:rPr lang="pt-BR" altLang="pt-BR" sz="1200" dirty="0" smtClean="0"/>
              <a:t>Uma vez que os domínios de broadcast estejam segmentados, o tráfego na rede é reduzido significativamente.</a:t>
            </a:r>
            <a:endParaRPr lang="pt-BR" altLang="pt-BR" sz="1200" b="1" dirty="0" smtClean="0"/>
          </a:p>
          <a:p>
            <a:r>
              <a:rPr lang="pt-BR" altLang="pt-BR" sz="1200" b="1" dirty="0" smtClean="0"/>
              <a:t>Reforço da segurança. </a:t>
            </a:r>
            <a:r>
              <a:rPr lang="pt-BR" altLang="pt-BR" sz="1200" dirty="0" smtClean="0"/>
              <a:t>Estações de usuários em uma VLAN não podem comunicar-se com estações de usuários em uma outra VLAN a menos que haja um roteador entre as </a:t>
            </a:r>
            <a:r>
              <a:rPr lang="pt-BR" altLang="pt-BR" sz="1200" dirty="0" err="1" smtClean="0"/>
              <a:t>VLANs</a:t>
            </a:r>
            <a:r>
              <a:rPr lang="pt-BR" altLang="pt-BR" sz="1200" dirty="0" smtClean="0"/>
              <a:t>.</a:t>
            </a:r>
          </a:p>
          <a:p>
            <a:endParaRPr lang="en-US" altLang="pt-BR" sz="1200" b="1" dirty="0" smtClean="0"/>
          </a:p>
          <a:p>
            <a:r>
              <a:rPr lang="en-US" altLang="pt-BR" sz="1200" b="1" dirty="0" smtClean="0"/>
              <a:t>VLANs: </a:t>
            </a:r>
            <a:r>
              <a:rPr lang="en-US" altLang="pt-BR" sz="1200" b="1" dirty="0" err="1" smtClean="0"/>
              <a:t>Configuração</a:t>
            </a:r>
            <a:r>
              <a:rPr lang="en-US" altLang="pt-BR" sz="1200" b="1" dirty="0" smtClean="0"/>
              <a:t> Física</a:t>
            </a:r>
            <a:endParaRPr lang="pt-BR" altLang="pt-BR" sz="1200" dirty="0" smtClean="0"/>
          </a:p>
          <a:p>
            <a:r>
              <a:rPr lang="pt-BR" altLang="pt-BR" sz="1200" dirty="0" smtClean="0"/>
              <a:t>As </a:t>
            </a:r>
            <a:r>
              <a:rPr lang="pt-BR" altLang="pt-BR" sz="1200" dirty="0" err="1" smtClean="0"/>
              <a:t>VLANs</a:t>
            </a:r>
            <a:r>
              <a:rPr lang="pt-BR" altLang="pt-BR" sz="1200" dirty="0" smtClean="0"/>
              <a:t> permitem que portas do mesmo ou de diferentes switches sejam agrupadas, e limitam o tráfego aos membros do grupo. Por exemplo, na ilustração acima, um membro da VLAN </a:t>
            </a:r>
            <a:r>
              <a:rPr lang="pt-BR" altLang="pt-BR" sz="1200" dirty="0" err="1" smtClean="0"/>
              <a:t>Engineering</a:t>
            </a:r>
            <a:r>
              <a:rPr lang="pt-BR" altLang="pt-BR" sz="1200" dirty="0" smtClean="0"/>
              <a:t> no primeiro piso pode comunicar-se com um membro do grupo </a:t>
            </a:r>
            <a:r>
              <a:rPr lang="pt-BR" altLang="pt-BR" sz="1200" dirty="0" err="1" smtClean="0"/>
              <a:t>Engineering</a:t>
            </a:r>
            <a:r>
              <a:rPr lang="pt-BR" altLang="pt-BR" sz="1200" dirty="0" smtClean="0"/>
              <a:t> no terceiro piso sem passar por um roteador. Da mesma forma, um membro da VLAN Marketing no segundo piso pode falar com um membro da VLAN Marketing no primeiro piso, mas não com os membros da VLAN </a:t>
            </a:r>
            <a:r>
              <a:rPr lang="pt-BR" altLang="pt-BR" sz="1200" dirty="0" err="1" smtClean="0"/>
              <a:t>Engineering</a:t>
            </a:r>
            <a:r>
              <a:rPr lang="pt-BR" altLang="pt-BR" sz="1200" dirty="0" smtClean="0"/>
              <a:t> no primeiro piso.</a:t>
            </a:r>
          </a:p>
          <a:p>
            <a:endParaRPr lang="pt-BR" altLang="pt-BR" sz="1200" dirty="0" smtClean="0"/>
          </a:p>
          <a:p>
            <a:r>
              <a:rPr lang="pt-BR" altLang="pt-BR" sz="1200" dirty="0" smtClean="0"/>
              <a:t>As placas de rede do Storage </a:t>
            </a:r>
            <a:r>
              <a:rPr lang="pt-BR" altLang="pt-BR" sz="1200" dirty="0" err="1" smtClean="0"/>
              <a:t>NetApp</a:t>
            </a:r>
            <a:r>
              <a:rPr lang="pt-BR" altLang="pt-BR" sz="1200" dirty="0" smtClean="0"/>
              <a:t> permite a utilização de </a:t>
            </a:r>
            <a:r>
              <a:rPr lang="pt-BR" altLang="pt-BR" sz="1200" dirty="0" err="1" smtClean="0"/>
              <a:t>VLANs</a:t>
            </a:r>
            <a:r>
              <a:rPr lang="pt-BR" altLang="pt-BR" sz="1200" dirty="0" smtClean="0"/>
              <a:t> </a:t>
            </a:r>
            <a:r>
              <a:rPr lang="pt-BR" altLang="pt-BR" sz="1200" dirty="0" err="1" smtClean="0"/>
              <a:t>tags</a:t>
            </a:r>
            <a:r>
              <a:rPr lang="pt-BR" altLang="pt-BR" sz="1200" dirty="0" smtClean="0"/>
              <a:t>.</a:t>
            </a:r>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43</a:t>
            </a:fld>
            <a:endParaRPr lang="pt-BR"/>
          </a:p>
        </p:txBody>
      </p:sp>
    </p:spTree>
    <p:extLst>
      <p:ext uri="{BB962C8B-B14F-4D97-AF65-F5344CB8AC3E}">
        <p14:creationId xmlns:p14="http://schemas.microsoft.com/office/powerpoint/2010/main" val="342314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Font typeface="Arial" panose="020B0604020202020204" pitchFamily="34" charset="0"/>
              <a:buChar char="•"/>
            </a:pPr>
            <a:r>
              <a:rPr lang="pt-BR" dirty="0" smtClean="0"/>
              <a:t>As </a:t>
            </a:r>
            <a:r>
              <a:rPr lang="pt-BR" dirty="0" err="1" smtClean="0"/>
              <a:t>LIFs</a:t>
            </a:r>
            <a:r>
              <a:rPr lang="pt-BR" dirty="0" smtClean="0"/>
              <a:t> podem ser criadas em portas físicas, grupos de interface (</a:t>
            </a:r>
            <a:r>
              <a:rPr lang="pt-BR" dirty="0" err="1" smtClean="0"/>
              <a:t>IFGRPs</a:t>
            </a:r>
            <a:r>
              <a:rPr lang="pt-BR" dirty="0" smtClean="0"/>
              <a:t>) ou </a:t>
            </a:r>
            <a:r>
              <a:rPr lang="pt-BR" dirty="0" err="1" smtClean="0"/>
              <a:t>VLANs</a:t>
            </a:r>
            <a:r>
              <a:rPr lang="pt-BR" dirty="0" smtClean="0"/>
              <a:t>.</a:t>
            </a:r>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r>
              <a:rPr lang="pt-BR" dirty="0" err="1" smtClean="0"/>
              <a:t>Multiplas</a:t>
            </a:r>
            <a:r>
              <a:rPr lang="pt-BR" dirty="0" smtClean="0"/>
              <a:t> LIFS podem utilizar uma mesma porta.</a:t>
            </a:r>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r>
              <a:rPr lang="pt-BR" dirty="0" err="1" smtClean="0"/>
              <a:t>LIFs</a:t>
            </a:r>
            <a:r>
              <a:rPr lang="pt-BR" dirty="0" smtClean="0"/>
              <a:t> de IP podem mover para Nós diferentes do cluster, sem interrupção do serviço mantendo seus endereços </a:t>
            </a:r>
            <a:r>
              <a:rPr lang="pt-BR" dirty="0" err="1" smtClean="0"/>
              <a:t>Ips</a:t>
            </a:r>
            <a:r>
              <a:rPr lang="pt-BR" dirty="0" smtClean="0"/>
              <a:t>.</a:t>
            </a:r>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45</a:t>
            </a:fld>
            <a:endParaRPr lang="pt-BR"/>
          </a:p>
        </p:txBody>
      </p:sp>
    </p:spTree>
    <p:extLst>
      <p:ext uri="{BB962C8B-B14F-4D97-AF65-F5344CB8AC3E}">
        <p14:creationId xmlns:p14="http://schemas.microsoft.com/office/powerpoint/2010/main" val="3675172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Os componentes</a:t>
            </a:r>
            <a:r>
              <a:rPr lang="pt-BR" baseline="0" dirty="0" smtClean="0"/>
              <a:t> da REDE utilizada pelo </a:t>
            </a:r>
            <a:r>
              <a:rPr lang="pt-BR" baseline="0" dirty="0" err="1" smtClean="0"/>
              <a:t>Clustered</a:t>
            </a:r>
            <a:r>
              <a:rPr lang="pt-BR" baseline="0" dirty="0" smtClean="0"/>
              <a:t> Data ONTAP, podem utilizar até 4 barramentos distintos:</a:t>
            </a:r>
          </a:p>
          <a:p>
            <a:endParaRPr lang="pt-BR" baseline="0" dirty="0" smtClean="0"/>
          </a:p>
          <a:p>
            <a:pPr marL="171450" indent="-171450">
              <a:buFontTx/>
              <a:buChar char="-"/>
            </a:pPr>
            <a:r>
              <a:rPr lang="pt-BR" baseline="0" dirty="0" smtClean="0"/>
              <a:t>A rede de comunicação de dados do Cluster, chamada de “Cluster </a:t>
            </a:r>
            <a:r>
              <a:rPr lang="pt-BR" baseline="0" dirty="0" err="1" smtClean="0"/>
              <a:t>interconnect</a:t>
            </a:r>
            <a:r>
              <a:rPr lang="pt-BR" baseline="0" dirty="0" smtClean="0"/>
              <a:t>” ou de trafego </a:t>
            </a:r>
            <a:r>
              <a:rPr lang="pt-BR" baseline="0" dirty="0" err="1" smtClean="0"/>
              <a:t>intracluster</a:t>
            </a:r>
            <a:r>
              <a:rPr lang="pt-BR" baseline="0" dirty="0" smtClean="0"/>
              <a:t>. Onde trafegam os dados internos do cluster, </a:t>
            </a:r>
            <a:r>
              <a:rPr lang="pt-BR" baseline="0" dirty="0" err="1" smtClean="0"/>
              <a:t>heartbeat</a:t>
            </a:r>
            <a:r>
              <a:rPr lang="pt-BR" baseline="0" dirty="0" smtClean="0"/>
              <a:t>, </a:t>
            </a:r>
            <a:r>
              <a:rPr lang="pt-BR" baseline="0" dirty="0" err="1" smtClean="0"/>
              <a:t>state</a:t>
            </a:r>
            <a:r>
              <a:rPr lang="pt-BR" baseline="0" dirty="0" smtClean="0"/>
              <a:t> </a:t>
            </a:r>
            <a:r>
              <a:rPr lang="pt-BR" baseline="0" dirty="0" err="1" smtClean="0"/>
              <a:t>checksum</a:t>
            </a:r>
            <a:r>
              <a:rPr lang="pt-BR" baseline="0" dirty="0" smtClean="0"/>
              <a:t>, dados entre controladoras e acessos a </a:t>
            </a:r>
            <a:r>
              <a:rPr lang="pt-BR" baseline="0" dirty="0" err="1" smtClean="0"/>
              <a:t>Shelves</a:t>
            </a:r>
            <a:r>
              <a:rPr lang="pt-BR" baseline="0" dirty="0" smtClean="0"/>
              <a:t> de nós diferentes. Velocidade mínima e obrigatória desta porta é de 10Gbs.</a:t>
            </a:r>
          </a:p>
          <a:p>
            <a:pPr marL="171450" indent="-171450">
              <a:buFontTx/>
              <a:buChar char="-"/>
            </a:pPr>
            <a:r>
              <a:rPr lang="pt-BR" baseline="0" dirty="0" smtClean="0"/>
              <a:t>A rede de  gerenciamento, chamada de “Management Network”. Onde trafega os acessos as portas de serviço dos Nós (</a:t>
            </a:r>
            <a:r>
              <a:rPr lang="pt-BR" baseline="0" dirty="0" err="1" smtClean="0"/>
              <a:t>service</a:t>
            </a:r>
            <a:r>
              <a:rPr lang="pt-BR" baseline="0" dirty="0" smtClean="0"/>
              <a:t> processor).</a:t>
            </a:r>
          </a:p>
          <a:p>
            <a:pPr marL="171450" indent="-171450">
              <a:buFontTx/>
              <a:buChar char="-"/>
            </a:pPr>
            <a:r>
              <a:rPr lang="pt-BR" baseline="0" dirty="0" smtClean="0"/>
              <a:t>A rede de dados TCP/IP, para acesso dos usuários aos dados armazenados no Storage.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pt-BR" baseline="0" dirty="0" smtClean="0"/>
              <a:t>A rede de dados em Fibra-ótica ou ethernet com protocolos de fibra-ótica (</a:t>
            </a:r>
            <a:r>
              <a:rPr lang="pt-BR" baseline="0" dirty="0" err="1" smtClean="0"/>
              <a:t>FCoE</a:t>
            </a:r>
            <a:r>
              <a:rPr lang="pt-BR" baseline="0" dirty="0" smtClean="0"/>
              <a:t>). para acesso dos servidores aos dados armazenados no Storage.</a:t>
            </a:r>
          </a:p>
          <a:p>
            <a:pPr marL="171450" indent="-171450">
              <a:buFontTx/>
              <a:buChar char="-"/>
            </a:pPr>
            <a:endParaRPr lang="pt-BR" baseline="0" dirty="0" smtClean="0"/>
          </a:p>
          <a:p>
            <a:pPr marL="171450" indent="-171450">
              <a:buFontTx/>
              <a:buChar char="-"/>
            </a:pP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46</a:t>
            </a:fld>
            <a:endParaRPr lang="pt-BR"/>
          </a:p>
        </p:txBody>
      </p:sp>
    </p:spTree>
    <p:extLst>
      <p:ext uri="{BB962C8B-B14F-4D97-AF65-F5344CB8AC3E}">
        <p14:creationId xmlns:p14="http://schemas.microsoft.com/office/powerpoint/2010/main" val="767617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aseline="0" dirty="0" smtClean="0"/>
              <a:t> O Quadro acima mostra os componentes da rede com foco nas interfaces de rede NAS e suas possíveis relações de configuração.</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47</a:t>
            </a:fld>
            <a:endParaRPr lang="pt-BR"/>
          </a:p>
        </p:txBody>
      </p:sp>
    </p:spTree>
    <p:extLst>
      <p:ext uri="{BB962C8B-B14F-4D97-AF65-F5344CB8AC3E}">
        <p14:creationId xmlns:p14="http://schemas.microsoft.com/office/powerpoint/2010/main" val="2154885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As </a:t>
            </a:r>
            <a:r>
              <a:rPr lang="pt-BR" dirty="0" err="1" smtClean="0"/>
              <a:t>LIFs</a:t>
            </a:r>
            <a:r>
              <a:rPr lang="pt-BR" dirty="0" smtClean="0"/>
              <a:t> são a ponte de comunicação com os</a:t>
            </a:r>
            <a:r>
              <a:rPr lang="pt-BR" baseline="0" dirty="0" smtClean="0"/>
              <a:t> dados no Storage. Todo acesso a dado se dá por LIF.</a:t>
            </a:r>
          </a:p>
          <a:p>
            <a:r>
              <a:rPr lang="pt-BR" baseline="0" dirty="0" smtClean="0"/>
              <a:t>Seja por TCP/IP ou FC será utilizada uma LIF.</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48</a:t>
            </a:fld>
            <a:endParaRPr lang="pt-BR"/>
          </a:p>
        </p:txBody>
      </p:sp>
    </p:spTree>
    <p:extLst>
      <p:ext uri="{BB962C8B-B14F-4D97-AF65-F5344CB8AC3E}">
        <p14:creationId xmlns:p14="http://schemas.microsoft.com/office/powerpoint/2010/main" val="2753859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742950" lvl="1" indent="-285750">
              <a:buFont typeface="Wingdings" panose="05000000000000000000" pitchFamily="2" charset="2"/>
              <a:buChar char="ü"/>
            </a:pPr>
            <a:r>
              <a:rPr lang="en-US" dirty="0" smtClean="0"/>
              <a:t>LIF de </a:t>
            </a:r>
            <a:r>
              <a:rPr lang="en-US" dirty="0" err="1" smtClean="0"/>
              <a:t>gerenciamento</a:t>
            </a:r>
            <a:r>
              <a:rPr lang="en-US" dirty="0" smtClean="0"/>
              <a:t> do cluster (Cluster LIF):</a:t>
            </a:r>
            <a:endParaRPr lang="pt-BR" sz="1100" dirty="0" smtClean="0"/>
          </a:p>
          <a:p>
            <a:r>
              <a:rPr lang="en-US" i="1" dirty="0" smtClean="0"/>
              <a:t>► </a:t>
            </a:r>
            <a:r>
              <a:rPr lang="en-US" dirty="0" smtClean="0"/>
              <a:t>É a LIF </a:t>
            </a:r>
            <a:r>
              <a:rPr lang="en-US" dirty="0" err="1" smtClean="0"/>
              <a:t>persistente</a:t>
            </a:r>
            <a:r>
              <a:rPr lang="en-US" dirty="0" smtClean="0"/>
              <a:t> para </a:t>
            </a:r>
            <a:r>
              <a:rPr lang="en-US" dirty="0" err="1" smtClean="0"/>
              <a:t>uso</a:t>
            </a:r>
            <a:r>
              <a:rPr lang="en-US" dirty="0" smtClean="0"/>
              <a:t> do </a:t>
            </a:r>
            <a:r>
              <a:rPr lang="en-US" dirty="0" err="1" smtClean="0"/>
              <a:t>acesso</a:t>
            </a:r>
            <a:r>
              <a:rPr lang="en-US" dirty="0" smtClean="0"/>
              <a:t> SSH</a:t>
            </a:r>
            <a:endParaRPr lang="pt-BR" sz="1100" dirty="0" smtClean="0"/>
          </a:p>
          <a:p>
            <a:r>
              <a:rPr lang="en-US" i="1" dirty="0" smtClean="0"/>
              <a:t>► </a:t>
            </a:r>
            <a:r>
              <a:rPr lang="en-US" dirty="0" smtClean="0"/>
              <a:t>É </a:t>
            </a:r>
            <a:r>
              <a:rPr lang="en-US" dirty="0" err="1" smtClean="0"/>
              <a:t>única</a:t>
            </a:r>
            <a:r>
              <a:rPr lang="en-US" dirty="0" smtClean="0"/>
              <a:t> </a:t>
            </a:r>
            <a:r>
              <a:rPr lang="en-US" dirty="0" err="1" smtClean="0"/>
              <a:t>dentro</a:t>
            </a:r>
            <a:r>
              <a:rPr lang="en-US" dirty="0" smtClean="0"/>
              <a:t> do cluster</a:t>
            </a:r>
            <a:endParaRPr lang="pt-BR" sz="1100" dirty="0" smtClean="0"/>
          </a:p>
          <a:p>
            <a:r>
              <a:rPr lang="en-US" i="1" dirty="0" smtClean="0"/>
              <a:t>► </a:t>
            </a:r>
            <a:r>
              <a:rPr lang="en-US" dirty="0" smtClean="0"/>
              <a:t>É </a:t>
            </a:r>
            <a:r>
              <a:rPr lang="en-US" dirty="0" err="1" smtClean="0"/>
              <a:t>assinado</a:t>
            </a:r>
            <a:r>
              <a:rPr lang="en-US" dirty="0" smtClean="0"/>
              <a:t> para </a:t>
            </a:r>
            <a:r>
              <a:rPr lang="en-US" dirty="0" err="1" smtClean="0"/>
              <a:t>uma</a:t>
            </a:r>
            <a:r>
              <a:rPr lang="en-US" dirty="0" smtClean="0"/>
              <a:t> porta de dados</a:t>
            </a:r>
            <a:endParaRPr lang="pt-BR" sz="1100" dirty="0" smtClean="0"/>
          </a:p>
          <a:p>
            <a:r>
              <a:rPr lang="en-US" i="1" dirty="0" smtClean="0"/>
              <a:t>► </a:t>
            </a:r>
            <a:r>
              <a:rPr lang="en-US" dirty="0" err="1" smtClean="0"/>
              <a:t>Pode</a:t>
            </a:r>
            <a:r>
              <a:rPr lang="en-US" dirty="0" smtClean="0"/>
              <a:t> </a:t>
            </a:r>
            <a:r>
              <a:rPr lang="en-US" dirty="0" err="1" smtClean="0"/>
              <a:t>detectar</a:t>
            </a:r>
            <a:r>
              <a:rPr lang="en-US" dirty="0" smtClean="0"/>
              <a:t> </a:t>
            </a:r>
            <a:r>
              <a:rPr lang="en-US" dirty="0" err="1" smtClean="0"/>
              <a:t>uma</a:t>
            </a:r>
            <a:r>
              <a:rPr lang="en-US" dirty="0" smtClean="0"/>
              <a:t> </a:t>
            </a:r>
            <a:r>
              <a:rPr lang="en-US" dirty="0" err="1" smtClean="0"/>
              <a:t>falha</a:t>
            </a:r>
            <a:r>
              <a:rPr lang="en-US" dirty="0" smtClean="0"/>
              <a:t> (failover) e </a:t>
            </a:r>
            <a:r>
              <a:rPr lang="en-US" dirty="0" err="1" smtClean="0"/>
              <a:t>realizar</a:t>
            </a:r>
            <a:r>
              <a:rPr lang="en-US" dirty="0" smtClean="0"/>
              <a:t> a </a:t>
            </a:r>
            <a:r>
              <a:rPr lang="en-US" dirty="0" err="1" smtClean="0"/>
              <a:t>migração</a:t>
            </a:r>
            <a:r>
              <a:rPr lang="en-US" dirty="0" smtClean="0"/>
              <a:t> entre </a:t>
            </a:r>
            <a:r>
              <a:rPr lang="en-US" dirty="0" err="1" smtClean="0"/>
              <a:t>os</a:t>
            </a:r>
            <a:r>
              <a:rPr lang="en-US" dirty="0" smtClean="0"/>
              <a:t> </a:t>
            </a:r>
            <a:r>
              <a:rPr lang="en-US" dirty="0" err="1" smtClean="0"/>
              <a:t>nós</a:t>
            </a:r>
            <a:endParaRPr lang="pt-BR" sz="1100" dirty="0" smtClean="0"/>
          </a:p>
          <a:p>
            <a:r>
              <a:rPr lang="en-US" dirty="0" smtClean="0"/>
              <a:t> </a:t>
            </a:r>
            <a:endParaRPr lang="pt-BR" sz="1200" dirty="0" smtClean="0"/>
          </a:p>
          <a:p>
            <a:pPr marL="742950" lvl="1" indent="-285750">
              <a:buFont typeface="Wingdings" panose="05000000000000000000" pitchFamily="2" charset="2"/>
              <a:buChar char="ü"/>
            </a:pPr>
            <a:r>
              <a:rPr lang="en-US" dirty="0" smtClean="0"/>
              <a:t>LIF de </a:t>
            </a:r>
            <a:r>
              <a:rPr lang="en-US" dirty="0" err="1" smtClean="0"/>
              <a:t>gerenciamento</a:t>
            </a:r>
            <a:r>
              <a:rPr lang="en-US" dirty="0" smtClean="0"/>
              <a:t> do </a:t>
            </a:r>
            <a:r>
              <a:rPr lang="en-US" dirty="0" err="1" smtClean="0"/>
              <a:t>nó</a:t>
            </a:r>
            <a:r>
              <a:rPr lang="en-US" dirty="0" smtClean="0"/>
              <a:t> (Node LIF):</a:t>
            </a:r>
            <a:endParaRPr lang="pt-BR" sz="1100" dirty="0" smtClean="0"/>
          </a:p>
          <a:p>
            <a:r>
              <a:rPr lang="en-US" i="1" dirty="0" smtClean="0"/>
              <a:t>► </a:t>
            </a:r>
            <a:r>
              <a:rPr lang="en-US" dirty="0" smtClean="0"/>
              <a:t>É </a:t>
            </a:r>
            <a:r>
              <a:rPr lang="en-US" dirty="0" err="1" smtClean="0"/>
              <a:t>único</a:t>
            </a:r>
            <a:r>
              <a:rPr lang="en-US" dirty="0" smtClean="0"/>
              <a:t> para um </a:t>
            </a:r>
            <a:r>
              <a:rPr lang="en-US" dirty="0" err="1" smtClean="0"/>
              <a:t>nó</a:t>
            </a:r>
            <a:endParaRPr lang="pt-BR" sz="1100" dirty="0" smtClean="0"/>
          </a:p>
          <a:p>
            <a:r>
              <a:rPr lang="en-US" i="1" dirty="0" smtClean="0"/>
              <a:t>► </a:t>
            </a:r>
            <a:r>
              <a:rPr lang="en-US" dirty="0" smtClean="0"/>
              <a:t>É </a:t>
            </a:r>
            <a:r>
              <a:rPr lang="en-US" dirty="0" err="1" smtClean="0"/>
              <a:t>assinado</a:t>
            </a:r>
            <a:r>
              <a:rPr lang="en-US" dirty="0" smtClean="0"/>
              <a:t> para </a:t>
            </a:r>
            <a:r>
              <a:rPr lang="en-US" dirty="0" err="1" smtClean="0"/>
              <a:t>uma</a:t>
            </a:r>
            <a:r>
              <a:rPr lang="en-US" dirty="0" smtClean="0"/>
              <a:t> porta de dados </a:t>
            </a:r>
            <a:r>
              <a:rPr lang="en-US" dirty="0" err="1" smtClean="0"/>
              <a:t>ou</a:t>
            </a:r>
            <a:r>
              <a:rPr lang="en-US" dirty="0" smtClean="0"/>
              <a:t> </a:t>
            </a:r>
            <a:r>
              <a:rPr lang="en-US" dirty="0" err="1" smtClean="0"/>
              <a:t>uma</a:t>
            </a:r>
            <a:r>
              <a:rPr lang="en-US" dirty="0" smtClean="0"/>
              <a:t> porta de </a:t>
            </a:r>
            <a:r>
              <a:rPr lang="en-US" dirty="0" err="1" smtClean="0"/>
              <a:t>gerenciamento</a:t>
            </a:r>
            <a:r>
              <a:rPr lang="en-US" dirty="0" smtClean="0"/>
              <a:t> de </a:t>
            </a:r>
            <a:r>
              <a:rPr lang="en-US" dirty="0" err="1" smtClean="0"/>
              <a:t>nós</a:t>
            </a:r>
            <a:r>
              <a:rPr lang="en-US" dirty="0" smtClean="0"/>
              <a:t> (node-</a:t>
            </a:r>
            <a:r>
              <a:rPr lang="en-US" dirty="0" err="1" smtClean="0"/>
              <a:t>mgmt</a:t>
            </a:r>
            <a:r>
              <a:rPr lang="en-US" dirty="0" smtClean="0"/>
              <a:t>)</a:t>
            </a:r>
            <a:endParaRPr lang="pt-BR" sz="1100" dirty="0" smtClean="0"/>
          </a:p>
          <a:p>
            <a:r>
              <a:rPr lang="en-US" i="1" dirty="0" smtClean="0"/>
              <a:t>► </a:t>
            </a:r>
            <a:r>
              <a:rPr lang="en-US" dirty="0" err="1" smtClean="0"/>
              <a:t>Pode</a:t>
            </a:r>
            <a:r>
              <a:rPr lang="en-US" dirty="0" smtClean="0"/>
              <a:t> </a:t>
            </a:r>
            <a:r>
              <a:rPr lang="en-US" dirty="0" err="1" smtClean="0"/>
              <a:t>somente</a:t>
            </a:r>
            <a:r>
              <a:rPr lang="en-US" dirty="0" smtClean="0"/>
              <a:t> </a:t>
            </a:r>
            <a:r>
              <a:rPr lang="en-US" dirty="0" err="1" smtClean="0"/>
              <a:t>realizar</a:t>
            </a:r>
            <a:r>
              <a:rPr lang="en-US" dirty="0" smtClean="0"/>
              <a:t> um failover </a:t>
            </a:r>
            <a:r>
              <a:rPr lang="en-US" dirty="0" err="1" smtClean="0"/>
              <a:t>ou</a:t>
            </a:r>
            <a:r>
              <a:rPr lang="en-US" dirty="0" smtClean="0"/>
              <a:t> </a:t>
            </a:r>
            <a:r>
              <a:rPr lang="en-US" dirty="0" err="1" smtClean="0"/>
              <a:t>migrar</a:t>
            </a:r>
            <a:r>
              <a:rPr lang="en-US" dirty="0" smtClean="0"/>
              <a:t> para </a:t>
            </a:r>
            <a:r>
              <a:rPr lang="en-US" dirty="0" err="1" smtClean="0"/>
              <a:t>uma</a:t>
            </a:r>
            <a:r>
              <a:rPr lang="en-US" dirty="0" smtClean="0"/>
              <a:t> porta no </a:t>
            </a:r>
            <a:r>
              <a:rPr lang="en-US" dirty="0" err="1" smtClean="0"/>
              <a:t>mesmo</a:t>
            </a:r>
            <a:r>
              <a:rPr lang="en-US" dirty="0" smtClean="0"/>
              <a:t> </a:t>
            </a:r>
            <a:r>
              <a:rPr lang="en-US" dirty="0" err="1" smtClean="0"/>
              <a:t>nó</a:t>
            </a:r>
            <a:endParaRPr lang="pt-BR" sz="1100" dirty="0" smtClean="0"/>
          </a:p>
          <a:p>
            <a:r>
              <a:rPr lang="en-US" i="1" dirty="0" smtClean="0"/>
              <a:t>► </a:t>
            </a:r>
            <a:r>
              <a:rPr lang="en-US" dirty="0" err="1" smtClean="0"/>
              <a:t>Pode</a:t>
            </a:r>
            <a:r>
              <a:rPr lang="en-US" dirty="0" smtClean="0"/>
              <a:t> </a:t>
            </a:r>
            <a:r>
              <a:rPr lang="en-US" dirty="0" err="1" smtClean="0"/>
              <a:t>acessar</a:t>
            </a:r>
            <a:r>
              <a:rPr lang="en-US" dirty="0" smtClean="0"/>
              <a:t> o cluster </a:t>
            </a:r>
            <a:r>
              <a:rPr lang="en-US" dirty="0" err="1" smtClean="0"/>
              <a:t>todo</a:t>
            </a:r>
            <a:r>
              <a:rPr lang="en-US" dirty="0" smtClean="0"/>
              <a:t>.</a:t>
            </a:r>
            <a:endParaRPr lang="pt-BR" sz="1100" dirty="0" smtClean="0"/>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49</a:t>
            </a:fld>
            <a:endParaRPr lang="pt-BR"/>
          </a:p>
        </p:txBody>
      </p:sp>
    </p:spTree>
    <p:extLst>
      <p:ext uri="{BB962C8B-B14F-4D97-AF65-F5344CB8AC3E}">
        <p14:creationId xmlns:p14="http://schemas.microsoft.com/office/powerpoint/2010/main" val="2320541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742950" lvl="1" indent="-285750">
              <a:buFont typeface="Wingdings" panose="05000000000000000000" pitchFamily="2" charset="2"/>
              <a:buChar char="ü"/>
            </a:pPr>
            <a:r>
              <a:rPr lang="en-US" dirty="0" smtClean="0"/>
              <a:t>LIF de Dados (Data LIF):</a:t>
            </a:r>
            <a:endParaRPr lang="pt-BR" sz="1100" dirty="0" smtClean="0"/>
          </a:p>
          <a:p>
            <a:r>
              <a:rPr lang="en-US" i="1" dirty="0" smtClean="0"/>
              <a:t>► </a:t>
            </a:r>
            <a:r>
              <a:rPr lang="en-US" dirty="0" smtClean="0"/>
              <a:t>É  a Interface </a:t>
            </a:r>
            <a:r>
              <a:rPr lang="en-US" dirty="0" err="1" smtClean="0"/>
              <a:t>lógica</a:t>
            </a:r>
            <a:r>
              <a:rPr lang="en-US" dirty="0" smtClean="0"/>
              <a:t> de </a:t>
            </a:r>
            <a:r>
              <a:rPr lang="en-US" dirty="0" err="1" smtClean="0"/>
              <a:t>rede</a:t>
            </a:r>
            <a:r>
              <a:rPr lang="en-US" dirty="0" smtClean="0"/>
              <a:t> de </a:t>
            </a:r>
            <a:r>
              <a:rPr lang="en-US" dirty="0" err="1" smtClean="0"/>
              <a:t>comunicação</a:t>
            </a:r>
            <a:r>
              <a:rPr lang="en-US" dirty="0" smtClean="0"/>
              <a:t> com </a:t>
            </a:r>
            <a:r>
              <a:rPr lang="en-US" dirty="0" err="1" smtClean="0"/>
              <a:t>os</a:t>
            </a:r>
            <a:r>
              <a:rPr lang="en-US" dirty="0" smtClean="0"/>
              <a:t> </a:t>
            </a:r>
            <a:r>
              <a:rPr lang="en-US" dirty="0" err="1" smtClean="0"/>
              <a:t>clientes</a:t>
            </a:r>
            <a:r>
              <a:rPr lang="en-US" dirty="0" smtClean="0"/>
              <a:t>, </a:t>
            </a:r>
            <a:r>
              <a:rPr lang="en-US" dirty="0" err="1" smtClean="0"/>
              <a:t>sempre</a:t>
            </a:r>
            <a:r>
              <a:rPr lang="en-US" dirty="0" smtClean="0"/>
              <a:t> </a:t>
            </a:r>
            <a:r>
              <a:rPr lang="en-US" dirty="0" err="1" smtClean="0"/>
              <a:t>associada</a:t>
            </a:r>
            <a:r>
              <a:rPr lang="en-US" dirty="0" smtClean="0"/>
              <a:t> à 1 SVM.</a:t>
            </a:r>
            <a:r>
              <a:rPr lang="en-US" i="1" dirty="0" smtClean="0"/>
              <a:t>  </a:t>
            </a:r>
            <a:r>
              <a:rPr lang="en-US" dirty="0" smtClean="0"/>
              <a:t> </a:t>
            </a:r>
            <a:endParaRPr lang="pt-BR" sz="1100" dirty="0" smtClean="0"/>
          </a:p>
          <a:p>
            <a:r>
              <a:rPr lang="en-US" i="1" dirty="0" smtClean="0"/>
              <a:t>► </a:t>
            </a:r>
            <a:r>
              <a:rPr lang="en-US" dirty="0" err="1" smtClean="0"/>
              <a:t>Podem</a:t>
            </a:r>
            <a:r>
              <a:rPr lang="en-US" dirty="0" smtClean="0"/>
              <a:t> </a:t>
            </a:r>
            <a:r>
              <a:rPr lang="en-US" dirty="0" err="1" smtClean="0"/>
              <a:t>trabalhar</a:t>
            </a:r>
            <a:r>
              <a:rPr lang="en-US" dirty="0" smtClean="0"/>
              <a:t> </a:t>
            </a:r>
            <a:r>
              <a:rPr lang="en-US" dirty="0" err="1" smtClean="0"/>
              <a:t>em</a:t>
            </a:r>
            <a:r>
              <a:rPr lang="en-US" dirty="0" smtClean="0"/>
              <a:t> </a:t>
            </a:r>
            <a:r>
              <a:rPr lang="en-US" dirty="0" err="1" smtClean="0"/>
              <a:t>relação</a:t>
            </a:r>
            <a:r>
              <a:rPr lang="en-US" dirty="0" smtClean="0"/>
              <a:t> de </a:t>
            </a:r>
            <a:r>
              <a:rPr lang="en-US" dirty="0" err="1" smtClean="0"/>
              <a:t>multiplos</a:t>
            </a:r>
            <a:r>
              <a:rPr lang="en-US" dirty="0" smtClean="0"/>
              <a:t> para um, </a:t>
            </a:r>
            <a:r>
              <a:rPr lang="en-US" dirty="0" err="1" smtClean="0"/>
              <a:t>ou</a:t>
            </a:r>
            <a:r>
              <a:rPr lang="en-US" dirty="0" smtClean="0"/>
              <a:t> </a:t>
            </a:r>
            <a:r>
              <a:rPr lang="en-US" dirty="0" err="1" smtClean="0"/>
              <a:t>seja</a:t>
            </a:r>
            <a:r>
              <a:rPr lang="en-US" dirty="0" smtClean="0"/>
              <a:t>, </a:t>
            </a:r>
            <a:r>
              <a:rPr lang="en-US" dirty="0" err="1" smtClean="0"/>
              <a:t>várias</a:t>
            </a:r>
            <a:r>
              <a:rPr lang="en-US" dirty="0" smtClean="0"/>
              <a:t> interfaces </a:t>
            </a:r>
            <a:r>
              <a:rPr lang="en-US" dirty="0" err="1" smtClean="0"/>
              <a:t>lógicas</a:t>
            </a:r>
            <a:r>
              <a:rPr lang="en-US" dirty="0" smtClean="0"/>
              <a:t> com </a:t>
            </a:r>
            <a:r>
              <a:rPr lang="en-US" dirty="0" err="1" smtClean="0"/>
              <a:t>Ips</a:t>
            </a:r>
            <a:r>
              <a:rPr lang="en-US" dirty="0" smtClean="0"/>
              <a:t> </a:t>
            </a:r>
            <a:r>
              <a:rPr lang="en-US" dirty="0" err="1" smtClean="0"/>
              <a:t>diferentes</a:t>
            </a:r>
            <a:r>
              <a:rPr lang="en-US" dirty="0" smtClean="0"/>
              <a:t> (ipv4 e/</a:t>
            </a:r>
            <a:r>
              <a:rPr lang="en-US" dirty="0" err="1" smtClean="0"/>
              <a:t>ou</a:t>
            </a:r>
            <a:r>
              <a:rPr lang="en-US" dirty="0" smtClean="0"/>
              <a:t> ipv6) para 1 </a:t>
            </a:r>
            <a:r>
              <a:rPr lang="en-US" dirty="0" err="1" smtClean="0"/>
              <a:t>única</a:t>
            </a:r>
            <a:r>
              <a:rPr lang="en-US" dirty="0" smtClean="0"/>
              <a:t> porta de </a:t>
            </a:r>
            <a:r>
              <a:rPr lang="en-US" dirty="0" err="1" smtClean="0"/>
              <a:t>rede</a:t>
            </a:r>
            <a:r>
              <a:rPr lang="en-US" dirty="0" smtClean="0"/>
              <a:t> (</a:t>
            </a:r>
            <a:r>
              <a:rPr lang="en-US" dirty="0" err="1" smtClean="0"/>
              <a:t>Ifgroup</a:t>
            </a:r>
            <a:r>
              <a:rPr lang="en-US" dirty="0" smtClean="0"/>
              <a:t>, </a:t>
            </a:r>
            <a:r>
              <a:rPr lang="en-US" dirty="0" err="1" smtClean="0"/>
              <a:t>Vlan</a:t>
            </a:r>
            <a:r>
              <a:rPr lang="en-US" dirty="0" smtClean="0"/>
              <a:t> </a:t>
            </a:r>
            <a:r>
              <a:rPr lang="en-US" dirty="0" err="1" smtClean="0"/>
              <a:t>ou</a:t>
            </a:r>
            <a:r>
              <a:rPr lang="en-US" dirty="0" smtClean="0"/>
              <a:t> Porta </a:t>
            </a:r>
            <a:r>
              <a:rPr lang="en-US" dirty="0" err="1" smtClean="0"/>
              <a:t>fisica</a:t>
            </a:r>
            <a:r>
              <a:rPr lang="en-US" dirty="0" smtClean="0"/>
              <a:t>).</a:t>
            </a:r>
            <a:endParaRPr lang="pt-BR" sz="1100" dirty="0" smtClean="0"/>
          </a:p>
          <a:p>
            <a:r>
              <a:rPr lang="en-US" i="1" dirty="0" smtClean="0"/>
              <a:t>► </a:t>
            </a:r>
            <a:r>
              <a:rPr lang="pt-BR" dirty="0" smtClean="0"/>
              <a:t>Pode ser migrada para portas diferentes ou nós diferentes.</a:t>
            </a:r>
            <a:endParaRPr lang="pt-BR" sz="1100" dirty="0" smtClean="0"/>
          </a:p>
          <a:p>
            <a:r>
              <a:rPr lang="en-US" i="1" dirty="0" smtClean="0"/>
              <a:t>► </a:t>
            </a:r>
            <a:r>
              <a:rPr lang="pt-BR" dirty="0" smtClean="0"/>
              <a:t>O Cliente do serviço sabe o </a:t>
            </a:r>
            <a:r>
              <a:rPr lang="pt-BR" dirty="0" err="1" smtClean="0"/>
              <a:t>Ip</a:t>
            </a:r>
            <a:r>
              <a:rPr lang="pt-BR" dirty="0" smtClean="0"/>
              <a:t> da LIF mas não sabe o nó em que a LIF está, ou seja, em caso de migração ou </a:t>
            </a:r>
            <a:r>
              <a:rPr lang="pt-BR" dirty="0" err="1" smtClean="0"/>
              <a:t>failover</a:t>
            </a:r>
            <a:r>
              <a:rPr lang="pt-BR" dirty="0" smtClean="0"/>
              <a:t>, o Cliente não sabe que está conectando um nó diferente. </a:t>
            </a:r>
          </a:p>
          <a:p>
            <a:r>
              <a:rPr lang="en-US" i="1" dirty="0" smtClean="0"/>
              <a:t>► </a:t>
            </a:r>
            <a:r>
              <a:rPr lang="en-US" i="1" dirty="0" err="1" smtClean="0"/>
              <a:t>Limite</a:t>
            </a:r>
            <a:r>
              <a:rPr lang="en-US" i="1" dirty="0" smtClean="0"/>
              <a:t> de </a:t>
            </a:r>
            <a:r>
              <a:rPr lang="en-US" i="1" dirty="0" err="1" smtClean="0"/>
              <a:t>até</a:t>
            </a:r>
            <a:r>
              <a:rPr lang="en-US" i="1" dirty="0" smtClean="0"/>
              <a:t> 128 NAS data LIFs </a:t>
            </a:r>
            <a:r>
              <a:rPr lang="en-US" i="1" dirty="0" err="1" smtClean="0"/>
              <a:t>por</a:t>
            </a:r>
            <a:r>
              <a:rPr lang="en-US" i="1" dirty="0" smtClean="0"/>
              <a:t> </a:t>
            </a:r>
            <a:r>
              <a:rPr lang="en-US" i="1" dirty="0" err="1" smtClean="0"/>
              <a:t>nó</a:t>
            </a:r>
            <a:r>
              <a:rPr lang="en-US" i="1" dirty="0" smtClean="0"/>
              <a:t>. </a:t>
            </a:r>
          </a:p>
          <a:p>
            <a:r>
              <a:rPr lang="en-US" i="1" dirty="0" smtClean="0"/>
              <a:t>► </a:t>
            </a:r>
            <a:r>
              <a:rPr lang="en-US" i="1" dirty="0" err="1" smtClean="0"/>
              <a:t>Pode</a:t>
            </a:r>
            <a:r>
              <a:rPr lang="en-US" i="1" dirty="0" smtClean="0"/>
              <a:t> </a:t>
            </a:r>
            <a:r>
              <a:rPr lang="en-US" i="1" dirty="0" err="1" smtClean="0"/>
              <a:t>também</a:t>
            </a:r>
            <a:r>
              <a:rPr lang="en-US" i="1" dirty="0" smtClean="0"/>
              <a:t> </a:t>
            </a:r>
            <a:r>
              <a:rPr lang="en-US" i="1" dirty="0" err="1" smtClean="0"/>
              <a:t>ser</a:t>
            </a:r>
            <a:r>
              <a:rPr lang="en-US" i="1" dirty="0" smtClean="0"/>
              <a:t> </a:t>
            </a:r>
            <a:r>
              <a:rPr lang="en-US" i="1" dirty="0" err="1" smtClean="0"/>
              <a:t>configurada</a:t>
            </a:r>
            <a:r>
              <a:rPr lang="en-US" i="1" dirty="0" smtClean="0"/>
              <a:t> </a:t>
            </a:r>
            <a:r>
              <a:rPr lang="en-US" i="1" dirty="0" err="1" smtClean="0"/>
              <a:t>como</a:t>
            </a:r>
            <a:r>
              <a:rPr lang="en-US" i="1" dirty="0" smtClean="0"/>
              <a:t> LIF de </a:t>
            </a:r>
            <a:r>
              <a:rPr lang="en-US" i="1" dirty="0" err="1" smtClean="0"/>
              <a:t>acesso</a:t>
            </a:r>
            <a:r>
              <a:rPr lang="en-US" i="1" dirty="0" smtClean="0"/>
              <a:t> </a:t>
            </a:r>
            <a:r>
              <a:rPr lang="en-US" i="1" dirty="0" err="1" smtClean="0"/>
              <a:t>ao</a:t>
            </a:r>
            <a:r>
              <a:rPr lang="en-US" i="1" dirty="0" smtClean="0"/>
              <a:t> </a:t>
            </a:r>
            <a:r>
              <a:rPr lang="en-US" i="1" dirty="0" err="1" smtClean="0"/>
              <a:t>gerenciamento</a:t>
            </a:r>
            <a:r>
              <a:rPr lang="en-US" i="1" dirty="0" smtClean="0"/>
              <a:t> (Cluster e SVM).</a:t>
            </a:r>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50</a:t>
            </a:fld>
            <a:endParaRPr lang="pt-BR"/>
          </a:p>
        </p:txBody>
      </p:sp>
    </p:spTree>
    <p:extLst>
      <p:ext uri="{BB962C8B-B14F-4D97-AF65-F5344CB8AC3E}">
        <p14:creationId xmlns:p14="http://schemas.microsoft.com/office/powerpoint/2010/main" val="2222985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sz="1200" dirty="0" smtClean="0"/>
          </a:p>
          <a:p>
            <a:pPr marL="742950" lvl="1" indent="-285750">
              <a:buFont typeface="Wingdings" panose="05000000000000000000" pitchFamily="2" charset="2"/>
              <a:buChar char="ü"/>
            </a:pPr>
            <a:r>
              <a:rPr lang="en-US" dirty="0" smtClean="0"/>
              <a:t>LIF do Cluster  (Cluster LIF):</a:t>
            </a:r>
            <a:endParaRPr lang="pt-BR" sz="1100" dirty="0" smtClean="0"/>
          </a:p>
          <a:p>
            <a:r>
              <a:rPr lang="en-US" dirty="0" smtClean="0"/>
              <a:t>► São </a:t>
            </a:r>
            <a:r>
              <a:rPr lang="en-US" dirty="0" err="1" smtClean="0"/>
              <a:t>portas</a:t>
            </a:r>
            <a:r>
              <a:rPr lang="en-US" dirty="0" smtClean="0"/>
              <a:t> de </a:t>
            </a:r>
            <a:r>
              <a:rPr lang="en-US" dirty="0" err="1" smtClean="0"/>
              <a:t>trafego</a:t>
            </a:r>
            <a:r>
              <a:rPr lang="en-US" dirty="0" smtClean="0"/>
              <a:t> de dados </a:t>
            </a:r>
            <a:r>
              <a:rPr lang="en-US" dirty="0" err="1" smtClean="0"/>
              <a:t>internos</a:t>
            </a:r>
            <a:r>
              <a:rPr lang="en-US" dirty="0" smtClean="0"/>
              <a:t> entre </a:t>
            </a:r>
            <a:r>
              <a:rPr lang="en-US" dirty="0" err="1" smtClean="0"/>
              <a:t>os</a:t>
            </a:r>
            <a:r>
              <a:rPr lang="en-US" dirty="0" smtClean="0"/>
              <a:t> </a:t>
            </a:r>
            <a:r>
              <a:rPr lang="en-US" dirty="0" err="1" smtClean="0"/>
              <a:t>nós</a:t>
            </a:r>
            <a:r>
              <a:rPr lang="en-US" dirty="0" smtClean="0"/>
              <a:t> do Cluster (</a:t>
            </a:r>
            <a:r>
              <a:rPr lang="en-US" dirty="0" err="1" smtClean="0"/>
              <a:t>também</a:t>
            </a:r>
            <a:r>
              <a:rPr lang="en-US" dirty="0" smtClean="0"/>
              <a:t> </a:t>
            </a:r>
            <a:r>
              <a:rPr lang="en-US" dirty="0" err="1" smtClean="0"/>
              <a:t>chamado</a:t>
            </a:r>
            <a:r>
              <a:rPr lang="en-US" dirty="0" smtClean="0"/>
              <a:t> de  </a:t>
            </a:r>
            <a:r>
              <a:rPr lang="en-US" dirty="0" err="1" smtClean="0"/>
              <a:t>Intracluster</a:t>
            </a:r>
            <a:r>
              <a:rPr lang="en-US" dirty="0" smtClean="0"/>
              <a:t> traffic).</a:t>
            </a:r>
            <a:endParaRPr lang="pt-BR" sz="1100" dirty="0" smtClean="0"/>
          </a:p>
          <a:p>
            <a:r>
              <a:rPr lang="en-US" dirty="0" smtClean="0"/>
              <a:t>► </a:t>
            </a:r>
            <a:r>
              <a:rPr lang="en-US" dirty="0" err="1" smtClean="0"/>
              <a:t>Obrigatório</a:t>
            </a:r>
            <a:r>
              <a:rPr lang="en-US" dirty="0" smtClean="0"/>
              <a:t> </a:t>
            </a:r>
            <a:r>
              <a:rPr lang="en-US" dirty="0" err="1" smtClean="0"/>
              <a:t>utilizar</a:t>
            </a:r>
            <a:r>
              <a:rPr lang="en-US" dirty="0" smtClean="0"/>
              <a:t> </a:t>
            </a:r>
            <a:r>
              <a:rPr lang="en-US" dirty="0" err="1" smtClean="0"/>
              <a:t>portas</a:t>
            </a:r>
            <a:r>
              <a:rPr lang="en-US" dirty="0" smtClean="0"/>
              <a:t> 10Gbit/s </a:t>
            </a:r>
          </a:p>
          <a:p>
            <a:r>
              <a:rPr lang="en-US" dirty="0" smtClean="0"/>
              <a:t> </a:t>
            </a:r>
          </a:p>
          <a:p>
            <a:endParaRPr lang="pt-BR" sz="1200" dirty="0" smtClean="0"/>
          </a:p>
          <a:p>
            <a:pPr marL="742950" lvl="1" indent="-285750">
              <a:buFont typeface="Wingdings" panose="05000000000000000000" pitchFamily="2" charset="2"/>
              <a:buChar char="ü"/>
            </a:pPr>
            <a:r>
              <a:rPr lang="en-US" dirty="0" smtClean="0"/>
              <a:t>LIF </a:t>
            </a:r>
            <a:r>
              <a:rPr lang="en-US" dirty="0" err="1" smtClean="0"/>
              <a:t>Intercluster</a:t>
            </a:r>
            <a:r>
              <a:rPr lang="en-US" dirty="0" smtClean="0"/>
              <a:t> (</a:t>
            </a:r>
            <a:r>
              <a:rPr lang="en-US" dirty="0" err="1" smtClean="0"/>
              <a:t>Intercluster</a:t>
            </a:r>
            <a:r>
              <a:rPr lang="en-US" dirty="0" smtClean="0"/>
              <a:t> LIF):</a:t>
            </a:r>
            <a:endParaRPr lang="pt-BR" sz="1100" dirty="0" smtClean="0"/>
          </a:p>
          <a:p>
            <a:r>
              <a:rPr lang="en-US" dirty="0" smtClean="0"/>
              <a:t>► LIF </a:t>
            </a:r>
            <a:r>
              <a:rPr lang="en-US" dirty="0" err="1" smtClean="0"/>
              <a:t>utilizada</a:t>
            </a:r>
            <a:r>
              <a:rPr lang="en-US" dirty="0" smtClean="0"/>
              <a:t> para </a:t>
            </a:r>
            <a:r>
              <a:rPr lang="en-US" dirty="0" err="1" smtClean="0"/>
              <a:t>comunicação</a:t>
            </a:r>
            <a:r>
              <a:rPr lang="en-US" dirty="0" smtClean="0"/>
              <a:t> de </a:t>
            </a:r>
            <a:r>
              <a:rPr lang="en-US" dirty="0" err="1" smtClean="0"/>
              <a:t>configurações</a:t>
            </a:r>
            <a:r>
              <a:rPr lang="en-US" dirty="0" smtClean="0"/>
              <a:t> e </a:t>
            </a:r>
            <a:r>
              <a:rPr lang="en-US" dirty="0" err="1" smtClean="0"/>
              <a:t>atualizações</a:t>
            </a:r>
            <a:r>
              <a:rPr lang="en-US" dirty="0" smtClean="0"/>
              <a:t> </a:t>
            </a:r>
            <a:r>
              <a:rPr lang="en-US" dirty="0" err="1" smtClean="0"/>
              <a:t>através</a:t>
            </a:r>
            <a:r>
              <a:rPr lang="en-US" dirty="0" smtClean="0"/>
              <a:t> do cluster, backup e </a:t>
            </a:r>
            <a:r>
              <a:rPr lang="en-US" dirty="0" err="1" smtClean="0"/>
              <a:t>replicação</a:t>
            </a:r>
            <a:r>
              <a:rPr lang="en-US" dirty="0" smtClean="0"/>
              <a:t>.</a:t>
            </a:r>
          </a:p>
          <a:p>
            <a:r>
              <a:rPr lang="en-US" dirty="0" smtClean="0"/>
              <a:t>► </a:t>
            </a:r>
            <a:r>
              <a:rPr lang="en-US" dirty="0" err="1" smtClean="0"/>
              <a:t>Deve</a:t>
            </a:r>
            <a:r>
              <a:rPr lang="en-US" dirty="0" smtClean="0"/>
              <a:t> </a:t>
            </a:r>
            <a:r>
              <a:rPr lang="en-US" dirty="0" err="1" smtClean="0"/>
              <a:t>ser</a:t>
            </a:r>
            <a:r>
              <a:rPr lang="en-US" dirty="0" smtClean="0"/>
              <a:t> </a:t>
            </a:r>
            <a:r>
              <a:rPr lang="en-US" dirty="0" err="1" smtClean="0"/>
              <a:t>criada</a:t>
            </a:r>
            <a:r>
              <a:rPr lang="en-US" dirty="0" smtClean="0"/>
              <a:t> </a:t>
            </a:r>
            <a:r>
              <a:rPr lang="en-US" dirty="0" err="1" smtClean="0"/>
              <a:t>em</a:t>
            </a:r>
            <a:r>
              <a:rPr lang="en-US" dirty="0" smtClean="0"/>
              <a:t> </a:t>
            </a:r>
            <a:r>
              <a:rPr lang="en-US" dirty="0" err="1" smtClean="0"/>
              <a:t>cada</a:t>
            </a:r>
            <a:r>
              <a:rPr lang="en-US" dirty="0" smtClean="0"/>
              <a:t> </a:t>
            </a:r>
            <a:r>
              <a:rPr lang="en-US" dirty="0" err="1" smtClean="0"/>
              <a:t>nó</a:t>
            </a:r>
            <a:r>
              <a:rPr lang="en-US" dirty="0" smtClean="0"/>
              <a:t> do cluster antes de </a:t>
            </a:r>
            <a:r>
              <a:rPr lang="en-US" dirty="0" err="1" smtClean="0"/>
              <a:t>estabelecer</a:t>
            </a:r>
            <a:r>
              <a:rPr lang="en-US" dirty="0" smtClean="0"/>
              <a:t> </a:t>
            </a:r>
            <a:r>
              <a:rPr lang="en-US" dirty="0" err="1" smtClean="0"/>
              <a:t>uma</a:t>
            </a:r>
            <a:r>
              <a:rPr lang="en-US" dirty="0" smtClean="0"/>
              <a:t> </a:t>
            </a:r>
            <a:r>
              <a:rPr lang="en-US" dirty="0" err="1" smtClean="0"/>
              <a:t>relação</a:t>
            </a:r>
            <a:r>
              <a:rPr lang="en-US" dirty="0" smtClean="0"/>
              <a:t> de Cluster-Peer entre </a:t>
            </a:r>
            <a:r>
              <a:rPr lang="en-US" dirty="0" err="1" smtClean="0"/>
              <a:t>os</a:t>
            </a:r>
            <a:r>
              <a:rPr lang="en-US" dirty="0" smtClean="0"/>
              <a:t> </a:t>
            </a:r>
            <a:r>
              <a:rPr lang="en-US" dirty="0" err="1" smtClean="0"/>
              <a:t>nós</a:t>
            </a:r>
            <a:r>
              <a:rPr lang="en-US" dirty="0" smtClean="0"/>
              <a:t>.</a:t>
            </a:r>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51</a:t>
            </a:fld>
            <a:endParaRPr lang="pt-BR"/>
          </a:p>
        </p:txBody>
      </p:sp>
    </p:spTree>
    <p:extLst>
      <p:ext uri="{BB962C8B-B14F-4D97-AF65-F5344CB8AC3E}">
        <p14:creationId xmlns:p14="http://schemas.microsoft.com/office/powerpoint/2010/main" val="1989442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Neste quadro é possível observar</a:t>
            </a:r>
            <a:r>
              <a:rPr lang="pt-BR" baseline="0" dirty="0" smtClean="0"/>
              <a:t> as </a:t>
            </a:r>
            <a:r>
              <a:rPr lang="pt-BR" baseline="0" dirty="0" err="1" smtClean="0"/>
              <a:t>LIFs</a:t>
            </a:r>
            <a:r>
              <a:rPr lang="pt-BR" baseline="0" dirty="0" smtClean="0"/>
              <a:t> mais comuns, num ambiente em execução. </a:t>
            </a:r>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52</a:t>
            </a:fld>
            <a:endParaRPr lang="pt-BR"/>
          </a:p>
        </p:txBody>
      </p:sp>
    </p:spTree>
    <p:extLst>
      <p:ext uri="{BB962C8B-B14F-4D97-AF65-F5344CB8AC3E}">
        <p14:creationId xmlns:p14="http://schemas.microsoft.com/office/powerpoint/2010/main" val="593495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PT" dirty="0" smtClean="0"/>
              <a:t>	LIF failover refere-se à migração automática de um LIF em resposta a uma falha de ligação na porta de rede actual do LIF . Quando tal falha de porta for detectada, o LIF é migrado para uma porta de trabalho . </a:t>
            </a:r>
          </a:p>
          <a:p>
            <a:r>
              <a:rPr lang="pt-PT" dirty="0" smtClean="0"/>
              <a:t>	Um grupo de failover contém um conjunto de portas de rede ( física , VLANs e grupos de interface) em um ou mais nós. A LIF pode se inscrever em um grupo de failover . As portas de rede que estão presentes no grupo de failover definir as metas de failover para o LIF.</a:t>
            </a:r>
          </a:p>
          <a:p>
            <a:r>
              <a:rPr lang="pt-PT" dirty="0" smtClean="0"/>
              <a:t>	Você pode gerenciar grupos de failover , acrescentando portas para eles , a remoção de portas a partir deles, renomeando-os , e exibir informações sobre eles.</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53</a:t>
            </a:fld>
            <a:endParaRPr lang="pt-BR"/>
          </a:p>
        </p:txBody>
      </p:sp>
    </p:spTree>
    <p:extLst>
      <p:ext uri="{BB962C8B-B14F-4D97-AF65-F5344CB8AC3E}">
        <p14:creationId xmlns:p14="http://schemas.microsoft.com/office/powerpoint/2010/main" val="288981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Closing_KKreutzer_Mar00</a:t>
            </a:r>
          </a:p>
        </p:txBody>
      </p:sp>
      <p:sp>
        <p:nvSpPr>
          <p:cNvPr id="7" name="Rectangle 7"/>
          <p:cNvSpPr>
            <a:spLocks noGrp="1" noChangeArrowheads="1"/>
          </p:cNvSpPr>
          <p:nvPr>
            <p:ph type="sldNum" sz="quarter" idx="5"/>
          </p:nvPr>
        </p:nvSpPr>
        <p:spPr>
          <a:ln/>
        </p:spPr>
        <p:txBody>
          <a:bodyPr/>
          <a:lstStyle/>
          <a:p>
            <a:fld id="{62ED8C74-60B7-4367-8D90-4B4353701864}" type="slidenum">
              <a:rPr lang="en-US"/>
              <a:pPr/>
              <a:t>5</a:t>
            </a:fld>
            <a:endParaRPr lang="en-US"/>
          </a:p>
        </p:txBody>
      </p:sp>
      <p:sp>
        <p:nvSpPr>
          <p:cNvPr id="2196482" name="Rectangle 2"/>
          <p:cNvSpPr>
            <a:spLocks noGrp="1" noRot="1" noChangeAspect="1" noChangeArrowheads="1" noTextEdit="1"/>
          </p:cNvSpPr>
          <p:nvPr>
            <p:ph type="sldImg"/>
          </p:nvPr>
        </p:nvSpPr>
        <p:spPr>
          <a:xfrm>
            <a:off x="1146175" y="687388"/>
            <a:ext cx="4568825" cy="3427412"/>
          </a:xfrm>
          <a:ln/>
        </p:spPr>
      </p:sp>
      <p:sp>
        <p:nvSpPr>
          <p:cNvPr id="2196483" name="Rectangle 3"/>
          <p:cNvSpPr>
            <a:spLocks noGrp="1" noChangeArrowheads="1"/>
          </p:cNvSpPr>
          <p:nvPr>
            <p:ph type="body" idx="1"/>
          </p:nvPr>
        </p:nvSpPr>
        <p:spPr>
          <a:xfrm>
            <a:off x="915138" y="4342722"/>
            <a:ext cx="5027724" cy="4113442"/>
          </a:xfrm>
        </p:spPr>
        <p:txBody>
          <a:bodyPr/>
          <a:lstStyle/>
          <a:p>
            <a:r>
              <a:rPr lang="pt-BR" altLang="pt-BR" sz="1200" b="1" dirty="0" smtClean="0"/>
              <a:t>WAFL: </a:t>
            </a:r>
            <a:r>
              <a:rPr lang="pt-BR" altLang="pt-BR" sz="1200" i="1" dirty="0" smtClean="0"/>
              <a:t>Definição</a:t>
            </a:r>
            <a:r>
              <a:rPr lang="pt-BR" altLang="pt-BR" sz="1200" dirty="0" smtClean="0"/>
              <a:t>: layout de arquivos onde se grava em qualquer lugar</a:t>
            </a:r>
            <a:r>
              <a:rPr lang="en-US" altLang="pt-BR" sz="1200" dirty="0" smtClean="0"/>
              <a:t>. </a:t>
            </a:r>
            <a:r>
              <a:rPr lang="pt-BR" altLang="pt-BR" sz="1200" i="1" dirty="0" smtClean="0"/>
              <a:t>Finalidade</a:t>
            </a:r>
            <a:r>
              <a:rPr lang="pt-BR" altLang="pt-BR" sz="1200" dirty="0" smtClean="0"/>
              <a:t>: permitir a escrita em múltiplos discos, aumentando a velocidade e a confiança no armazenamento de dados. </a:t>
            </a:r>
            <a:r>
              <a:rPr lang="pt-BR" altLang="pt-BR" sz="1200" i="1" dirty="0" smtClean="0"/>
              <a:t>Como?</a:t>
            </a:r>
            <a:r>
              <a:rPr lang="pt-BR" altLang="pt-BR" sz="1200" dirty="0" smtClean="0"/>
              <a:t>: os dados são escritos em faixas ou tiras (</a:t>
            </a:r>
            <a:r>
              <a:rPr lang="pt-BR" altLang="pt-BR" sz="1200" dirty="0" err="1" smtClean="0"/>
              <a:t>stripes</a:t>
            </a:r>
            <a:r>
              <a:rPr lang="pt-BR" altLang="pt-BR" sz="1200" dirty="0" smtClean="0"/>
              <a:t>) ao longo de vários discos, sem </a:t>
            </a:r>
            <a:r>
              <a:rPr lang="pt-BR" altLang="pt-BR" sz="1200" dirty="0" err="1" smtClean="0"/>
              <a:t>pré</a:t>
            </a:r>
            <a:r>
              <a:rPr lang="pt-BR" altLang="pt-BR" sz="1200" dirty="0" smtClean="0"/>
              <a:t>-alocação de espaço. </a:t>
            </a:r>
            <a:r>
              <a:rPr lang="pt-BR" altLang="pt-BR" sz="1200" i="1" dirty="0" smtClean="0"/>
              <a:t>Características</a:t>
            </a:r>
            <a:r>
              <a:rPr lang="pt-BR" altLang="pt-BR" sz="1200" dirty="0" smtClean="0"/>
              <a:t>: Permitir que os </a:t>
            </a:r>
            <a:r>
              <a:rPr lang="pt-BR" altLang="pt-BR" sz="1200" dirty="0" err="1" smtClean="0"/>
              <a:t>filesytems</a:t>
            </a:r>
            <a:r>
              <a:rPr lang="pt-BR" altLang="pt-BR" sz="1200" dirty="0" smtClean="0"/>
              <a:t> cresçam criando discos a medida que for necessário; pode manipular um grande volume de dados. </a:t>
            </a:r>
            <a:r>
              <a:rPr lang="pt-BR" altLang="pt-BR" sz="1200" i="1" dirty="0" smtClean="0"/>
              <a:t>Vantagens</a:t>
            </a:r>
            <a:r>
              <a:rPr lang="pt-BR" altLang="pt-BR" sz="1200" dirty="0" smtClean="0"/>
              <a:t>: rapidez, maior confiabilidade, alta disponibilidade para os sistemas; maior performance pois os dados podem ser escritos em qualquer lugar do sistema e acessado através de múltiplo discos mais rapidamente.</a:t>
            </a:r>
          </a:p>
          <a:p>
            <a:r>
              <a:rPr lang="pt-BR" altLang="pt-BR" sz="1200" b="1" dirty="0" smtClean="0"/>
              <a:t>NVRAM:</a:t>
            </a:r>
            <a:r>
              <a:rPr lang="pt-BR" altLang="pt-BR" sz="1200" dirty="0" smtClean="0"/>
              <a:t> </a:t>
            </a:r>
            <a:r>
              <a:rPr lang="pt-BR" altLang="pt-BR" sz="1200" i="1" dirty="0" smtClean="0"/>
              <a:t>Definição</a:t>
            </a:r>
            <a:r>
              <a:rPr lang="pt-BR" altLang="pt-BR" sz="1200" dirty="0" smtClean="0"/>
              <a:t>: memória não volátil e de acesso aleatório. </a:t>
            </a:r>
            <a:r>
              <a:rPr lang="pt-BR" altLang="pt-BR" sz="1200" i="1" dirty="0" smtClean="0"/>
              <a:t>Finalidade</a:t>
            </a:r>
            <a:r>
              <a:rPr lang="pt-BR" altLang="pt-BR" sz="1200" dirty="0" smtClean="0"/>
              <a:t>: aumentar o tempo de resposta das transações de rede através de </a:t>
            </a:r>
            <a:r>
              <a:rPr lang="pt-BR" altLang="pt-BR" sz="1200" dirty="0" err="1" smtClean="0"/>
              <a:t>cacheamento</a:t>
            </a:r>
            <a:r>
              <a:rPr lang="pt-BR" altLang="pt-BR" sz="1200" dirty="0" smtClean="0"/>
              <a:t> das transações de escritas nos bancos de memória. </a:t>
            </a:r>
            <a:r>
              <a:rPr lang="pt-BR" altLang="pt-BR" sz="1200" i="1" dirty="0" smtClean="0"/>
              <a:t>Como os dados são escritos?</a:t>
            </a:r>
            <a:r>
              <a:rPr lang="pt-BR" altLang="pt-BR" sz="1200" dirty="0" smtClean="0"/>
              <a:t>: Quando o dado chega no </a:t>
            </a:r>
            <a:r>
              <a:rPr lang="pt-BR" altLang="pt-BR" sz="1200" dirty="0" err="1" smtClean="0"/>
              <a:t>Filer</a:t>
            </a:r>
            <a:r>
              <a:rPr lang="pt-BR" altLang="pt-BR" sz="1200" dirty="0" smtClean="0"/>
              <a:t>, ele é primeiramente armazenado em um par de banco de memórias suportadas por baterias. A medida que a primeira memória chega em 50% de sua utilização ou a cada 10 segundos, os dados são gravados nos discos, enquanto isso a outra memória executa a tarefa do armazenamento. C</a:t>
            </a:r>
            <a:r>
              <a:rPr lang="pt-BR" altLang="pt-BR" sz="1200" i="1" dirty="0" smtClean="0"/>
              <a:t>aracterísticas</a:t>
            </a:r>
            <a:r>
              <a:rPr lang="pt-BR" altLang="pt-BR" sz="1200" dirty="0" smtClean="0"/>
              <a:t>: Os bancos de memória são suportadas por baterias, então os dados não são perdidos em caso de queda de energia. </a:t>
            </a:r>
            <a:r>
              <a:rPr lang="pt-BR" altLang="pt-BR" sz="1200" i="1" dirty="0" smtClean="0"/>
              <a:t>Vantagens</a:t>
            </a:r>
            <a:r>
              <a:rPr lang="pt-BR" altLang="pt-BR" sz="1200" dirty="0" smtClean="0"/>
              <a:t>: é eficaz em manter a performance do </a:t>
            </a:r>
            <a:r>
              <a:rPr lang="pt-BR" altLang="pt-BR" sz="1200" dirty="0" err="1" smtClean="0"/>
              <a:t>Filer</a:t>
            </a:r>
            <a:r>
              <a:rPr lang="pt-BR" altLang="pt-BR" sz="1200" dirty="0" smtClean="0"/>
              <a:t> enquanto os dados são escritos.</a:t>
            </a:r>
          </a:p>
          <a:p>
            <a:r>
              <a:rPr lang="pt-BR" altLang="pt-BR" sz="1200" b="1" dirty="0" smtClean="0"/>
              <a:t>RAID: </a:t>
            </a:r>
            <a:r>
              <a:rPr lang="pt-BR" altLang="pt-BR" sz="1200" i="1" dirty="0" smtClean="0"/>
              <a:t>Definição</a:t>
            </a:r>
            <a:r>
              <a:rPr lang="pt-BR" altLang="pt-BR" sz="1200" dirty="0" smtClean="0"/>
              <a:t>: armazena dados em um grupo de discos, o que é mais seguro do que colocar em um único disco; protege contra falha nos discos e evita interrupção para os usuários. </a:t>
            </a:r>
            <a:r>
              <a:rPr lang="pt-BR" altLang="pt-BR" sz="1200" i="1" dirty="0" smtClean="0"/>
              <a:t>Como os dados são escritos?</a:t>
            </a:r>
            <a:r>
              <a:rPr lang="pt-BR" altLang="pt-BR" sz="1200" dirty="0" smtClean="0"/>
              <a:t>: O RAID 4 da </a:t>
            </a:r>
            <a:r>
              <a:rPr lang="pt-BR" altLang="pt-BR" sz="1200" dirty="0" err="1" smtClean="0"/>
              <a:t>NetApp</a:t>
            </a:r>
            <a:r>
              <a:rPr lang="pt-BR" altLang="pt-BR" sz="1200" dirty="0" smtClean="0"/>
              <a:t> consiste de um disco de paridade e vários discos de dados e o RAID DP (Dual </a:t>
            </a:r>
            <a:r>
              <a:rPr lang="pt-BR" altLang="pt-BR" sz="1200" dirty="0" err="1" smtClean="0"/>
              <a:t>Parity</a:t>
            </a:r>
            <a:r>
              <a:rPr lang="pt-BR" altLang="pt-BR" sz="1200" dirty="0" smtClean="0"/>
              <a:t>) consiste em dois discos de paridade. </a:t>
            </a:r>
            <a:r>
              <a:rPr lang="pt-BR" altLang="pt-BR" sz="1200" i="1" dirty="0" err="1" smtClean="0"/>
              <a:t>Caracteristicas</a:t>
            </a:r>
            <a:r>
              <a:rPr lang="pt-BR" altLang="pt-BR" sz="1200" i="1" dirty="0" smtClean="0"/>
              <a:t>: </a:t>
            </a:r>
            <a:r>
              <a:rPr lang="pt-BR" altLang="pt-BR" sz="1200" dirty="0" smtClean="0"/>
              <a:t>no RAID 4, se um disco de dados falhar, o gerenciador do RAID utiliza o disco de paridade e as informações contidas nos discos restantes para calcular e reconstruir os dados perdidos e então reescrevê-los em um disco de reposição (spare); o RAID DP é um esquema de dupla proteção contra falhas de disco; com esse esquema você pode ter dois discos falhados no grupo de RAID, sem perda de dados. </a:t>
            </a:r>
            <a:r>
              <a:rPr lang="pt-BR" altLang="pt-BR" sz="1200" i="1" dirty="0" smtClean="0"/>
              <a:t>Vantagens:</a:t>
            </a:r>
            <a:r>
              <a:rPr lang="pt-BR" altLang="pt-BR" sz="1200" dirty="0" smtClean="0"/>
              <a:t> mais rápido do que outros </a:t>
            </a:r>
            <a:r>
              <a:rPr lang="pt-BR" altLang="pt-BR" sz="1200" dirty="0" err="1" smtClean="0"/>
              <a:t>RAIDs</a:t>
            </a:r>
            <a:r>
              <a:rPr lang="pt-BR" altLang="pt-BR" sz="1200" dirty="0" smtClean="0"/>
              <a:t>, pois os dados são armazenados na NVRAM antes de ir para o disco. Também está integrado com o WAFL e portanto não requer software ou hardware adicional.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sz="1400" b="1" u="sng" dirty="0" smtClean="0">
                <a:solidFill>
                  <a:schemeClr val="tx1"/>
                </a:solidFill>
              </a:rPr>
              <a:t>FAILOVER </a:t>
            </a:r>
            <a:r>
              <a:rPr lang="pt-BR" sz="1400" b="1" u="sng" dirty="0" err="1" smtClean="0">
                <a:solidFill>
                  <a:schemeClr val="tx1"/>
                </a:solidFill>
              </a:rPr>
              <a:t>GROUPs</a:t>
            </a:r>
            <a:r>
              <a:rPr lang="pt-BR" sz="1400" b="1" u="sng" dirty="0" smtClean="0">
                <a:solidFill>
                  <a:schemeClr val="tx1"/>
                </a:solidFill>
              </a:rPr>
              <a:t> </a:t>
            </a:r>
          </a:p>
          <a:p>
            <a:pPr marL="342900" indent="-342900" algn="l">
              <a:buFont typeface="Arial" panose="020B0604020202020204" pitchFamily="34" charset="0"/>
              <a:buChar char="•"/>
            </a:pPr>
            <a:r>
              <a:rPr lang="pt-BR" sz="1200" dirty="0" smtClean="0">
                <a:solidFill>
                  <a:schemeClr val="tx1"/>
                </a:solidFill>
              </a:rPr>
              <a:t>Cluster -  </a:t>
            </a:r>
            <a:r>
              <a:rPr lang="pt-BR" sz="1200" i="1" dirty="0" smtClean="0">
                <a:solidFill>
                  <a:schemeClr val="tx1"/>
                </a:solidFill>
              </a:rPr>
              <a:t>Grupo das </a:t>
            </a:r>
            <a:r>
              <a:rPr lang="pt-BR" sz="1200" i="1" dirty="0" err="1" smtClean="0">
                <a:solidFill>
                  <a:schemeClr val="tx1"/>
                </a:solidFill>
              </a:rPr>
              <a:t>LIFs</a:t>
            </a:r>
            <a:r>
              <a:rPr lang="pt-BR" sz="1200" i="1" dirty="0" smtClean="0">
                <a:solidFill>
                  <a:schemeClr val="tx1"/>
                </a:solidFill>
              </a:rPr>
              <a:t> dedicas ao trafego </a:t>
            </a:r>
            <a:r>
              <a:rPr lang="pt-BR" sz="1200" i="1" dirty="0" err="1" smtClean="0">
                <a:solidFill>
                  <a:schemeClr val="tx1"/>
                </a:solidFill>
              </a:rPr>
              <a:t>IntraCluster</a:t>
            </a:r>
            <a:endParaRPr lang="pt-BR" sz="1200" i="1" dirty="0" smtClean="0">
              <a:solidFill>
                <a:schemeClr val="tx1"/>
              </a:solidFill>
            </a:endParaRPr>
          </a:p>
          <a:p>
            <a:pPr marL="342900" indent="-342900" algn="l">
              <a:buFont typeface="Arial" panose="020B0604020202020204" pitchFamily="34" charset="0"/>
              <a:buChar char="•"/>
            </a:pPr>
            <a:r>
              <a:rPr lang="pt-BR" sz="1200" dirty="0" smtClean="0">
                <a:solidFill>
                  <a:schemeClr val="tx1"/>
                </a:solidFill>
              </a:rPr>
              <a:t>Default -  </a:t>
            </a:r>
            <a:r>
              <a:rPr lang="pt-BR" sz="1200" i="1" dirty="0" smtClean="0">
                <a:solidFill>
                  <a:schemeClr val="tx1"/>
                </a:solidFill>
              </a:rPr>
              <a:t>Grupo padrão inicial de todas as portas</a:t>
            </a:r>
          </a:p>
          <a:p>
            <a:pPr marL="342900" indent="-342900" algn="l">
              <a:buFont typeface="Arial" panose="020B0604020202020204" pitchFamily="34" charset="0"/>
              <a:buChar char="•"/>
            </a:pPr>
            <a:r>
              <a:rPr lang="pt-BR" sz="1200" dirty="0" err="1" smtClean="0">
                <a:solidFill>
                  <a:schemeClr val="tx1"/>
                </a:solidFill>
              </a:rPr>
              <a:t>Custom</a:t>
            </a:r>
            <a:r>
              <a:rPr lang="pt-BR" sz="1200" dirty="0" smtClean="0">
                <a:solidFill>
                  <a:schemeClr val="tx1"/>
                </a:solidFill>
              </a:rPr>
              <a:t> -  </a:t>
            </a:r>
            <a:r>
              <a:rPr lang="pt-BR" sz="1200" i="1" dirty="0" smtClean="0">
                <a:solidFill>
                  <a:schemeClr val="tx1"/>
                </a:solidFill>
              </a:rPr>
              <a:t>Grupos definidos pelo administrador do cluster (criados junto com novos Broadcast Domain).</a:t>
            </a:r>
          </a:p>
          <a:p>
            <a:pPr marL="342900" indent="-342900" algn="l">
              <a:buFont typeface="Arial" panose="020B0604020202020204" pitchFamily="34" charset="0"/>
              <a:buChar char="•"/>
            </a:pPr>
            <a:endParaRPr lang="pt-BR" sz="1050" dirty="0" smtClean="0">
              <a:solidFill>
                <a:schemeClr val="tx1"/>
              </a:solidFill>
            </a:endParaRPr>
          </a:p>
          <a:p>
            <a:pPr algn="l"/>
            <a:r>
              <a:rPr lang="pt-BR" sz="1400" dirty="0" smtClean="0">
                <a:solidFill>
                  <a:schemeClr val="tx1"/>
                </a:solidFill>
              </a:rPr>
              <a:t>-</a:t>
            </a:r>
            <a:r>
              <a:rPr lang="pt-BR" sz="1400" b="1" u="sng" dirty="0" smtClean="0">
                <a:solidFill>
                  <a:schemeClr val="tx1"/>
                </a:solidFill>
              </a:rPr>
              <a:t>FAILOVER POLICIES </a:t>
            </a:r>
          </a:p>
          <a:p>
            <a:pPr marL="342900" indent="-342900" algn="l">
              <a:buFont typeface="Arial" panose="020B0604020202020204" pitchFamily="34" charset="0"/>
              <a:buChar char="•"/>
            </a:pPr>
            <a:r>
              <a:rPr lang="pt-BR" sz="1200" dirty="0" smtClean="0">
                <a:solidFill>
                  <a:schemeClr val="tx1"/>
                </a:solidFill>
              </a:rPr>
              <a:t>Broadcast-</a:t>
            </a:r>
            <a:r>
              <a:rPr lang="pt-BR" sz="1200" dirty="0" err="1" smtClean="0">
                <a:solidFill>
                  <a:schemeClr val="tx1"/>
                </a:solidFill>
              </a:rPr>
              <a:t>domain</a:t>
            </a:r>
            <a:r>
              <a:rPr lang="pt-BR" sz="1200" dirty="0" smtClean="0">
                <a:solidFill>
                  <a:schemeClr val="tx1"/>
                </a:solidFill>
              </a:rPr>
              <a:t>-</a:t>
            </a:r>
            <a:r>
              <a:rPr lang="pt-BR" sz="1200" dirty="0" err="1" smtClean="0">
                <a:solidFill>
                  <a:schemeClr val="tx1"/>
                </a:solidFill>
              </a:rPr>
              <a:t>wide</a:t>
            </a:r>
            <a:r>
              <a:rPr lang="pt-BR" sz="1200" dirty="0" smtClean="0">
                <a:solidFill>
                  <a:schemeClr val="tx1"/>
                </a:solidFill>
              </a:rPr>
              <a:t> </a:t>
            </a:r>
            <a:r>
              <a:rPr lang="pt-BR" sz="1200" i="1" dirty="0" smtClean="0">
                <a:solidFill>
                  <a:schemeClr val="tx1"/>
                </a:solidFill>
              </a:rPr>
              <a:t>– pode migrar para todas as portas de todos os nós. (exemplo: portas de gerenciamento do Cluster).</a:t>
            </a:r>
          </a:p>
          <a:p>
            <a:pPr marL="342900" indent="-342900" algn="l">
              <a:buFont typeface="Arial" panose="020B0604020202020204" pitchFamily="34" charset="0"/>
              <a:buChar char="•"/>
            </a:pPr>
            <a:r>
              <a:rPr lang="pt-BR" sz="1200" dirty="0" smtClean="0">
                <a:solidFill>
                  <a:schemeClr val="tx1"/>
                </a:solidFill>
              </a:rPr>
              <a:t>System-</a:t>
            </a:r>
            <a:r>
              <a:rPr lang="pt-BR" sz="1200" dirty="0" err="1" smtClean="0">
                <a:solidFill>
                  <a:schemeClr val="tx1"/>
                </a:solidFill>
              </a:rPr>
              <a:t>defined</a:t>
            </a:r>
            <a:r>
              <a:rPr lang="pt-BR" sz="1200" dirty="0" smtClean="0">
                <a:solidFill>
                  <a:schemeClr val="tx1"/>
                </a:solidFill>
              </a:rPr>
              <a:t> </a:t>
            </a:r>
            <a:r>
              <a:rPr lang="pt-BR" sz="1200" i="1" dirty="0" smtClean="0">
                <a:solidFill>
                  <a:schemeClr val="tx1"/>
                </a:solidFill>
              </a:rPr>
              <a:t>- pode migrar para portas do nó Home ou nó Não parceiro HÁ (exemplo: Data LIF).</a:t>
            </a:r>
          </a:p>
          <a:p>
            <a:pPr marL="342900" indent="-342900" algn="l">
              <a:buFont typeface="Arial" panose="020B0604020202020204" pitchFamily="34" charset="0"/>
              <a:buChar char="•"/>
            </a:pPr>
            <a:r>
              <a:rPr lang="pt-BR" sz="1200" dirty="0" smtClean="0">
                <a:solidFill>
                  <a:schemeClr val="tx1"/>
                </a:solidFill>
              </a:rPr>
              <a:t>Local-</a:t>
            </a:r>
            <a:r>
              <a:rPr lang="pt-BR" sz="1200" dirty="0" err="1" smtClean="0">
                <a:solidFill>
                  <a:schemeClr val="tx1"/>
                </a:solidFill>
              </a:rPr>
              <a:t>only</a:t>
            </a:r>
            <a:r>
              <a:rPr lang="pt-BR" sz="1200" dirty="0" smtClean="0">
                <a:solidFill>
                  <a:schemeClr val="tx1"/>
                </a:solidFill>
              </a:rPr>
              <a:t>  </a:t>
            </a:r>
            <a:r>
              <a:rPr lang="pt-BR" sz="1200" i="1" dirty="0" smtClean="0">
                <a:solidFill>
                  <a:schemeClr val="tx1"/>
                </a:solidFill>
              </a:rPr>
              <a:t>- migra somente entre portas do nó Home (exemplo: </a:t>
            </a:r>
            <a:r>
              <a:rPr lang="pt-BR" sz="1200" i="1" dirty="0" err="1" smtClean="0">
                <a:solidFill>
                  <a:schemeClr val="tx1"/>
                </a:solidFill>
              </a:rPr>
              <a:t>LIFs</a:t>
            </a:r>
            <a:r>
              <a:rPr lang="pt-BR" sz="1200" i="1" dirty="0" smtClean="0">
                <a:solidFill>
                  <a:schemeClr val="tx1"/>
                </a:solidFill>
              </a:rPr>
              <a:t> Cluster, </a:t>
            </a:r>
            <a:r>
              <a:rPr lang="pt-BR" sz="1200" i="1" dirty="0" err="1" smtClean="0">
                <a:solidFill>
                  <a:schemeClr val="tx1"/>
                </a:solidFill>
              </a:rPr>
              <a:t>intercluster</a:t>
            </a:r>
            <a:r>
              <a:rPr lang="pt-BR" sz="1200" i="1" dirty="0" smtClean="0">
                <a:solidFill>
                  <a:schemeClr val="tx1"/>
                </a:solidFill>
              </a:rPr>
              <a:t>, LIF de gerenciamento do nó</a:t>
            </a:r>
            <a:r>
              <a:rPr lang="pt-BR" sz="1200" dirty="0" smtClean="0">
                <a:solidFill>
                  <a:schemeClr val="tx1"/>
                </a:solidFill>
              </a:rPr>
              <a:t>)</a:t>
            </a:r>
          </a:p>
          <a:p>
            <a:pPr marL="342900" indent="-342900" algn="l">
              <a:buFont typeface="Arial" panose="020B0604020202020204" pitchFamily="34" charset="0"/>
              <a:buChar char="•"/>
            </a:pPr>
            <a:r>
              <a:rPr lang="pt-BR" sz="1200" dirty="0" err="1" smtClean="0">
                <a:solidFill>
                  <a:schemeClr val="tx1"/>
                </a:solidFill>
              </a:rPr>
              <a:t>Sfo-partner-only</a:t>
            </a:r>
            <a:r>
              <a:rPr lang="pt-BR" sz="1200" dirty="0" smtClean="0">
                <a:solidFill>
                  <a:schemeClr val="tx1"/>
                </a:solidFill>
              </a:rPr>
              <a:t> </a:t>
            </a:r>
            <a:r>
              <a:rPr lang="pt-BR" sz="1200" i="1" dirty="0" smtClean="0">
                <a:solidFill>
                  <a:schemeClr val="tx1"/>
                </a:solidFill>
              </a:rPr>
              <a:t>-  migra somente entre portas do nó Home e seu parceiro HA de Storage </a:t>
            </a:r>
            <a:r>
              <a:rPr lang="pt-BR" sz="1200" i="1" dirty="0" err="1" smtClean="0">
                <a:solidFill>
                  <a:schemeClr val="tx1"/>
                </a:solidFill>
              </a:rPr>
              <a:t>Failover</a:t>
            </a:r>
            <a:r>
              <a:rPr lang="pt-BR" sz="1200" i="1" dirty="0" smtClean="0">
                <a:solidFill>
                  <a:schemeClr val="tx1"/>
                </a:solidFill>
              </a:rPr>
              <a:t> </a:t>
            </a:r>
          </a:p>
          <a:p>
            <a:pPr marL="342900" indent="-342900" algn="l">
              <a:buFont typeface="Arial" panose="020B0604020202020204" pitchFamily="34" charset="0"/>
              <a:buChar char="•"/>
            </a:pPr>
            <a:r>
              <a:rPr lang="pt-BR" sz="1200" dirty="0" err="1" smtClean="0">
                <a:solidFill>
                  <a:schemeClr val="tx1"/>
                </a:solidFill>
              </a:rPr>
              <a:t>Disabled</a:t>
            </a:r>
            <a:r>
              <a:rPr lang="pt-BR" sz="1200" dirty="0" smtClean="0">
                <a:solidFill>
                  <a:schemeClr val="tx1"/>
                </a:solidFill>
              </a:rPr>
              <a:t> - </a:t>
            </a:r>
            <a:r>
              <a:rPr lang="pt-BR" sz="1200" i="1" dirty="0" smtClean="0">
                <a:solidFill>
                  <a:schemeClr val="tx1"/>
                </a:solidFill>
              </a:rPr>
              <a:t>desativa o </a:t>
            </a:r>
            <a:r>
              <a:rPr lang="pt-BR" sz="1200" i="1" dirty="0" err="1" smtClean="0">
                <a:solidFill>
                  <a:schemeClr val="tx1"/>
                </a:solidFill>
              </a:rPr>
              <a:t>failover</a:t>
            </a:r>
            <a:r>
              <a:rPr lang="pt-BR" sz="1200" i="1" dirty="0" smtClean="0">
                <a:solidFill>
                  <a:schemeClr val="tx1"/>
                </a:solidFill>
              </a:rPr>
              <a:t>. (exemplo: SAN </a:t>
            </a:r>
            <a:r>
              <a:rPr lang="pt-BR" sz="1200" i="1" dirty="0" err="1" smtClean="0">
                <a:solidFill>
                  <a:schemeClr val="tx1"/>
                </a:solidFill>
              </a:rPr>
              <a:t>Lifs</a:t>
            </a:r>
            <a:r>
              <a:rPr lang="pt-BR" sz="1200" i="1" dirty="0" smtClean="0">
                <a:solidFill>
                  <a:schemeClr val="tx1"/>
                </a:solidFill>
              </a:rPr>
              <a:t>)</a:t>
            </a:r>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54</a:t>
            </a:fld>
            <a:endParaRPr lang="pt-BR"/>
          </a:p>
        </p:txBody>
      </p:sp>
    </p:spTree>
    <p:extLst>
      <p:ext uri="{BB962C8B-B14F-4D97-AF65-F5344CB8AC3E}">
        <p14:creationId xmlns:p14="http://schemas.microsoft.com/office/powerpoint/2010/main" val="288981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ltLang="pt-BR" sz="1200" b="1" dirty="0" smtClean="0"/>
              <a:t>Protocolos de Storage</a:t>
            </a:r>
          </a:p>
          <a:p>
            <a:r>
              <a:rPr lang="pt-BR" altLang="pt-BR" sz="1200" b="1" dirty="0" smtClean="0"/>
              <a:t>NFS: “</a:t>
            </a:r>
            <a:r>
              <a:rPr lang="pt-BR" altLang="pt-BR" sz="1200" dirty="0" smtClean="0"/>
              <a:t>Network File System” permite clientes UNIX e PC NFS montar </a:t>
            </a:r>
            <a:r>
              <a:rPr lang="pt-BR" altLang="pt-BR" sz="1200" dirty="0" err="1" smtClean="0"/>
              <a:t>filesystems</a:t>
            </a:r>
            <a:r>
              <a:rPr lang="pt-BR" altLang="pt-BR" sz="1200" dirty="0" smtClean="0"/>
              <a:t> remotos em pontos de montagens locais. O Storage </a:t>
            </a:r>
            <a:r>
              <a:rPr lang="pt-BR" altLang="pt-BR" sz="1200" dirty="0" err="1" smtClean="0"/>
              <a:t>NetApp</a:t>
            </a:r>
            <a:r>
              <a:rPr lang="pt-BR" altLang="pt-BR" sz="1200" dirty="0" smtClean="0"/>
              <a:t> atua como servidor NFS e suporta: NFS v3, NFS v4, NFS</a:t>
            </a:r>
            <a:r>
              <a:rPr lang="pt-BR" altLang="pt-BR" sz="1200" baseline="0" dirty="0" smtClean="0"/>
              <a:t> v4.1 e PNFS</a:t>
            </a:r>
            <a:r>
              <a:rPr lang="pt-BR" altLang="pt-BR" sz="1200" dirty="0" smtClean="0"/>
              <a:t>.  </a:t>
            </a:r>
          </a:p>
          <a:p>
            <a:r>
              <a:rPr lang="pt-BR" altLang="pt-BR" sz="1200" b="1" dirty="0" smtClean="0"/>
              <a:t>CIFS: </a:t>
            </a:r>
            <a:r>
              <a:rPr lang="pt-BR" altLang="pt-BR" sz="1200" dirty="0" smtClean="0"/>
              <a:t>“</a:t>
            </a:r>
            <a:r>
              <a:rPr lang="en-US" altLang="pt-BR" sz="1200" dirty="0" smtClean="0"/>
              <a:t>Common Internet File System” </a:t>
            </a:r>
            <a:r>
              <a:rPr lang="en-US" altLang="pt-BR" sz="1200" dirty="0" err="1" smtClean="0"/>
              <a:t>permite</a:t>
            </a:r>
            <a:r>
              <a:rPr lang="en-US" altLang="pt-BR" sz="1200" dirty="0" smtClean="0"/>
              <a:t> </a:t>
            </a:r>
            <a:r>
              <a:rPr lang="en-US" altLang="pt-BR" sz="1200" dirty="0" err="1" smtClean="0"/>
              <a:t>clientes</a:t>
            </a:r>
            <a:r>
              <a:rPr lang="en-US" altLang="pt-BR" sz="1200" dirty="0" smtClean="0"/>
              <a:t> Windows </a:t>
            </a:r>
            <a:r>
              <a:rPr lang="en-US" altLang="pt-BR" sz="1200" dirty="0" err="1" smtClean="0"/>
              <a:t>mapear</a:t>
            </a:r>
            <a:r>
              <a:rPr lang="en-US" altLang="pt-BR" sz="1200" dirty="0" smtClean="0"/>
              <a:t> </a:t>
            </a:r>
            <a:r>
              <a:rPr lang="en-US" altLang="pt-BR" sz="1200" dirty="0" err="1" smtClean="0"/>
              <a:t>filesystems</a:t>
            </a:r>
            <a:r>
              <a:rPr lang="en-US" altLang="pt-BR" sz="1200" dirty="0" smtClean="0"/>
              <a:t> </a:t>
            </a:r>
            <a:r>
              <a:rPr lang="en-US" altLang="pt-BR" sz="1200" dirty="0" err="1" smtClean="0"/>
              <a:t>remotos</a:t>
            </a:r>
            <a:r>
              <a:rPr lang="en-US" altLang="pt-BR" sz="1200" dirty="0" smtClean="0"/>
              <a:t> (volumes) no Storage NetApp</a:t>
            </a:r>
            <a:r>
              <a:rPr lang="pt-BR" altLang="pt-BR" sz="1200" dirty="0" smtClean="0"/>
              <a:t>. O CIFS é uma evolução do protocolo SMB. Suporta v1, v2 e V3.</a:t>
            </a:r>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56</a:t>
            </a:fld>
            <a:endParaRPr lang="pt-BR"/>
          </a:p>
        </p:txBody>
      </p:sp>
    </p:spTree>
    <p:extLst>
      <p:ext uri="{BB962C8B-B14F-4D97-AF65-F5344CB8AC3E}">
        <p14:creationId xmlns:p14="http://schemas.microsoft.com/office/powerpoint/2010/main" val="7614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smtClean="0"/>
              <a:t>O </a:t>
            </a:r>
            <a:r>
              <a:rPr lang="pt-BR" dirty="0" err="1" smtClean="0"/>
              <a:t>NameSpace</a:t>
            </a:r>
            <a:r>
              <a:rPr lang="pt-BR" dirty="0" smtClean="0"/>
              <a:t> é</a:t>
            </a:r>
            <a:r>
              <a:rPr lang="pt-BR" baseline="0" dirty="0" smtClean="0"/>
              <a:t> a estrutura de diretório criada na SVM, através de volumes, diretórios e </a:t>
            </a:r>
            <a:r>
              <a:rPr lang="pt-BR" baseline="0" dirty="0" err="1" smtClean="0"/>
              <a:t>Qtree</a:t>
            </a:r>
            <a:r>
              <a:rPr lang="pt-BR" baseline="0" dirty="0" smtClean="0"/>
              <a:t>.</a:t>
            </a:r>
          </a:p>
          <a:p>
            <a:pPr marL="171450" indent="-171450">
              <a:buFont typeface="Arial" panose="020B0604020202020204" pitchFamily="34" charset="0"/>
              <a:buChar char="•"/>
            </a:pPr>
            <a:r>
              <a:rPr lang="pt-BR" baseline="0" dirty="0" smtClean="0"/>
              <a:t>O </a:t>
            </a:r>
            <a:r>
              <a:rPr lang="pt-BR" baseline="0" dirty="0" err="1" smtClean="0"/>
              <a:t>Junction</a:t>
            </a:r>
            <a:r>
              <a:rPr lang="pt-BR" baseline="0" dirty="0" smtClean="0"/>
              <a:t> Path é o ponto de montagem aonde será montado um volume ou </a:t>
            </a:r>
            <a:r>
              <a:rPr lang="pt-BR" baseline="0" dirty="0" err="1" smtClean="0"/>
              <a:t>Qtree</a:t>
            </a:r>
            <a:r>
              <a:rPr lang="pt-BR" baseline="0" dirty="0" smtClean="0"/>
              <a:t>.</a:t>
            </a:r>
          </a:p>
          <a:p>
            <a:pPr marL="171450" indent="-171450">
              <a:buFont typeface="Arial" panose="020B0604020202020204" pitchFamily="34" charset="0"/>
              <a:buChar char="•"/>
            </a:pPr>
            <a:r>
              <a:rPr lang="pt-BR" baseline="0" dirty="0" smtClean="0"/>
              <a:t>Os compartilhamentos da SVM podem ser configurados na policies, para exportar a arvore de diretórios inteira ou partes dela.</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57</a:t>
            </a:fld>
            <a:endParaRPr lang="pt-BR"/>
          </a:p>
        </p:txBody>
      </p:sp>
    </p:spTree>
    <p:extLst>
      <p:ext uri="{BB962C8B-B14F-4D97-AF65-F5344CB8AC3E}">
        <p14:creationId xmlns:p14="http://schemas.microsoft.com/office/powerpoint/2010/main" val="2794848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É </a:t>
            </a:r>
            <a:r>
              <a:rPr lang="pt-BR" dirty="0" err="1" smtClean="0"/>
              <a:t>possivel</a:t>
            </a:r>
            <a:r>
              <a:rPr lang="pt-BR" dirty="0" smtClean="0"/>
              <a:t> montar volumes abaixo</a:t>
            </a:r>
            <a:r>
              <a:rPr lang="pt-BR" baseline="0" dirty="0" smtClean="0"/>
              <a:t> de outros volumes ou </a:t>
            </a:r>
            <a:r>
              <a:rPr lang="pt-BR" baseline="0" dirty="0" err="1" smtClean="0"/>
              <a:t>diretorios</a:t>
            </a:r>
            <a:r>
              <a:rPr lang="pt-BR" baseline="0" dirty="0" smtClean="0"/>
              <a:t>, Qtrees abaixo de volumes. Mas não se pode montar nada abaixo de Qtrees.</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58</a:t>
            </a:fld>
            <a:endParaRPr lang="pt-BR"/>
          </a:p>
        </p:txBody>
      </p:sp>
    </p:spTree>
    <p:extLst>
      <p:ext uri="{BB962C8B-B14F-4D97-AF65-F5344CB8AC3E}">
        <p14:creationId xmlns:p14="http://schemas.microsoft.com/office/powerpoint/2010/main" val="965830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60</a:t>
            </a:fld>
            <a:endParaRPr lang="pt-BR"/>
          </a:p>
        </p:txBody>
      </p:sp>
    </p:spTree>
    <p:extLst>
      <p:ext uri="{BB962C8B-B14F-4D97-AF65-F5344CB8AC3E}">
        <p14:creationId xmlns:p14="http://schemas.microsoft.com/office/powerpoint/2010/main" val="675568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Espaço Reservado para Imagem de Slide 1"/>
          <p:cNvSpPr>
            <a:spLocks noGrp="1" noRot="1" noChangeAspect="1" noTextEdit="1"/>
          </p:cNvSpPr>
          <p:nvPr>
            <p:ph type="sldImg"/>
          </p:nvPr>
        </p:nvSpPr>
        <p:spPr>
          <a:ln/>
        </p:spPr>
      </p:sp>
      <p:sp>
        <p:nvSpPr>
          <p:cNvPr id="329731" name="Espaço Reservado para Anotaçõ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sz="1200" b="1" dirty="0" smtClean="0"/>
              <a:t>FCP, iSCSI e </a:t>
            </a:r>
            <a:r>
              <a:rPr lang="pt-BR" altLang="pt-BR" sz="1200" b="1" dirty="0" err="1" smtClean="0"/>
              <a:t>FCoE</a:t>
            </a:r>
            <a:r>
              <a:rPr lang="pt-BR" altLang="pt-BR" sz="1200" b="1" dirty="0" smtClean="0"/>
              <a:t>: </a:t>
            </a:r>
            <a:r>
              <a:rPr lang="pt-BR" altLang="pt-BR" sz="1200" dirty="0" smtClean="0"/>
              <a:t>“</a:t>
            </a:r>
            <a:r>
              <a:rPr lang="pt-BR" altLang="pt-BR" sz="1200" dirty="0" err="1" smtClean="0"/>
              <a:t>Fibre</a:t>
            </a:r>
            <a:r>
              <a:rPr lang="pt-BR" altLang="pt-BR" sz="1200" dirty="0" smtClean="0"/>
              <a:t> </a:t>
            </a:r>
            <a:r>
              <a:rPr lang="pt-BR" altLang="pt-BR" sz="1200" dirty="0" err="1" smtClean="0"/>
              <a:t>Channel</a:t>
            </a:r>
            <a:r>
              <a:rPr lang="pt-BR" altLang="pt-BR" sz="1200" dirty="0" smtClean="0"/>
              <a:t> </a:t>
            </a:r>
            <a:r>
              <a:rPr lang="pt-BR" altLang="pt-BR" sz="1200" dirty="0" err="1" smtClean="0"/>
              <a:t>Protocol</a:t>
            </a:r>
            <a:r>
              <a:rPr lang="pt-BR" altLang="pt-BR" sz="1200" dirty="0" smtClean="0"/>
              <a:t>”, “Internet </a:t>
            </a:r>
            <a:r>
              <a:rPr lang="pt-BR" altLang="pt-BR" sz="1200" dirty="0" err="1" smtClean="0"/>
              <a:t>Small</a:t>
            </a:r>
            <a:r>
              <a:rPr lang="pt-BR" altLang="pt-BR" sz="1200" dirty="0" smtClean="0"/>
              <a:t> Computer System Interface” e “</a:t>
            </a:r>
            <a:r>
              <a:rPr lang="pt-BR" altLang="pt-BR" sz="1200" dirty="0" err="1" smtClean="0"/>
              <a:t>Fibre</a:t>
            </a:r>
            <a:r>
              <a:rPr lang="pt-BR" altLang="pt-BR" sz="1200" dirty="0" smtClean="0"/>
              <a:t> </a:t>
            </a:r>
            <a:r>
              <a:rPr lang="pt-BR" altLang="pt-BR" sz="1200" dirty="0" err="1" smtClean="0"/>
              <a:t>Channel</a:t>
            </a:r>
            <a:r>
              <a:rPr lang="pt-BR" altLang="pt-BR" sz="1200" dirty="0" smtClean="0"/>
              <a:t> over Ethernet” permitem que o Storage se comunique com um ou mais servidores, rodando sistemas operacionais tais como Solaris e Windows em um ambiente SAN. A área do Storage que é acessada através desses protocolos é a LUN (</a:t>
            </a:r>
            <a:r>
              <a:rPr lang="pt-BR" altLang="pt-BR" sz="1200" dirty="0" err="1" smtClean="0"/>
              <a:t>Logical</a:t>
            </a:r>
            <a:r>
              <a:rPr lang="pt-BR" altLang="pt-BR" sz="1200" dirty="0" smtClean="0"/>
              <a:t> Unit Interface) que via de regra é acessada somente por um servidor de cada vez, ou seja, não há acesso compartilhado mesmo por servidores em Cluster, onde o recurso está disponível em apenas 1 servidor por vez. Há algumas exceções nessa regra, por exemplo em algumas formatações específicas: OCFS (Oracle Cluster File System) e VMFS (</a:t>
            </a:r>
            <a:r>
              <a:rPr lang="pt-BR" altLang="pt-BR" sz="1200" dirty="0" err="1" smtClean="0"/>
              <a:t>VMware</a:t>
            </a:r>
            <a:r>
              <a:rPr lang="pt-BR" altLang="pt-BR" sz="1200" dirty="0" smtClean="0"/>
              <a:t> File System), onde é possível acessar a mesma LUN simultaneamente através de hosts diferentes.</a:t>
            </a:r>
            <a:endParaRPr lang="pt-BR" altLang="pt-BR" dirty="0" smtClean="0"/>
          </a:p>
        </p:txBody>
      </p:sp>
      <p:sp>
        <p:nvSpPr>
          <p:cNvPr id="329732" name="Espaço Reservado para Cabeçalho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29733" name="Espaço Reservado para Rodapé 4"/>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Serviços</a:t>
            </a:r>
          </a:p>
        </p:txBody>
      </p:sp>
      <p:sp>
        <p:nvSpPr>
          <p:cNvPr id="329734" name="Espaço Reservado para Número de Slide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19E78420-0261-4330-B8A8-9EC3F85E2CD3}" type="slidenum">
              <a:rPr lang="en-US" altLang="pt-BR" sz="1200">
                <a:solidFill>
                  <a:schemeClr val="tx1"/>
                </a:solidFill>
                <a:latin typeface="Times New Roman" pitchFamily="18" charset="0"/>
              </a:rPr>
              <a:pPr/>
              <a:t>61</a:t>
            </a:fld>
            <a:endParaRPr lang="en-US" altLang="pt-BR" sz="1200">
              <a:solidFill>
                <a:schemeClr val="tx1"/>
              </a:solidFill>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 No Data </a:t>
            </a:r>
            <a:r>
              <a:rPr lang="pt-BR" dirty="0" err="1" smtClean="0"/>
              <a:t>Ontap</a:t>
            </a:r>
            <a:r>
              <a:rPr lang="pt-BR" dirty="0" smtClean="0"/>
              <a:t> 8.3,</a:t>
            </a:r>
            <a:r>
              <a:rPr lang="pt-BR" baseline="0" dirty="0" smtClean="0"/>
              <a:t> </a:t>
            </a:r>
            <a:r>
              <a:rPr lang="pt-BR" dirty="0" smtClean="0"/>
              <a:t>O</a:t>
            </a:r>
            <a:r>
              <a:rPr lang="pt-BR" baseline="0" dirty="0" smtClean="0"/>
              <a:t> controle das </a:t>
            </a:r>
            <a:r>
              <a:rPr lang="pt-BR" baseline="0" dirty="0" err="1" smtClean="0"/>
              <a:t>LUNs</a:t>
            </a:r>
            <a:r>
              <a:rPr lang="pt-BR" baseline="0" dirty="0" smtClean="0"/>
              <a:t> da quantidade de portas que serão mapeadas para os Host </a:t>
            </a:r>
            <a:r>
              <a:rPr lang="pt-BR" baseline="0" dirty="0" err="1" smtClean="0"/>
              <a:t>Initiator</a:t>
            </a:r>
            <a:r>
              <a:rPr lang="pt-BR" baseline="0" dirty="0" smtClean="0"/>
              <a:t> é realizado através do </a:t>
            </a:r>
            <a:r>
              <a:rPr lang="pt-BR" b="1" dirty="0" err="1" smtClean="0">
                <a:solidFill>
                  <a:schemeClr val="tx2"/>
                </a:solidFill>
              </a:rPr>
              <a:t>Selective</a:t>
            </a:r>
            <a:r>
              <a:rPr lang="pt-BR" b="1" dirty="0" smtClean="0">
                <a:solidFill>
                  <a:schemeClr val="tx2"/>
                </a:solidFill>
              </a:rPr>
              <a:t> </a:t>
            </a:r>
            <a:r>
              <a:rPr lang="pt-BR" b="1" dirty="0" err="1" smtClean="0">
                <a:solidFill>
                  <a:schemeClr val="tx2"/>
                </a:solidFill>
              </a:rPr>
              <a:t>Lun</a:t>
            </a:r>
            <a:r>
              <a:rPr lang="pt-BR" b="1" dirty="0" smtClean="0">
                <a:solidFill>
                  <a:schemeClr val="tx2"/>
                </a:solidFill>
              </a:rPr>
              <a:t> MAP &amp; </a:t>
            </a:r>
            <a:r>
              <a:rPr lang="pt-BR" b="1" dirty="0" err="1" smtClean="0">
                <a:solidFill>
                  <a:schemeClr val="tx2"/>
                </a:solidFill>
              </a:rPr>
              <a:t>Portsets</a:t>
            </a:r>
            <a:r>
              <a:rPr lang="pt-BR" b="1" dirty="0" smtClean="0">
                <a:solidFill>
                  <a:schemeClr val="tx2"/>
                </a:solidFill>
              </a:rPr>
              <a:t>.</a:t>
            </a:r>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62</a:t>
            </a:fld>
            <a:endParaRPr lang="pt-BR"/>
          </a:p>
        </p:txBody>
      </p:sp>
    </p:spTree>
    <p:extLst>
      <p:ext uri="{BB962C8B-B14F-4D97-AF65-F5344CB8AC3E}">
        <p14:creationId xmlns:p14="http://schemas.microsoft.com/office/powerpoint/2010/main" val="2862903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3075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307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270871D8-569B-4F8C-9857-53A030D1057E}" type="slidenum">
              <a:rPr lang="en-US" altLang="pt-BR" sz="1200">
                <a:solidFill>
                  <a:schemeClr val="tx1"/>
                </a:solidFill>
                <a:latin typeface="Times New Roman" pitchFamily="18" charset="0"/>
              </a:rPr>
              <a:pPr/>
              <a:t>63</a:t>
            </a:fld>
            <a:endParaRPr lang="en-US" altLang="pt-BR" sz="1200">
              <a:solidFill>
                <a:schemeClr val="tx1"/>
              </a:solidFill>
              <a:latin typeface="Times New Roman" pitchFamily="18" charset="0"/>
            </a:endParaRPr>
          </a:p>
        </p:txBody>
      </p:sp>
      <p:sp>
        <p:nvSpPr>
          <p:cNvPr id="330757" name="Rectangle 2"/>
          <p:cNvSpPr>
            <a:spLocks noGrp="1" noRot="1" noChangeAspect="1" noChangeArrowheads="1" noTextEdit="1"/>
          </p:cNvSpPr>
          <p:nvPr>
            <p:ph type="sldImg"/>
          </p:nvPr>
        </p:nvSpPr>
        <p:spPr>
          <a:ln/>
        </p:spPr>
      </p:sp>
      <p:sp>
        <p:nvSpPr>
          <p:cNvPr id="266246" name="Rectangle 3"/>
          <p:cNvSpPr>
            <a:spLocks noGrp="1" noChangeArrowheads="1"/>
          </p:cNvSpPr>
          <p:nvPr>
            <p:ph type="body" idx="1"/>
          </p:nvPr>
        </p:nvSpPr>
        <p:spPr>
          <a:ln/>
        </p:spPr>
        <p:txBody>
          <a:bodyPr/>
          <a:lstStyle/>
          <a:p>
            <a:pPr marL="218702" indent="-218702">
              <a:defRPr/>
            </a:pPr>
            <a:r>
              <a:rPr lang="pt-BR" sz="900" b="1" dirty="0"/>
              <a:t>Tipos de Conectividade FCP:</a:t>
            </a:r>
          </a:p>
          <a:p>
            <a:pPr marL="218702" indent="-218702">
              <a:defRPr/>
            </a:pPr>
            <a:r>
              <a:rPr lang="pt-BR" sz="900" b="1" dirty="0" err="1"/>
              <a:t>Direct</a:t>
            </a:r>
            <a:r>
              <a:rPr lang="pt-BR" sz="900" b="1" dirty="0"/>
              <a:t> </a:t>
            </a:r>
            <a:r>
              <a:rPr lang="pt-BR" sz="900" b="1" dirty="0" err="1"/>
              <a:t>Attached</a:t>
            </a:r>
            <a:endParaRPr lang="pt-BR" sz="900" dirty="0"/>
          </a:p>
          <a:p>
            <a:pPr>
              <a:defRPr/>
            </a:pPr>
            <a:r>
              <a:rPr lang="pt-BR" sz="900" dirty="0"/>
              <a:t>Na configuração </a:t>
            </a:r>
            <a:r>
              <a:rPr lang="pt-BR" sz="900" dirty="0" err="1"/>
              <a:t>direct</a:t>
            </a:r>
            <a:r>
              <a:rPr lang="pt-BR" sz="900" dirty="0"/>
              <a:t> </a:t>
            </a:r>
            <a:r>
              <a:rPr lang="pt-BR" sz="900" dirty="0" err="1"/>
              <a:t>attached</a:t>
            </a:r>
            <a:r>
              <a:rPr lang="pt-BR" sz="900" dirty="0"/>
              <a:t>, há uma conexão de cabo direta entre o Host e o </a:t>
            </a:r>
            <a:r>
              <a:rPr lang="pt-BR" sz="900" dirty="0" err="1"/>
              <a:t>Storage</a:t>
            </a:r>
            <a:r>
              <a:rPr lang="pt-BR" sz="900" dirty="0"/>
              <a:t> </a:t>
            </a:r>
            <a:r>
              <a:rPr lang="pt-BR" sz="900" dirty="0" err="1"/>
              <a:t>NetApp</a:t>
            </a:r>
            <a:r>
              <a:rPr lang="pt-BR" sz="900" dirty="0"/>
              <a:t>. </a:t>
            </a:r>
            <a:r>
              <a:rPr lang="en-US" sz="900" dirty="0" err="1"/>
              <a:t>Não</a:t>
            </a:r>
            <a:r>
              <a:rPr lang="en-US" sz="900" dirty="0"/>
              <a:t> </a:t>
            </a:r>
            <a:r>
              <a:rPr lang="en-US" sz="900" dirty="0" err="1"/>
              <a:t>existem</a:t>
            </a:r>
            <a:r>
              <a:rPr lang="en-US" sz="900" dirty="0"/>
              <a:t> switches e </a:t>
            </a:r>
            <a:r>
              <a:rPr lang="en-US" sz="900" dirty="0" err="1"/>
              <a:t>nem</a:t>
            </a:r>
            <a:r>
              <a:rPr lang="en-US" sz="900" dirty="0"/>
              <a:t> </a:t>
            </a:r>
            <a:r>
              <a:rPr lang="en-US" sz="900" dirty="0" err="1"/>
              <a:t>conexão</a:t>
            </a:r>
            <a:r>
              <a:rPr lang="en-US" sz="900" dirty="0"/>
              <a:t> multipath.</a:t>
            </a:r>
            <a:br>
              <a:rPr lang="en-US" sz="900" dirty="0"/>
            </a:br>
            <a:endParaRPr lang="en-US" sz="900" dirty="0"/>
          </a:p>
          <a:p>
            <a:pPr>
              <a:defRPr/>
            </a:pPr>
            <a:r>
              <a:rPr lang="en-US" sz="900" b="1" dirty="0"/>
              <a:t>Fabric Attached - </a:t>
            </a:r>
            <a:r>
              <a:rPr lang="en-US" sz="900" b="1" dirty="0" err="1"/>
              <a:t>Conexão</a:t>
            </a:r>
            <a:r>
              <a:rPr lang="en-US" sz="900" b="1" dirty="0"/>
              <a:t> Single Path </a:t>
            </a:r>
          </a:p>
          <a:p>
            <a:pPr>
              <a:defRPr/>
            </a:pPr>
            <a:r>
              <a:rPr lang="pt-BR" sz="900" dirty="0"/>
              <a:t>Nesta configuração os dois </a:t>
            </a:r>
            <a:r>
              <a:rPr lang="pt-BR" sz="900" dirty="0" err="1"/>
              <a:t>Filers</a:t>
            </a:r>
            <a:r>
              <a:rPr lang="pt-BR" sz="900" dirty="0"/>
              <a:t> estão conectados em Cluster. Os dois Switches estão conectados aos </a:t>
            </a:r>
            <a:r>
              <a:rPr lang="pt-BR" sz="900" dirty="0" err="1"/>
              <a:t>filers</a:t>
            </a:r>
            <a:r>
              <a:rPr lang="pt-BR" sz="900" dirty="0"/>
              <a:t> de uma forma que permitem ao switch ser um único ponto de falha. Cada host tem um único caminho de conexão para os switches através das </a:t>
            </a:r>
            <a:r>
              <a:rPr lang="pt-BR" sz="900" dirty="0" err="1"/>
              <a:t>HBAs</a:t>
            </a:r>
            <a:r>
              <a:rPr lang="pt-BR" sz="900" dirty="0"/>
              <a:t>.</a:t>
            </a:r>
          </a:p>
          <a:p>
            <a:pPr>
              <a:defRPr/>
            </a:pPr>
            <a:r>
              <a:rPr lang="pt-BR" sz="900" dirty="0"/>
              <a:t>Em uma conexão </a:t>
            </a:r>
            <a:r>
              <a:rPr lang="pt-BR" sz="900" dirty="0" err="1"/>
              <a:t>Single</a:t>
            </a:r>
            <a:r>
              <a:rPr lang="pt-BR" sz="900" dirty="0"/>
              <a:t> Path, há um ou mais hosts, dois switches </a:t>
            </a:r>
            <a:r>
              <a:rPr lang="pt-BR" sz="900" dirty="0" err="1"/>
              <a:t>Fibre</a:t>
            </a:r>
            <a:r>
              <a:rPr lang="pt-BR" sz="900" dirty="0"/>
              <a:t> </a:t>
            </a:r>
            <a:r>
              <a:rPr lang="pt-BR" sz="900" dirty="0" err="1"/>
              <a:t>Channel</a:t>
            </a:r>
            <a:r>
              <a:rPr lang="pt-BR" sz="900" dirty="0"/>
              <a:t> e um </a:t>
            </a:r>
            <a:r>
              <a:rPr lang="pt-BR" sz="900" dirty="0" err="1"/>
              <a:t>Filer</a:t>
            </a:r>
            <a:r>
              <a:rPr lang="pt-BR" sz="900" dirty="0"/>
              <a:t> em cluster. Os switches, com os hosts e </a:t>
            </a:r>
            <a:r>
              <a:rPr lang="pt-BR" sz="900" dirty="0" err="1"/>
              <a:t>filers</a:t>
            </a:r>
            <a:r>
              <a:rPr lang="pt-BR" sz="900" dirty="0"/>
              <a:t> conectados, formam cada um, um </a:t>
            </a:r>
            <a:r>
              <a:rPr lang="pt-BR" sz="900" dirty="0" err="1"/>
              <a:t>Fibre</a:t>
            </a:r>
            <a:r>
              <a:rPr lang="pt-BR" sz="900" dirty="0"/>
              <a:t> </a:t>
            </a:r>
            <a:r>
              <a:rPr lang="pt-BR" sz="900" dirty="0" err="1"/>
              <a:t>Channel</a:t>
            </a:r>
            <a:r>
              <a:rPr lang="pt-BR" sz="900" dirty="0"/>
              <a:t> </a:t>
            </a:r>
            <a:r>
              <a:rPr lang="pt-BR" sz="900" dirty="0" err="1"/>
              <a:t>Fabric</a:t>
            </a:r>
            <a:r>
              <a:rPr lang="pt-BR" sz="900" dirty="0"/>
              <a:t> independente.</a:t>
            </a:r>
            <a:br>
              <a:rPr lang="pt-BR" sz="900" dirty="0"/>
            </a:br>
            <a:endParaRPr lang="pt-BR" sz="900" dirty="0"/>
          </a:p>
          <a:p>
            <a:pPr>
              <a:defRPr/>
            </a:pPr>
            <a:r>
              <a:rPr lang="en-US" sz="900" b="1" dirty="0"/>
              <a:t>Fabric Attached - </a:t>
            </a:r>
            <a:r>
              <a:rPr lang="en-US" sz="900" b="1" dirty="0" err="1"/>
              <a:t>Conexão</a:t>
            </a:r>
            <a:r>
              <a:rPr lang="en-US" sz="900" b="1" dirty="0"/>
              <a:t> Multi Path</a:t>
            </a:r>
            <a:endParaRPr lang="pt-BR" sz="900" dirty="0"/>
          </a:p>
          <a:p>
            <a:pPr>
              <a:defRPr/>
            </a:pPr>
            <a:r>
              <a:rPr lang="pt-BR" sz="900" dirty="0"/>
              <a:t>Os </a:t>
            </a:r>
            <a:r>
              <a:rPr lang="pt-BR" sz="900" dirty="0" err="1"/>
              <a:t>Filers</a:t>
            </a:r>
            <a:r>
              <a:rPr lang="pt-BR" sz="900" dirty="0"/>
              <a:t> são conectados em cluster. Dois switches estão conectados aos </a:t>
            </a:r>
            <a:r>
              <a:rPr lang="pt-BR" sz="900" dirty="0" err="1"/>
              <a:t>filers</a:t>
            </a:r>
            <a:r>
              <a:rPr lang="pt-BR" sz="900" dirty="0"/>
              <a:t> de uma forma a evitar qualquer switch de ser um ponto único de falha.</a:t>
            </a:r>
          </a:p>
          <a:p>
            <a:pPr>
              <a:defRPr/>
            </a:pPr>
            <a:r>
              <a:rPr lang="pt-BR" sz="900" dirty="0"/>
              <a:t>Os hosts UNIX e Windows são agrupados e têm uma conexão </a:t>
            </a:r>
            <a:r>
              <a:rPr lang="pt-BR" sz="900" dirty="0" err="1"/>
              <a:t>multipath</a:t>
            </a:r>
            <a:r>
              <a:rPr lang="pt-BR" sz="900" dirty="0"/>
              <a:t> aos switches através de suas </a:t>
            </a:r>
            <a:r>
              <a:rPr lang="pt-BR" sz="900" dirty="0" err="1"/>
              <a:t>HBAs</a:t>
            </a:r>
            <a:r>
              <a:rPr lang="pt-BR" sz="900" dirty="0"/>
              <a:t>. </a:t>
            </a:r>
          </a:p>
          <a:p>
            <a:pPr>
              <a:defRPr/>
            </a:pPr>
            <a:r>
              <a:rPr lang="pt-BR" sz="900" dirty="0"/>
              <a:t>Na conexão </a:t>
            </a:r>
            <a:r>
              <a:rPr lang="pt-BR" sz="900" dirty="0" err="1"/>
              <a:t>Multipath</a:t>
            </a:r>
            <a:r>
              <a:rPr lang="pt-BR" sz="900" dirty="0"/>
              <a:t>, há um ou mais hosts, dois switches </a:t>
            </a:r>
            <a:r>
              <a:rPr lang="pt-BR" sz="900" dirty="0" err="1"/>
              <a:t>Fibre</a:t>
            </a:r>
            <a:r>
              <a:rPr lang="pt-BR" sz="900" dirty="0"/>
              <a:t> </a:t>
            </a:r>
            <a:r>
              <a:rPr lang="pt-BR" sz="900" dirty="0" err="1"/>
              <a:t>Channel</a:t>
            </a:r>
            <a:r>
              <a:rPr lang="pt-BR" sz="900" dirty="0"/>
              <a:t>, e um </a:t>
            </a:r>
            <a:r>
              <a:rPr lang="pt-BR" sz="900" dirty="0" err="1"/>
              <a:t>Filer</a:t>
            </a:r>
            <a:r>
              <a:rPr lang="pt-BR" sz="900" dirty="0"/>
              <a:t> em Cluster. Há, porém, duas </a:t>
            </a:r>
            <a:r>
              <a:rPr lang="pt-BR" sz="900" dirty="0" err="1"/>
              <a:t>HBAs</a:t>
            </a:r>
            <a:r>
              <a:rPr lang="pt-BR" sz="900" dirty="0"/>
              <a:t> </a:t>
            </a:r>
            <a:r>
              <a:rPr lang="pt-BR" sz="900" dirty="0" err="1"/>
              <a:t>initiator</a:t>
            </a:r>
            <a:r>
              <a:rPr lang="pt-BR" sz="900" dirty="0"/>
              <a:t> por host. A configuração adicional requer software </a:t>
            </a:r>
            <a:r>
              <a:rPr lang="pt-BR" sz="900" dirty="0" err="1"/>
              <a:t>multipathing</a:t>
            </a:r>
            <a:r>
              <a:rPr lang="pt-BR" sz="900" dirty="0"/>
              <a:t> como por exemplo: o módulo </a:t>
            </a:r>
            <a:r>
              <a:rPr lang="pt-BR" sz="900" dirty="0" err="1"/>
              <a:t>Dynamic</a:t>
            </a:r>
            <a:r>
              <a:rPr lang="pt-BR" sz="900" dirty="0"/>
              <a:t> </a:t>
            </a:r>
            <a:r>
              <a:rPr lang="pt-BR" sz="900" dirty="0" err="1"/>
              <a:t>Multipathing</a:t>
            </a:r>
            <a:r>
              <a:rPr lang="pt-BR" sz="900" dirty="0"/>
              <a:t> da VERITAS® , Volume Manager para </a:t>
            </a:r>
            <a:r>
              <a:rPr lang="pt-BR" sz="900" dirty="0" err="1"/>
              <a:t>Solaris</a:t>
            </a:r>
            <a:r>
              <a:rPr lang="pt-BR" sz="900" dirty="0"/>
              <a:t> ou Microsoft MPIO para Windows.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020272F3-97AF-4793-B60F-B5850D6A7CED}" type="slidenum">
              <a:rPr lang="en-US" altLang="pt-BR" sz="1200">
                <a:solidFill>
                  <a:schemeClr val="tx1"/>
                </a:solidFill>
                <a:latin typeface="Times New Roman" pitchFamily="18" charset="0"/>
              </a:rPr>
              <a:pPr/>
              <a:t>64</a:t>
            </a:fld>
            <a:endParaRPr lang="en-US" altLang="pt-BR" sz="1200">
              <a:solidFill>
                <a:schemeClr val="tx1"/>
              </a:solidFill>
              <a:latin typeface="Times New Roman" pitchFamily="18" charset="0"/>
            </a:endParaRPr>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xfrm>
            <a:off x="685494" y="4342939"/>
            <a:ext cx="5487013" cy="4114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smtClean="0"/>
          </a:p>
        </p:txBody>
      </p:sp>
      <p:sp>
        <p:nvSpPr>
          <p:cNvPr id="33178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07CF78D9-FB11-4471-97F6-9E7D6BEB4F7B}" type="slidenum">
              <a:rPr lang="en-US" altLang="pt-BR" sz="1200">
                <a:solidFill>
                  <a:schemeClr val="tx1"/>
                </a:solidFill>
                <a:latin typeface="Times New Roman" pitchFamily="18" charset="0"/>
              </a:rPr>
              <a:pPr/>
              <a:t>65</a:t>
            </a:fld>
            <a:endParaRPr lang="en-US" altLang="pt-BR" sz="1200">
              <a:solidFill>
                <a:schemeClr val="tx1"/>
              </a:solidFill>
              <a:latin typeface="Times New Roman" pitchFamily="18" charset="0"/>
            </a:endParaRPr>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xfrm>
            <a:off x="685494" y="4342939"/>
            <a:ext cx="5487013" cy="4114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dirty="0" smtClean="0"/>
          </a:p>
        </p:txBody>
      </p:sp>
      <p:sp>
        <p:nvSpPr>
          <p:cNvPr id="3328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Closing_KKreutzer_Mar00</a:t>
            </a:r>
          </a:p>
        </p:txBody>
      </p:sp>
      <p:sp>
        <p:nvSpPr>
          <p:cNvPr id="7" name="Rectangle 7"/>
          <p:cNvSpPr>
            <a:spLocks noGrp="1" noChangeArrowheads="1"/>
          </p:cNvSpPr>
          <p:nvPr>
            <p:ph type="sldNum" sz="quarter" idx="5"/>
          </p:nvPr>
        </p:nvSpPr>
        <p:spPr>
          <a:ln/>
        </p:spPr>
        <p:txBody>
          <a:bodyPr/>
          <a:lstStyle/>
          <a:p>
            <a:fld id="{EDEFB804-3110-4A60-8D3F-35B9A0F7173C}" type="slidenum">
              <a:rPr lang="en-US"/>
              <a:pPr/>
              <a:t>6</a:t>
            </a:fld>
            <a:endParaRPr lang="en-US"/>
          </a:p>
        </p:txBody>
      </p:sp>
      <p:sp>
        <p:nvSpPr>
          <p:cNvPr id="2202626" name="Rectangle 2"/>
          <p:cNvSpPr>
            <a:spLocks noGrp="1" noRot="1" noChangeAspect="1" noChangeArrowheads="1" noTextEdit="1"/>
          </p:cNvSpPr>
          <p:nvPr>
            <p:ph type="sldImg"/>
          </p:nvPr>
        </p:nvSpPr>
        <p:spPr>
          <a:xfrm>
            <a:off x="1146175" y="687388"/>
            <a:ext cx="4568825" cy="3427412"/>
          </a:xfrm>
          <a:ln/>
        </p:spPr>
      </p:sp>
      <p:sp>
        <p:nvSpPr>
          <p:cNvPr id="2202627" name="Rectangle 3"/>
          <p:cNvSpPr>
            <a:spLocks noGrp="1" noChangeArrowheads="1"/>
          </p:cNvSpPr>
          <p:nvPr>
            <p:ph type="body" idx="1"/>
          </p:nvPr>
        </p:nvSpPr>
        <p:spPr>
          <a:xfrm>
            <a:off x="915138" y="4342722"/>
            <a:ext cx="5027724" cy="4113442"/>
          </a:xfrm>
        </p:spPr>
        <p:txBody>
          <a:bodyPr/>
          <a:lstStyle/>
          <a:p>
            <a:r>
              <a:rPr lang="pt-BR" altLang="pt-BR" sz="1200" b="1" dirty="0" smtClean="0"/>
              <a:t>RAID </a:t>
            </a:r>
            <a:r>
              <a:rPr lang="pt-BR" altLang="pt-BR" sz="1200" b="1" dirty="0" err="1" smtClean="0"/>
              <a:t>Group</a:t>
            </a:r>
            <a:endParaRPr lang="pt-BR" altLang="pt-BR" sz="1200" dirty="0" smtClean="0"/>
          </a:p>
          <a:p>
            <a:r>
              <a:rPr lang="pt-BR" altLang="pt-BR" sz="1200" dirty="0" smtClean="0"/>
              <a:t>Um RAID </a:t>
            </a:r>
            <a:r>
              <a:rPr lang="pt-BR" altLang="pt-BR" sz="1200" dirty="0" err="1" smtClean="0"/>
              <a:t>group</a:t>
            </a:r>
            <a:r>
              <a:rPr lang="pt-BR" altLang="pt-BR" sz="1200" dirty="0" smtClean="0"/>
              <a:t> (</a:t>
            </a:r>
            <a:r>
              <a:rPr lang="pt-BR" altLang="pt-BR" sz="1200" dirty="0" err="1" smtClean="0"/>
              <a:t>Redundant</a:t>
            </a:r>
            <a:r>
              <a:rPr lang="pt-BR" altLang="pt-BR" sz="1200" dirty="0" smtClean="0"/>
              <a:t> </a:t>
            </a:r>
            <a:r>
              <a:rPr lang="pt-BR" altLang="pt-BR" sz="1200" dirty="0" err="1" smtClean="0"/>
              <a:t>Array</a:t>
            </a:r>
            <a:r>
              <a:rPr lang="pt-BR" altLang="pt-BR" sz="1200" dirty="0" smtClean="0"/>
              <a:t> </a:t>
            </a:r>
            <a:r>
              <a:rPr lang="pt-BR" altLang="pt-BR" sz="1200" dirty="0" err="1" smtClean="0"/>
              <a:t>of</a:t>
            </a:r>
            <a:r>
              <a:rPr lang="pt-BR" altLang="pt-BR" sz="1200" dirty="0" smtClean="0"/>
              <a:t> </a:t>
            </a:r>
            <a:r>
              <a:rPr lang="pt-BR" altLang="pt-BR" sz="1200" dirty="0" err="1" smtClean="0"/>
              <a:t>Independent</a:t>
            </a:r>
            <a:r>
              <a:rPr lang="pt-BR" altLang="pt-BR" sz="1200" dirty="0" smtClean="0"/>
              <a:t> Disks) é composto por vários discos ligados juntos em um Storage </a:t>
            </a:r>
            <a:r>
              <a:rPr lang="pt-BR" altLang="pt-BR" sz="1200" dirty="0" err="1" smtClean="0"/>
              <a:t>NetApp</a:t>
            </a:r>
            <a:r>
              <a:rPr lang="pt-BR" altLang="pt-BR" sz="1200" dirty="0" smtClean="0"/>
              <a:t>. (Existem diferentes implementações de RAID; O Data ONTAP utiliza RAID4.) O segredo para entender como gerenciar os discos e volumes é entender de RAID </a:t>
            </a:r>
            <a:r>
              <a:rPr lang="pt-BR" altLang="pt-BR" sz="1200" dirty="0" err="1" smtClean="0"/>
              <a:t>groups</a:t>
            </a:r>
            <a:r>
              <a:rPr lang="pt-BR" altLang="pt-BR" sz="1200" dirty="0" smtClean="0"/>
              <a:t>.</a:t>
            </a:r>
          </a:p>
          <a:p>
            <a:endParaRPr lang="pt-BR" altLang="pt-BR" sz="1200" dirty="0" smtClean="0"/>
          </a:p>
          <a:p>
            <a:r>
              <a:rPr lang="pt-BR" altLang="pt-BR" sz="1200" dirty="0" smtClean="0"/>
              <a:t>No Data ONTAP, cada RAID4 consiste em um disco de paridade e um ou mais discos de dados. O tamanho mínimo de um RAID4 é 2 discos. Durante a criação de um RAID </a:t>
            </a:r>
            <a:r>
              <a:rPr lang="pt-BR" altLang="pt-BR" sz="1200" dirty="0" err="1" smtClean="0"/>
              <a:t>Group</a:t>
            </a:r>
            <a:r>
              <a:rPr lang="pt-BR" altLang="pt-BR" sz="1200" dirty="0" smtClean="0"/>
              <a:t>, se houver discos de diferentes tamanhos, então o Storage </a:t>
            </a:r>
            <a:r>
              <a:rPr lang="pt-BR" altLang="pt-BR" sz="1200" dirty="0" err="1" smtClean="0"/>
              <a:t>NetApp</a:t>
            </a:r>
            <a:r>
              <a:rPr lang="pt-BR" altLang="pt-BR" sz="1200" dirty="0" smtClean="0"/>
              <a:t> escolhe o maior disco dentro do RAID </a:t>
            </a:r>
            <a:r>
              <a:rPr lang="pt-BR" altLang="pt-BR" sz="1200" dirty="0" err="1" smtClean="0"/>
              <a:t>group</a:t>
            </a:r>
            <a:r>
              <a:rPr lang="pt-BR" altLang="pt-BR" sz="1200" dirty="0" smtClean="0"/>
              <a:t> para ser o disco de paridade. </a:t>
            </a:r>
          </a:p>
          <a:p>
            <a:endParaRPr lang="pt-BR" altLang="pt-BR" sz="1200" dirty="0" smtClean="0"/>
          </a:p>
          <a:p>
            <a:r>
              <a:rPr lang="pt-BR" altLang="pt-BR" sz="1200" dirty="0" smtClean="0"/>
              <a:t>Quando um disco de dados falhar, o Storage </a:t>
            </a:r>
            <a:r>
              <a:rPr lang="pt-BR" altLang="pt-BR" sz="1200" dirty="0" err="1" smtClean="0"/>
              <a:t>NetApp</a:t>
            </a:r>
            <a:r>
              <a:rPr lang="pt-BR" altLang="pt-BR" sz="1200" dirty="0" smtClean="0"/>
              <a:t> determinará os dados que estavam no disco em falha e reconstruirá um disco de spare com aqueles dados.</a:t>
            </a:r>
          </a:p>
          <a:p>
            <a:endParaRPr lang="pt-BR" altLang="pt-BR" sz="1200" dirty="0" smtClean="0"/>
          </a:p>
          <a:p>
            <a:r>
              <a:rPr lang="pt-BR" altLang="pt-BR" sz="1200" dirty="0" smtClean="0"/>
              <a:t>O RAID DP consiste de dois discos de paridades, portanto protege contra até uma dupla falha de disco dentro do RAID </a:t>
            </a:r>
            <a:r>
              <a:rPr lang="pt-BR" altLang="pt-BR" sz="1200" dirty="0" err="1" smtClean="0"/>
              <a:t>group</a:t>
            </a:r>
            <a:r>
              <a:rPr lang="pt-BR" altLang="pt-BR" sz="1200" dirty="0" smtClean="0"/>
              <a:t>. O número mínimo de discos dentro do RAID DP é três: um de dados, um de paridade, e um de dupla paridade (</a:t>
            </a:r>
            <a:r>
              <a:rPr lang="pt-BR" altLang="pt-BR" sz="1200" dirty="0" err="1" smtClean="0"/>
              <a:t>dparity</a:t>
            </a:r>
            <a:r>
              <a:rPr lang="pt-BR" altLang="pt-BR" sz="1200" dirty="0" smtClean="0"/>
              <a:t>). A nomenclatura utilizada para o </a:t>
            </a:r>
            <a:r>
              <a:rPr lang="pt-BR" altLang="pt-BR" sz="1200" dirty="0" err="1" smtClean="0"/>
              <a:t>Raid</a:t>
            </a:r>
            <a:r>
              <a:rPr lang="pt-BR" altLang="pt-BR" sz="1200" dirty="0" smtClean="0"/>
              <a:t> </a:t>
            </a:r>
            <a:r>
              <a:rPr lang="pt-BR" altLang="pt-BR" sz="1200" dirty="0" err="1" smtClean="0"/>
              <a:t>Group</a:t>
            </a:r>
            <a:r>
              <a:rPr lang="pt-BR" altLang="pt-BR" sz="1200" dirty="0" smtClean="0"/>
              <a:t> é dados + paridade, no exemplo acima seria: 8+2 para o RAID-DP e 8+1 para o RAID4.</a:t>
            </a:r>
          </a:p>
          <a:p>
            <a:endParaRPr lang="pt-BR" altLang="pt-BR" sz="1200" b="1" dirty="0" smtClean="0"/>
          </a:p>
          <a:p>
            <a:r>
              <a:rPr lang="pt-BR" altLang="pt-BR" sz="1200" b="1" dirty="0" smtClean="0"/>
              <a:t>Nota: </a:t>
            </a:r>
            <a:r>
              <a:rPr lang="pt-BR" altLang="pt-BR" sz="1200" dirty="0" smtClean="0"/>
              <a:t>Se um disco de paridade falhar, ele será reposto por um de Spare e reconstruído a partir dos discos de dados.</a:t>
            </a:r>
          </a:p>
          <a:p>
            <a:endParaRPr lang="pt-BR" altLang="pt-BR" sz="1200" dirty="0" smtClean="0"/>
          </a:p>
          <a:p>
            <a:endParaRPr lang="pt-BR" altLang="pt-BR" sz="1200" dirty="0" smtClean="0"/>
          </a:p>
          <a:p>
            <a:r>
              <a:rPr lang="pt-BR" altLang="pt-BR" sz="1200" b="1" dirty="0" smtClean="0"/>
              <a:t>RAID </a:t>
            </a:r>
            <a:r>
              <a:rPr lang="pt-BR" altLang="pt-BR" sz="1200" b="1" dirty="0" err="1" smtClean="0"/>
              <a:t>Group</a:t>
            </a:r>
            <a:r>
              <a:rPr lang="pt-BR" altLang="pt-BR" sz="1200" b="1" dirty="0" smtClean="0"/>
              <a:t> </a:t>
            </a:r>
            <a:r>
              <a:rPr lang="pt-BR" altLang="pt-BR" sz="1200" b="1" dirty="0" err="1" smtClean="0"/>
              <a:t>Size</a:t>
            </a:r>
            <a:endParaRPr lang="pt-BR" altLang="pt-BR" sz="1200" b="1" dirty="0" smtClean="0"/>
          </a:p>
          <a:p>
            <a:r>
              <a:rPr lang="pt-BR" altLang="pt-BR" sz="1200" dirty="0" smtClean="0"/>
              <a:t>Os RAID </a:t>
            </a:r>
            <a:r>
              <a:rPr lang="pt-BR" altLang="pt-BR" sz="1200" dirty="0" err="1" smtClean="0"/>
              <a:t>groups</a:t>
            </a:r>
            <a:r>
              <a:rPr lang="pt-BR" altLang="pt-BR" sz="1200" dirty="0" smtClean="0"/>
              <a:t> podem conter no mínimo 2 e no máximo 28 discos, dependendo da plataforma: Como algumas possuem um poder de processamento menor, então o tamanho do RGS recomendado também é menor, devido ao maior tempo que elas gastariam na reconstrução.</a:t>
            </a:r>
          </a:p>
          <a:p>
            <a:endParaRPr lang="pt-BR" altLang="pt-BR" sz="1200" dirty="0" smtClean="0"/>
          </a:p>
          <a:p>
            <a:r>
              <a:rPr lang="pt-BR" altLang="pt-BR" sz="1200" dirty="0" smtClean="0"/>
              <a:t>A partir do Data ONTAP 8.0.1 o limite máximo de RAID </a:t>
            </a:r>
            <a:r>
              <a:rPr lang="pt-BR" altLang="pt-BR" sz="1200" dirty="0" err="1" smtClean="0"/>
              <a:t>Group</a:t>
            </a:r>
            <a:r>
              <a:rPr lang="pt-BR" altLang="pt-BR" sz="1200" dirty="0" smtClean="0"/>
              <a:t> </a:t>
            </a:r>
            <a:r>
              <a:rPr lang="pt-BR" altLang="pt-BR" sz="1200" dirty="0" err="1" smtClean="0"/>
              <a:t>Size</a:t>
            </a:r>
            <a:r>
              <a:rPr lang="pt-BR" altLang="pt-BR" sz="1200" dirty="0" smtClean="0"/>
              <a:t> para discos SATA em RAID-DP aumentou de 16 para 20 discos. </a:t>
            </a:r>
          </a:p>
          <a:p>
            <a:endParaRPr lang="pt-BR" altLang="pt-BR" sz="120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227AA808-5639-44AD-A347-2C29831EB3B9}" type="slidenum">
              <a:rPr lang="en-US" altLang="pt-BR" sz="1200">
                <a:solidFill>
                  <a:schemeClr val="tx1"/>
                </a:solidFill>
                <a:latin typeface="Times New Roman" pitchFamily="18" charset="0"/>
              </a:rPr>
              <a:pPr/>
              <a:t>66</a:t>
            </a:fld>
            <a:endParaRPr lang="en-US" altLang="pt-BR" sz="1200">
              <a:solidFill>
                <a:schemeClr val="tx1"/>
              </a:solidFill>
              <a:latin typeface="Times New Roman" pitchFamily="18" charset="0"/>
            </a:endParaRPr>
          </a:p>
        </p:txBody>
      </p:sp>
      <p:sp>
        <p:nvSpPr>
          <p:cNvPr id="333827" name="Rectangle 2"/>
          <p:cNvSpPr>
            <a:spLocks noGrp="1" noRot="1" noChangeAspect="1" noChangeArrowheads="1" noTextEdit="1"/>
          </p:cNvSpPr>
          <p:nvPr>
            <p:ph type="sldImg"/>
          </p:nvPr>
        </p:nvSpPr>
        <p:spPr>
          <a:ln/>
        </p:spPr>
      </p:sp>
      <p:sp>
        <p:nvSpPr>
          <p:cNvPr id="333828" name="Rectangle 3"/>
          <p:cNvSpPr>
            <a:spLocks noGrp="1" noChangeArrowheads="1"/>
          </p:cNvSpPr>
          <p:nvPr>
            <p:ph type="body" idx="1"/>
          </p:nvPr>
        </p:nvSpPr>
        <p:spPr>
          <a:xfrm>
            <a:off x="685494" y="4342939"/>
            <a:ext cx="5487013" cy="4114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smtClean="0"/>
          </a:p>
        </p:txBody>
      </p:sp>
      <p:sp>
        <p:nvSpPr>
          <p:cNvPr id="3338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8973CD13-2330-4EA5-9EE3-E180A311A4BB}" type="slidenum">
              <a:rPr lang="en-US" altLang="pt-BR" sz="1200">
                <a:solidFill>
                  <a:schemeClr val="tx1"/>
                </a:solidFill>
                <a:latin typeface="Times New Roman" pitchFamily="18" charset="0"/>
              </a:rPr>
              <a:pPr/>
              <a:t>67</a:t>
            </a:fld>
            <a:endParaRPr lang="en-US" altLang="pt-BR" sz="1200">
              <a:solidFill>
                <a:schemeClr val="tx1"/>
              </a:solidFill>
              <a:latin typeface="Times New Roman" pitchFamily="18" charset="0"/>
            </a:endParaRPr>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xfrm>
            <a:off x="685494" y="4342939"/>
            <a:ext cx="5487013" cy="4114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smtClean="0"/>
          </a:p>
        </p:txBody>
      </p:sp>
      <p:sp>
        <p:nvSpPr>
          <p:cNvPr id="33485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030D306D-270F-4C46-AC28-105562BB7252}" type="slidenum">
              <a:rPr lang="en-US" altLang="pt-BR" sz="1200">
                <a:solidFill>
                  <a:schemeClr val="tx1"/>
                </a:solidFill>
                <a:latin typeface="Times New Roman" pitchFamily="18" charset="0"/>
              </a:rPr>
              <a:pPr/>
              <a:t>68</a:t>
            </a:fld>
            <a:endParaRPr lang="en-US" altLang="pt-BR" sz="1200">
              <a:solidFill>
                <a:schemeClr val="tx1"/>
              </a:solidFill>
              <a:latin typeface="Times New Roman" pitchFamily="18" charset="0"/>
            </a:endParaRPr>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xfrm>
            <a:off x="685494" y="4342939"/>
            <a:ext cx="5487013" cy="4114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smtClean="0"/>
          </a:p>
        </p:txBody>
      </p:sp>
      <p:sp>
        <p:nvSpPr>
          <p:cNvPr id="3358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2641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2641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0C33250B-7277-4BE1-A25C-0FD98A08FAB7}" type="slidenum">
              <a:rPr lang="en-US" altLang="pt-BR" sz="1200">
                <a:solidFill>
                  <a:schemeClr val="tx1"/>
                </a:solidFill>
                <a:latin typeface="Times New Roman" pitchFamily="18" charset="0"/>
              </a:rPr>
              <a:pPr/>
              <a:t>70</a:t>
            </a:fld>
            <a:endParaRPr lang="en-US" altLang="pt-BR" sz="1200">
              <a:solidFill>
                <a:schemeClr val="tx1"/>
              </a:solidFill>
              <a:latin typeface="Times New Roman" pitchFamily="18" charset="0"/>
            </a:endParaRPr>
          </a:p>
        </p:txBody>
      </p:sp>
      <p:sp>
        <p:nvSpPr>
          <p:cNvPr id="264197" name="Rectangle 2"/>
          <p:cNvSpPr>
            <a:spLocks noGrp="1" noRot="1" noChangeAspect="1" noChangeArrowheads="1" noTextEdit="1"/>
          </p:cNvSpPr>
          <p:nvPr>
            <p:ph type="sldImg"/>
          </p:nvPr>
        </p:nvSpPr>
        <p:spPr>
          <a:ln/>
        </p:spPr>
      </p:sp>
      <p:sp>
        <p:nvSpPr>
          <p:cNvPr id="2641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pt-BR" sz="900" b="1" dirty="0"/>
              <a:t>Cluster Failover (CFO) NetApp</a:t>
            </a:r>
          </a:p>
          <a:p>
            <a:r>
              <a:rPr lang="en-US" altLang="pt-BR" sz="900" dirty="0"/>
              <a:t>Para </a:t>
            </a:r>
            <a:r>
              <a:rPr lang="en-US" altLang="pt-BR" sz="900" dirty="0" err="1"/>
              <a:t>prover</a:t>
            </a:r>
            <a:r>
              <a:rPr lang="en-US" altLang="pt-BR" sz="900" dirty="0"/>
              <a:t> high availability, a Network Appliance </a:t>
            </a:r>
            <a:r>
              <a:rPr lang="en-US" altLang="pt-BR" sz="900" dirty="0" err="1"/>
              <a:t>criou</a:t>
            </a:r>
            <a:r>
              <a:rPr lang="en-US" altLang="pt-BR" sz="900" dirty="0"/>
              <a:t> Cluster Failover </a:t>
            </a:r>
            <a:r>
              <a:rPr lang="en-US" altLang="pt-BR" sz="900" dirty="0" err="1"/>
              <a:t>ou</a:t>
            </a:r>
            <a:r>
              <a:rPr lang="en-US" altLang="pt-BR" sz="900" dirty="0"/>
              <a:t> CFO. </a:t>
            </a:r>
            <a:r>
              <a:rPr lang="pt-BR" altLang="pt-BR" sz="900" dirty="0"/>
              <a:t>Com esta solução, existindo a falha de qualquer componente sem redundância no </a:t>
            </a:r>
            <a:r>
              <a:rPr lang="pt-BR" altLang="pt-BR" sz="900" dirty="0" err="1"/>
              <a:t>head</a:t>
            </a:r>
            <a:r>
              <a:rPr lang="pt-BR" altLang="pt-BR" sz="900" dirty="0"/>
              <a:t>, o processamento é passado para outro </a:t>
            </a:r>
            <a:r>
              <a:rPr lang="pt-BR" altLang="pt-BR" sz="900" dirty="0" err="1"/>
              <a:t>head</a:t>
            </a:r>
            <a:r>
              <a:rPr lang="pt-BR" altLang="pt-BR" sz="900" dirty="0"/>
              <a:t>. Assumindo o acesso aos novos discos e respondendo pelo nome e suas funções. </a:t>
            </a:r>
          </a:p>
          <a:p>
            <a:r>
              <a:rPr lang="pt-BR" altLang="pt-BR" sz="900" dirty="0"/>
              <a:t>Esta facilidade somente é possível por que cada </a:t>
            </a:r>
            <a:r>
              <a:rPr lang="pt-BR" altLang="pt-BR" sz="900" dirty="0" err="1"/>
              <a:t>head</a:t>
            </a:r>
            <a:r>
              <a:rPr lang="pt-BR" altLang="pt-BR" sz="900" dirty="0"/>
              <a:t> está conectado, além de seus próprios discos, aos discos do outro </a:t>
            </a:r>
            <a:r>
              <a:rPr lang="pt-BR" altLang="pt-BR" sz="900" dirty="0" err="1"/>
              <a:t>head</a:t>
            </a:r>
            <a:r>
              <a:rPr lang="pt-BR" altLang="pt-BR" sz="900" dirty="0"/>
              <a:t> (</a:t>
            </a:r>
            <a:r>
              <a:rPr lang="pt-BR" altLang="pt-BR" sz="800" dirty="0">
                <a:latin typeface="Courier New" pitchFamily="49" charset="0"/>
                <a:cs typeface="Courier New" pitchFamily="49" charset="0"/>
              </a:rPr>
              <a:t>parceiro</a:t>
            </a:r>
            <a:r>
              <a:rPr lang="pt-BR" altLang="pt-BR" sz="900" dirty="0"/>
              <a:t>) e também porque existe um cabo (cluster </a:t>
            </a:r>
            <a:r>
              <a:rPr lang="pt-BR" altLang="pt-BR" sz="900" dirty="0" err="1"/>
              <a:t>Interconnect</a:t>
            </a:r>
            <a:r>
              <a:rPr lang="pt-BR" altLang="pt-BR" sz="900" dirty="0"/>
              <a:t>) entre os dois </a:t>
            </a:r>
            <a:r>
              <a:rPr lang="pt-BR" altLang="pt-BR" sz="900" dirty="0" err="1"/>
              <a:t>head</a:t>
            </a:r>
            <a:r>
              <a:rPr lang="pt-BR" altLang="pt-BR" sz="900" dirty="0"/>
              <a:t> que faz o sincronismo entre os dados armazenados na NVRAM.</a:t>
            </a:r>
          </a:p>
          <a:p>
            <a:r>
              <a:rPr lang="pt-BR" altLang="pt-BR" sz="900" dirty="0"/>
              <a:t>Para configurar o cluster, devem ser analisados a performance do equipamento e quantidade de discos. Existem equipamentos que possuem particularidades quando configurado em cluster e que devem ser consultados a </a:t>
            </a:r>
            <a:r>
              <a:rPr lang="pt-BR" altLang="pt-BR" sz="900" dirty="0" err="1"/>
              <a:t>NetApp</a:t>
            </a:r>
            <a:r>
              <a:rPr lang="pt-BR" altLang="pt-BR" sz="900" dirty="0"/>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O </a:t>
            </a:r>
            <a:r>
              <a:rPr lang="pt-BR" dirty="0" err="1" smtClean="0"/>
              <a:t>NetApp</a:t>
            </a:r>
            <a:r>
              <a:rPr lang="pt-BR" dirty="0" smtClean="0"/>
              <a:t> </a:t>
            </a:r>
            <a:r>
              <a:rPr lang="pt-BR" dirty="0" err="1" smtClean="0"/>
              <a:t>clustered</a:t>
            </a:r>
            <a:r>
              <a:rPr lang="pt-BR" dirty="0" smtClean="0"/>
              <a:t> Data ONTAP </a:t>
            </a:r>
            <a:r>
              <a:rPr lang="pt-BR" dirty="0" err="1" smtClean="0"/>
              <a:t>operating</a:t>
            </a:r>
            <a:r>
              <a:rPr lang="pt-BR" dirty="0" smtClean="0"/>
              <a:t> system oferece uma série de opções para operações sem interrupções. Dois dos mais comuns são movimentação de volume, às vezes chamado </a:t>
            </a:r>
            <a:r>
              <a:rPr lang="pt-BR" dirty="0" err="1" smtClean="0"/>
              <a:t>NetApp</a:t>
            </a:r>
            <a:r>
              <a:rPr lang="pt-BR" dirty="0" smtClean="0"/>
              <a:t> </a:t>
            </a:r>
            <a:r>
              <a:rPr lang="pt-BR" dirty="0" err="1" smtClean="0"/>
              <a:t>DataMotion</a:t>
            </a:r>
            <a:r>
              <a:rPr lang="pt-BR" dirty="0" smtClean="0"/>
              <a:t> para Volumes e migração de interfaces de rede logicas (LIF </a:t>
            </a:r>
            <a:r>
              <a:rPr lang="pt-BR" dirty="0" err="1" smtClean="0"/>
              <a:t>migration</a:t>
            </a:r>
            <a:r>
              <a:rPr lang="pt-BR" dirty="0" smtClean="0"/>
              <a:t>).</a:t>
            </a:r>
          </a:p>
          <a:p>
            <a:endParaRPr lang="pt-BR" dirty="0" smtClean="0"/>
          </a:p>
          <a:p>
            <a:r>
              <a:rPr lang="pt-BR" dirty="0" smtClean="0"/>
              <a:t>   Uma movimentação de volume é a capacidade de escolher volumes  de um conjunto de discos para outro conjunto de discos em qualquer outro lugar no cluster. Podemos fazer isso sem que os usuários nunca saber que isso aconteceu: A </a:t>
            </a:r>
            <a:r>
              <a:rPr lang="pt-BR" dirty="0" err="1" smtClean="0"/>
              <a:t>namespace</a:t>
            </a:r>
            <a:r>
              <a:rPr lang="pt-BR" dirty="0" smtClean="0"/>
              <a:t> permanece intacta e os usuários não precisam de se reconectar.</a:t>
            </a:r>
          </a:p>
          <a:p>
            <a:endParaRPr lang="pt-BR" dirty="0" smtClean="0"/>
          </a:p>
          <a:p>
            <a:r>
              <a:rPr lang="pt-BR" dirty="0" smtClean="0"/>
              <a:t>	O movimento de um Volume consiste em uma transferência </a:t>
            </a:r>
            <a:r>
              <a:rPr lang="pt-BR" dirty="0" err="1" smtClean="0"/>
              <a:t>baseline</a:t>
            </a:r>
            <a:r>
              <a:rPr lang="pt-BR" dirty="0" smtClean="0"/>
              <a:t>, seguido por uma série de transferências de </a:t>
            </a:r>
            <a:r>
              <a:rPr lang="pt-BR" dirty="0" err="1" smtClean="0"/>
              <a:t>atualizaçôes</a:t>
            </a:r>
            <a:r>
              <a:rPr lang="pt-BR" dirty="0" smtClean="0"/>
              <a:t>. Quando a diferença entre a fonte e o destino alcançar zero, o Cluster pode chavear o acesso ao destino, sem interromper o I / O.</a:t>
            </a:r>
          </a:p>
          <a:p>
            <a:endParaRPr lang="pt-BR" dirty="0" smtClean="0"/>
          </a:p>
          <a:p>
            <a:r>
              <a:rPr lang="pt-BR" dirty="0" smtClean="0"/>
              <a:t>	As Cópias snapshot são movidos juntamente com o volume, assim como as configurações de Storage </a:t>
            </a:r>
            <a:r>
              <a:rPr lang="pt-BR" dirty="0" err="1" smtClean="0"/>
              <a:t>Efficiency</a:t>
            </a:r>
            <a:r>
              <a:rPr lang="pt-BR" dirty="0" smtClean="0"/>
              <a:t> e relações de Data </a:t>
            </a:r>
            <a:r>
              <a:rPr lang="pt-BR" dirty="0" err="1" smtClean="0"/>
              <a:t>Protection</a:t>
            </a:r>
            <a:r>
              <a:rPr lang="pt-BR" dirty="0" smtClean="0"/>
              <a:t>.</a:t>
            </a:r>
          </a:p>
          <a:p>
            <a:endParaRPr lang="pt-BR" dirty="0" smtClean="0"/>
          </a:p>
          <a:p>
            <a:r>
              <a:rPr lang="pt-BR" dirty="0" smtClean="0"/>
              <a:t>	Devido ao hardware estar conectado através dessa interconexão </a:t>
            </a:r>
            <a:r>
              <a:rPr lang="pt-BR" dirty="0" err="1" smtClean="0"/>
              <a:t>back-end</a:t>
            </a:r>
            <a:r>
              <a:rPr lang="pt-BR" dirty="0" smtClean="0"/>
              <a:t>, o acesso NAS pode ocorrer em qualquer nó. Independentemente de qual nó recebeu a solicitação, o cluster irá atender a solicitação a partir do nó que hospeda o volume flexível em seu disco. Esta independência localização entre o acesso à rede e localização de dados permite que ambas as operações sem interrupção e escalabilidade, o que vamos falar sobre em breve. Como resultado de esta independência, uma máquina virtual de armazenamento único pode ter </a:t>
            </a:r>
            <a:r>
              <a:rPr lang="pt-BR" dirty="0" err="1" smtClean="0"/>
              <a:t>LIFs</a:t>
            </a:r>
            <a:r>
              <a:rPr lang="pt-BR" dirty="0" smtClean="0"/>
              <a:t> e volumes de qualquer ou de todos os nós de um cluster.</a:t>
            </a:r>
          </a:p>
          <a:p>
            <a:endParaRPr lang="pt-BR" dirty="0" smtClean="0"/>
          </a:p>
          <a:p>
            <a:r>
              <a:rPr lang="pt-BR" dirty="0" smtClean="0"/>
              <a:t>	A outra tecnologia do Cluster é a capacidade de LIF migrar. Ou seja, pegar as sessões ativas e movê-los de uma porta para outra porta em outro lugar do cluster. Isso também é ininterrupta e transparente para todos os clientes exceto clientes mais antigos Windows que executam SMB 1.0, que não possuem suporte ao protocolo.</a:t>
            </a:r>
          </a:p>
          <a:p>
            <a:r>
              <a:rPr lang="pt-BR" dirty="0" smtClean="0"/>
              <a:t>	Uma LIF NAS mantém seu endereço IP por onde passa. A migração de LIF utiliza a mesma tecnologia subjacente que muitos outros sistemas de Alta disponibilidade utilizam: Quando um LIF com um endereço IP é movida, o sistema envia um ARP </a:t>
            </a:r>
            <a:r>
              <a:rPr lang="pt-BR" dirty="0" err="1" smtClean="0"/>
              <a:t>info</a:t>
            </a:r>
            <a:r>
              <a:rPr lang="pt-BR" dirty="0" smtClean="0"/>
              <a:t> para notificar outros sistemas no broadcast </a:t>
            </a:r>
            <a:r>
              <a:rPr lang="pt-BR" dirty="0" err="1" smtClean="0"/>
              <a:t>domain</a:t>
            </a:r>
            <a:r>
              <a:rPr lang="pt-BR" dirty="0" smtClean="0"/>
              <a:t> que o endereço IP está agora em outra porta de rede.</a:t>
            </a:r>
            <a:endParaRPr lang="en-US" dirty="0"/>
          </a:p>
        </p:txBody>
      </p:sp>
      <p:sp>
        <p:nvSpPr>
          <p:cNvPr id="4" name="Slide Number Placeholder 3"/>
          <p:cNvSpPr>
            <a:spLocks noGrp="1"/>
          </p:cNvSpPr>
          <p:nvPr>
            <p:ph type="sldNum" sz="quarter" idx="10"/>
          </p:nvPr>
        </p:nvSpPr>
        <p:spPr/>
        <p:txBody>
          <a:bodyPr/>
          <a:lstStyle/>
          <a:p>
            <a:pPr>
              <a:defRPr/>
            </a:pPr>
            <a:fld id="{55924FFC-41EC-40A6-8CA1-699214E4588D}" type="slidenum">
              <a:rPr lang="en-US" smtClean="0"/>
              <a:pPr>
                <a:defRPr/>
              </a:pPr>
              <a:t>71</a:t>
            </a:fld>
            <a:endParaRPr lang="en-US" dirty="0"/>
          </a:p>
        </p:txBody>
      </p:sp>
    </p:spTree>
    <p:extLst>
      <p:ext uri="{BB962C8B-B14F-4D97-AF65-F5344CB8AC3E}">
        <p14:creationId xmlns:p14="http://schemas.microsoft.com/office/powerpoint/2010/main" val="29038582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r>
              <a:rPr lang="pt-BR" sz="1000" b="0" baseline="0" dirty="0" smtClean="0">
                <a:latin typeface="Arial" charset="0"/>
                <a:ea typeface="+mn-ea"/>
                <a:cs typeface="+mn-cs"/>
              </a:rPr>
              <a:t>	A segunda opção para operações sem interrupções, é chamada LUN move ou </a:t>
            </a:r>
            <a:r>
              <a:rPr lang="pt-BR" sz="1000" b="0" baseline="0" dirty="0" err="1" smtClean="0">
                <a:latin typeface="Arial" charset="0"/>
                <a:ea typeface="+mn-ea"/>
                <a:cs typeface="+mn-cs"/>
              </a:rPr>
              <a:t>DataMotion</a:t>
            </a:r>
            <a:r>
              <a:rPr lang="pt-BR" sz="1000" b="0" baseline="0" dirty="0" smtClean="0">
                <a:latin typeface="Arial" charset="0"/>
                <a:ea typeface="+mn-ea"/>
                <a:cs typeface="+mn-cs"/>
              </a:rPr>
              <a:t> para </a:t>
            </a:r>
            <a:r>
              <a:rPr lang="pt-BR" sz="1000" b="0" baseline="0" dirty="0" err="1" smtClean="0">
                <a:latin typeface="Arial" charset="0"/>
                <a:ea typeface="+mn-ea"/>
                <a:cs typeface="+mn-cs"/>
              </a:rPr>
              <a:t>LUNs</a:t>
            </a:r>
            <a:r>
              <a:rPr lang="pt-BR" sz="1000" b="0" baseline="0" dirty="0" smtClean="0">
                <a:latin typeface="Arial" charset="0"/>
                <a:ea typeface="+mn-ea"/>
                <a:cs typeface="+mn-cs"/>
              </a:rPr>
              <a:t>. Esta permite que um LUN se mova independentemente do seu volume. O LUN move funciona um pouco diferente do que movimento de volume.</a:t>
            </a: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endParaRPr lang="pt-BR" sz="1000" b="0" baseline="0" dirty="0" smtClean="0">
              <a:latin typeface="Arial" charset="0"/>
              <a:ea typeface="+mn-ea"/>
              <a:cs typeface="+mn-cs"/>
            </a:endParaRP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r>
              <a:rPr lang="pt-BR" sz="1000" b="0" baseline="0" dirty="0" smtClean="0">
                <a:latin typeface="Arial" charset="0"/>
                <a:ea typeface="+mn-ea"/>
                <a:cs typeface="+mn-cs"/>
              </a:rPr>
              <a:t>	Em operação normal, um host com múltiplos caminhos do Storage (ALUA </a:t>
            </a:r>
            <a:r>
              <a:rPr lang="pt-BR" sz="1000" b="0" baseline="0" dirty="0" err="1" smtClean="0">
                <a:latin typeface="Arial" charset="0"/>
                <a:ea typeface="+mn-ea"/>
                <a:cs typeface="+mn-cs"/>
              </a:rPr>
              <a:t>multipath</a:t>
            </a:r>
            <a:r>
              <a:rPr lang="pt-BR" sz="1000" b="0" baseline="0" dirty="0" smtClean="0">
                <a:latin typeface="Arial" charset="0"/>
                <a:ea typeface="+mn-ea"/>
                <a:cs typeface="+mn-cs"/>
              </a:rPr>
              <a:t> habilitado - </a:t>
            </a:r>
            <a:r>
              <a:rPr lang="pt-BR" sz="1000" b="0" baseline="0" dirty="0" err="1" smtClean="0">
                <a:latin typeface="Arial" charset="0"/>
                <a:ea typeface="+mn-ea"/>
                <a:cs typeface="+mn-cs"/>
              </a:rPr>
              <a:t>Netapp</a:t>
            </a:r>
            <a:r>
              <a:rPr lang="pt-BR" sz="1000" b="0" baseline="0" dirty="0" smtClean="0">
                <a:latin typeface="Arial" charset="0"/>
                <a:ea typeface="+mn-ea"/>
                <a:cs typeface="+mn-cs"/>
              </a:rPr>
              <a:t> host </a:t>
            </a:r>
            <a:r>
              <a:rPr lang="pt-BR" sz="1000" b="0" baseline="0" dirty="0" err="1" smtClean="0">
                <a:latin typeface="Arial" charset="0"/>
                <a:ea typeface="+mn-ea"/>
                <a:cs typeface="+mn-cs"/>
              </a:rPr>
              <a:t>utilities</a:t>
            </a:r>
            <a:r>
              <a:rPr lang="pt-BR" sz="1000" b="0" baseline="0" dirty="0" smtClean="0">
                <a:latin typeface="Arial" charset="0"/>
                <a:ea typeface="+mn-ea"/>
                <a:cs typeface="+mn-cs"/>
              </a:rPr>
              <a:t>) dá preferencia o caminho mais direto para uma LUN. Neste exemplo, a LUN existe num volume no par de HA no lado direito, a escolha do host é o caminho do lado direito, mesmo que outro um caminho para o LUN esteja disponível do lado esquerdo.</a:t>
            </a: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endParaRPr lang="pt-BR" sz="1000" b="0" baseline="0" dirty="0" smtClean="0">
              <a:latin typeface="Arial" charset="0"/>
              <a:ea typeface="+mn-ea"/>
              <a:cs typeface="+mn-cs"/>
            </a:endParaRP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r>
              <a:rPr lang="pt-BR" sz="1000" b="0" baseline="0" dirty="0" smtClean="0">
                <a:latin typeface="Arial" charset="0"/>
                <a:ea typeface="+mn-ea"/>
                <a:cs typeface="+mn-cs"/>
              </a:rPr>
              <a:t>	Há dois volumes nesta imagem. O da esquerda está hospedado em um par de </a:t>
            </a:r>
            <a:r>
              <a:rPr lang="pt-BR" sz="1000" b="0" baseline="0" dirty="0" err="1" smtClean="0">
                <a:latin typeface="Arial" charset="0"/>
                <a:ea typeface="+mn-ea"/>
                <a:cs typeface="+mn-cs"/>
              </a:rPr>
              <a:t>All</a:t>
            </a:r>
            <a:r>
              <a:rPr lang="pt-BR" sz="1000" b="0" baseline="0" dirty="0" smtClean="0">
                <a:latin typeface="Arial" charset="0"/>
                <a:ea typeface="+mn-ea"/>
                <a:cs typeface="+mn-cs"/>
              </a:rPr>
              <a:t>-Flash FAS HA (Storage de disco SSD). Neste exemplo, será movida a LUN para um controlador ALL-flash das esquerda, neste exemplo supondo a necessidade de reduzir a carga sobre o par HA à direita, e </a:t>
            </a:r>
            <a:r>
              <a:rPr lang="pt-BR" sz="1000" b="0" baseline="0" dirty="0" err="1" smtClean="0">
                <a:latin typeface="Arial" charset="0"/>
                <a:ea typeface="+mn-ea"/>
                <a:cs typeface="+mn-cs"/>
              </a:rPr>
              <a:t>maximar</a:t>
            </a:r>
            <a:r>
              <a:rPr lang="pt-BR" sz="1000" b="0" baseline="0" dirty="0" smtClean="0">
                <a:latin typeface="Arial" charset="0"/>
                <a:ea typeface="+mn-ea"/>
                <a:cs typeface="+mn-cs"/>
              </a:rPr>
              <a:t> a performance a esquerda.</a:t>
            </a: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endParaRPr lang="pt-BR" sz="1000" b="0" baseline="0" dirty="0" smtClean="0">
              <a:latin typeface="Arial" charset="0"/>
              <a:ea typeface="+mn-ea"/>
              <a:cs typeface="+mn-cs"/>
            </a:endParaRP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r>
              <a:rPr lang="pt-BR" sz="1000" b="0" baseline="0" dirty="0" smtClean="0">
                <a:latin typeface="Arial" charset="0"/>
                <a:ea typeface="+mn-ea"/>
                <a:cs typeface="+mn-cs"/>
              </a:rPr>
              <a:t>	Isso parece um pouco diferente do que a operação de movimentação de volume no último slide. Neste caso, de transição é quase instantânea. O host imediatamente começa a usar o caminho à esquerda, e os dados passam imediatamente a ser servidos a partir do par de HA do lado esquerdo, mesmo antes de todos os dados da LUN terem sido copiados. Quaisquer pedidos de gravação do host agora podem ser servidos a partir do par HA à esquerda, e as solicitações de leitura são completadas por recuperar os dados do sistema de origem (nó da direita) até que todos os dados tenham sido puxados.</a:t>
            </a: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endParaRPr lang="pt-BR" sz="1000" b="0" baseline="0" dirty="0" smtClean="0">
              <a:latin typeface="Arial" charset="0"/>
              <a:ea typeface="+mn-ea"/>
              <a:cs typeface="+mn-cs"/>
            </a:endParaRP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r>
              <a:rPr lang="pt-BR" sz="1000" b="0" baseline="0" dirty="0" smtClean="0">
                <a:latin typeface="Arial" charset="0"/>
                <a:ea typeface="+mn-ea"/>
                <a:cs typeface="+mn-cs"/>
              </a:rPr>
              <a:t>	Esta transição quase instantânea significa que a contenção no sistema de origem (nó da direita) pode ser reduzida imediatamente.</a:t>
            </a: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endParaRPr lang="pt-BR" sz="1000" b="0" baseline="0" dirty="0" smtClean="0">
              <a:latin typeface="Arial" charset="0"/>
              <a:ea typeface="+mn-ea"/>
              <a:cs typeface="+mn-cs"/>
            </a:endParaRP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r>
              <a:rPr lang="pt-BR" sz="1000" b="0" baseline="0" dirty="0" smtClean="0">
                <a:latin typeface="Arial" charset="0"/>
                <a:ea typeface="+mn-ea"/>
                <a:cs typeface="+mn-cs"/>
              </a:rPr>
              <a:t>	</a:t>
            </a:r>
            <a:r>
              <a:rPr lang="pt-BR" sz="1000" b="0" baseline="0" dirty="0" err="1" smtClean="0">
                <a:latin typeface="Arial" charset="0"/>
                <a:ea typeface="+mn-ea"/>
                <a:cs typeface="+mn-cs"/>
              </a:rPr>
              <a:t>LIFs</a:t>
            </a:r>
            <a:r>
              <a:rPr lang="pt-BR" sz="1000" b="0" baseline="0" dirty="0" smtClean="0">
                <a:latin typeface="Arial" charset="0"/>
                <a:ea typeface="+mn-ea"/>
                <a:cs typeface="+mn-cs"/>
              </a:rPr>
              <a:t> de SAN agem um pouco diferente do que </a:t>
            </a:r>
            <a:r>
              <a:rPr lang="pt-BR" sz="1000" b="0" baseline="0" dirty="0" err="1" smtClean="0">
                <a:latin typeface="Arial" charset="0"/>
                <a:ea typeface="+mn-ea"/>
                <a:cs typeface="+mn-cs"/>
              </a:rPr>
              <a:t>LIFs</a:t>
            </a:r>
            <a:r>
              <a:rPr lang="pt-BR" sz="1000" b="0" baseline="0" dirty="0" smtClean="0">
                <a:latin typeface="Arial" charset="0"/>
                <a:ea typeface="+mn-ea"/>
                <a:cs typeface="+mn-cs"/>
              </a:rPr>
              <a:t> de NAS. AS </a:t>
            </a:r>
            <a:r>
              <a:rPr lang="pt-BR" sz="1000" b="0" baseline="0" dirty="0" err="1" smtClean="0">
                <a:latin typeface="Arial" charset="0"/>
                <a:ea typeface="+mn-ea"/>
                <a:cs typeface="+mn-cs"/>
              </a:rPr>
              <a:t>LIFs</a:t>
            </a:r>
            <a:r>
              <a:rPr lang="pt-BR" sz="1000" b="0" baseline="0" dirty="0" smtClean="0">
                <a:latin typeface="Arial" charset="0"/>
                <a:ea typeface="+mn-ea"/>
                <a:cs typeface="+mn-cs"/>
              </a:rPr>
              <a:t> de SAN não precisam serem movidas. Novas </a:t>
            </a:r>
            <a:r>
              <a:rPr lang="pt-BR" sz="1000" b="0" baseline="0" dirty="0" err="1" smtClean="0">
                <a:latin typeface="Arial" charset="0"/>
                <a:ea typeface="+mn-ea"/>
                <a:cs typeface="+mn-cs"/>
              </a:rPr>
              <a:t>LIFs</a:t>
            </a:r>
            <a:r>
              <a:rPr lang="pt-BR" sz="1000" b="0" baseline="0" dirty="0" smtClean="0">
                <a:latin typeface="Arial" charset="0"/>
                <a:ea typeface="+mn-ea"/>
                <a:cs typeface="+mn-cs"/>
              </a:rPr>
              <a:t> podem ser adicionados ou removidos sem interrupção; o host vai saber sobre as atualizações de caminho após uma nova verificação e vai escolher entre os caminhos, baseado em </a:t>
            </a:r>
            <a:r>
              <a:rPr lang="pt-BR" sz="1000" b="0" baseline="0" dirty="0" err="1" smtClean="0">
                <a:latin typeface="Arial" charset="0"/>
                <a:ea typeface="+mn-ea"/>
                <a:cs typeface="+mn-cs"/>
              </a:rPr>
              <a:t>metricas</a:t>
            </a:r>
            <a:r>
              <a:rPr lang="pt-BR" sz="1000" b="0" baseline="0" dirty="0" smtClean="0">
                <a:latin typeface="Arial" charset="0"/>
                <a:ea typeface="+mn-ea"/>
                <a:cs typeface="+mn-cs"/>
              </a:rPr>
              <a:t> de performance, quais são os mais ideais.</a:t>
            </a: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endParaRPr lang="pt-BR" sz="1000" b="0" baseline="0" dirty="0" smtClean="0">
              <a:latin typeface="Arial" charset="0"/>
              <a:ea typeface="+mn-ea"/>
              <a:cs typeface="+mn-cs"/>
            </a:endParaRP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r>
              <a:rPr lang="pt-BR" sz="1000" b="0" baseline="0" dirty="0" smtClean="0">
                <a:latin typeface="Arial" charset="0"/>
                <a:ea typeface="+mn-ea"/>
                <a:cs typeface="+mn-cs"/>
              </a:rPr>
              <a:t>	Este slide mostra LUN move, mas lembrem-se que o Volume Move também fornece solução sem interrupções, operações sem escalas para volumes flexíveis que contêm </a:t>
            </a:r>
            <a:r>
              <a:rPr lang="pt-BR" sz="1000" b="0" baseline="0" dirty="0" err="1" smtClean="0">
                <a:latin typeface="Arial" charset="0"/>
                <a:ea typeface="+mn-ea"/>
                <a:cs typeface="+mn-cs"/>
              </a:rPr>
              <a:t>LUNs</a:t>
            </a:r>
            <a:r>
              <a:rPr lang="pt-BR" sz="1000" b="0" baseline="0" dirty="0" smtClean="0">
                <a:latin typeface="Arial" charset="0"/>
                <a:ea typeface="+mn-ea"/>
                <a:cs typeface="+mn-cs"/>
              </a:rPr>
              <a:t>. Observe também que os caminhos para </a:t>
            </a:r>
            <a:r>
              <a:rPr lang="pt-BR" sz="1000" b="0" baseline="0" dirty="0" err="1" smtClean="0">
                <a:latin typeface="Arial" charset="0"/>
                <a:ea typeface="+mn-ea"/>
                <a:cs typeface="+mn-cs"/>
              </a:rPr>
              <a:t>LUNs</a:t>
            </a:r>
            <a:r>
              <a:rPr lang="pt-BR" sz="1000" b="0" baseline="0" dirty="0" smtClean="0">
                <a:latin typeface="Arial" charset="0"/>
                <a:ea typeface="+mn-ea"/>
                <a:cs typeface="+mn-cs"/>
              </a:rPr>
              <a:t> pode ser reduzida usando o mapeamento LUN seletiva em cluster Data ONTAP 8.3.</a:t>
            </a: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endParaRPr lang="pt-BR" sz="1000" b="0" baseline="0" dirty="0" smtClean="0">
              <a:latin typeface="Arial" charset="0"/>
              <a:ea typeface="+mn-ea"/>
              <a:cs typeface="+mn-cs"/>
            </a:endParaRP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r>
              <a:rPr lang="pt-BR" sz="1000" b="0" baseline="0" dirty="0" smtClean="0">
                <a:latin typeface="Arial" charset="0"/>
                <a:ea typeface="+mn-ea"/>
                <a:cs typeface="+mn-cs"/>
              </a:rPr>
              <a:t>	Outra coisa a notar é que a </a:t>
            </a:r>
            <a:r>
              <a:rPr lang="pt-BR" sz="1000" b="0" baseline="0" dirty="0" err="1" smtClean="0">
                <a:latin typeface="Arial" charset="0"/>
                <a:ea typeface="+mn-ea"/>
                <a:cs typeface="+mn-cs"/>
              </a:rPr>
              <a:t>engine</a:t>
            </a:r>
            <a:r>
              <a:rPr lang="pt-BR" sz="1000" b="0" baseline="0" dirty="0" smtClean="0">
                <a:latin typeface="Arial" charset="0"/>
                <a:ea typeface="+mn-ea"/>
                <a:cs typeface="+mn-cs"/>
              </a:rPr>
              <a:t> que proporciona transição quase instantânea para </a:t>
            </a:r>
            <a:r>
              <a:rPr lang="pt-BR" sz="1000" b="0" baseline="0" dirty="0" err="1" smtClean="0">
                <a:latin typeface="Arial" charset="0"/>
                <a:ea typeface="+mn-ea"/>
                <a:cs typeface="+mn-cs"/>
              </a:rPr>
              <a:t>LUNs</a:t>
            </a:r>
            <a:r>
              <a:rPr lang="pt-BR" sz="1000" b="0" baseline="0" dirty="0" smtClean="0">
                <a:latin typeface="Arial" charset="0"/>
                <a:ea typeface="+mn-ea"/>
                <a:cs typeface="+mn-cs"/>
              </a:rPr>
              <a:t> também pode mover, copiar e restaurar </a:t>
            </a:r>
            <a:r>
              <a:rPr lang="pt-BR" sz="1000" b="0" baseline="0" dirty="0" err="1" smtClean="0">
                <a:latin typeface="Arial" charset="0"/>
                <a:ea typeface="+mn-ea"/>
                <a:cs typeface="+mn-cs"/>
              </a:rPr>
              <a:t>VMware</a:t>
            </a:r>
            <a:r>
              <a:rPr lang="pt-BR" sz="1000" b="0" baseline="0" dirty="0" smtClean="0">
                <a:latin typeface="Arial" charset="0"/>
                <a:ea typeface="+mn-ea"/>
                <a:cs typeface="+mn-cs"/>
              </a:rPr>
              <a:t> </a:t>
            </a:r>
            <a:r>
              <a:rPr lang="pt-BR" sz="1000" b="0" baseline="0" dirty="0" err="1" smtClean="0">
                <a:latin typeface="Arial" charset="0"/>
                <a:ea typeface="+mn-ea"/>
                <a:cs typeface="+mn-cs"/>
              </a:rPr>
              <a:t>Vvols</a:t>
            </a:r>
            <a:r>
              <a:rPr lang="pt-BR" sz="1000" b="0" baseline="0" dirty="0" smtClean="0">
                <a:latin typeface="Arial" charset="0"/>
                <a:ea typeface="+mn-ea"/>
                <a:cs typeface="+mn-cs"/>
              </a:rPr>
              <a:t> da mesma maneira.</a:t>
            </a:r>
          </a:p>
          <a:p>
            <a:pPr marL="0" marR="0" indent="0" algn="l" defTabSz="914400" rtl="0" eaLnBrk="0" fontAlgn="base" latinLnBrk="0" hangingPunct="0">
              <a:lnSpc>
                <a:spcPct val="115000"/>
              </a:lnSpc>
              <a:spcBef>
                <a:spcPts val="0"/>
              </a:spcBef>
              <a:spcAft>
                <a:spcPts val="1000"/>
              </a:spcAft>
              <a:buClrTx/>
              <a:buSzTx/>
              <a:buFont typeface="Arial" pitchFamily="34" charset="0"/>
              <a:buNone/>
              <a:tabLst/>
              <a:defRPr/>
            </a:pPr>
            <a:endParaRPr lang="en-US" sz="1000" b="0" baseline="0" dirty="0" smtClean="0">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55924FFC-41EC-40A6-8CA1-699214E4588D}" type="slidenum">
              <a:rPr lang="en-US" smtClean="0"/>
              <a:pPr>
                <a:defRPr/>
              </a:pPr>
              <a:t>72</a:t>
            </a:fld>
            <a:endParaRPr lang="en-US" dirty="0"/>
          </a:p>
        </p:txBody>
      </p:sp>
    </p:spTree>
    <p:extLst>
      <p:ext uri="{BB962C8B-B14F-4D97-AF65-F5344CB8AC3E}">
        <p14:creationId xmlns:p14="http://schemas.microsoft.com/office/powerpoint/2010/main" val="2903858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aseline="0" dirty="0" smtClean="0"/>
              <a:t>	Neste exemplo, você tem um cluster de dois nós com três </a:t>
            </a:r>
            <a:r>
              <a:rPr lang="pt-BR" baseline="0" dirty="0" err="1" smtClean="0"/>
              <a:t>SVMs</a:t>
            </a:r>
            <a:r>
              <a:rPr lang="pt-BR" baseline="0" dirty="0" smtClean="0"/>
              <a:t> configurados. Supondo que depois de algum tempo, você precisa  expandir os serviços de armazenamento. Então se adicionou-se outro  par de controladoras em HA e sem interrupções moveu as cargas de trabalho SAN e NAS para este novo par.</a:t>
            </a:r>
          </a:p>
          <a:p>
            <a:r>
              <a:rPr lang="pt-BR" baseline="0" dirty="0" smtClean="0"/>
              <a:t>	Mas no ano seguinte, os requisitos para um de seus aplicativos mudou e será necessário executar ele em ALL-flash storage, para isso pode-se adicionar um par HA </a:t>
            </a:r>
            <a:r>
              <a:rPr lang="pt-BR" baseline="0" dirty="0" err="1" smtClean="0"/>
              <a:t>all</a:t>
            </a:r>
            <a:r>
              <a:rPr lang="pt-BR" baseline="0" dirty="0" smtClean="0"/>
              <a:t>-flash e sem interrupções mover o armazenamento do aplicativo para um FAS </a:t>
            </a:r>
            <a:r>
              <a:rPr lang="pt-BR" baseline="0" dirty="0" err="1" smtClean="0"/>
              <a:t>All</a:t>
            </a:r>
            <a:r>
              <a:rPr lang="pt-BR" baseline="0" dirty="0" smtClean="0"/>
              <a:t>-Flash.</a:t>
            </a:r>
          </a:p>
          <a:p>
            <a:r>
              <a:rPr lang="pt-BR" baseline="0" dirty="0" smtClean="0"/>
              <a:t>	Agora, você precisa atualizar o seu par HA original, de modo que você pode levá-lo para fora do cluster e adicionar um novo par HA. Com esta nova capacidade e desempenho, você pode adicionar serviços de armazenamento adicionais na forma de uma nova SVM, ou você pode escalar uma SVM existente.</a:t>
            </a:r>
          </a:p>
          <a:p>
            <a:r>
              <a:rPr lang="pt-BR" baseline="0" dirty="0" smtClean="0"/>
              <a:t>	Em outras palavras, é possível substituir todo o seu hardware, enquanto os seus serviços de armazenamento ficam ativos e funcionando.</a:t>
            </a:r>
            <a:endParaRPr lang="en-US" baseline="0" dirty="0" smtClean="0"/>
          </a:p>
        </p:txBody>
      </p:sp>
      <p:sp>
        <p:nvSpPr>
          <p:cNvPr id="4" name="Slide Number Placeholder 3"/>
          <p:cNvSpPr>
            <a:spLocks noGrp="1"/>
          </p:cNvSpPr>
          <p:nvPr>
            <p:ph type="sldNum" sz="quarter" idx="10"/>
          </p:nvPr>
        </p:nvSpPr>
        <p:spPr/>
        <p:txBody>
          <a:bodyPr/>
          <a:lstStyle/>
          <a:p>
            <a:pPr>
              <a:defRPr/>
            </a:pPr>
            <a:fld id="{55924FFC-41EC-40A6-8CA1-699214E4588D}" type="slidenum">
              <a:rPr lang="en-US" smtClean="0"/>
              <a:pPr>
                <a:defRPr/>
              </a:pPr>
              <a:t>73</a:t>
            </a:fld>
            <a:endParaRPr lang="en-US" dirty="0"/>
          </a:p>
        </p:txBody>
      </p:sp>
    </p:spTree>
    <p:extLst>
      <p:ext uri="{BB962C8B-B14F-4D97-AF65-F5344CB8AC3E}">
        <p14:creationId xmlns:p14="http://schemas.microsoft.com/office/powerpoint/2010/main" val="3733763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pt-BR" baseline="0" dirty="0" smtClean="0"/>
              <a:t>Discutimos várias opções para operações sem interrupções, mas o </a:t>
            </a:r>
            <a:r>
              <a:rPr lang="pt-BR" baseline="0" dirty="0" err="1" smtClean="0"/>
              <a:t>NetApp</a:t>
            </a:r>
            <a:r>
              <a:rPr lang="pt-BR" baseline="0" dirty="0" smtClean="0"/>
              <a:t> Data ONTAP - Cluster </a:t>
            </a:r>
            <a:r>
              <a:rPr lang="pt-BR" baseline="0" dirty="0" err="1" smtClean="0"/>
              <a:t>Mode</a:t>
            </a:r>
            <a:r>
              <a:rPr lang="pt-BR" baseline="0" dirty="0" smtClean="0"/>
              <a:t> oferece outros também.</a:t>
            </a:r>
          </a:p>
          <a:p>
            <a:pPr>
              <a:buNone/>
            </a:pPr>
            <a:endParaRPr lang="pt-BR" baseline="0" dirty="0" smtClean="0"/>
          </a:p>
          <a:p>
            <a:pPr>
              <a:buNone/>
            </a:pPr>
            <a:r>
              <a:rPr lang="pt-BR" baseline="0" dirty="0" smtClean="0"/>
              <a:t>Permite atualizações de hardware sem interrupções de um par de HA usando o "</a:t>
            </a:r>
            <a:r>
              <a:rPr lang="pt-BR" baseline="0" dirty="0" err="1" smtClean="0"/>
              <a:t>aggregate</a:t>
            </a:r>
            <a:r>
              <a:rPr lang="pt-BR" baseline="0" dirty="0" smtClean="0"/>
              <a:t> </a:t>
            </a:r>
            <a:r>
              <a:rPr lang="pt-BR" baseline="0" dirty="0" err="1" smtClean="0"/>
              <a:t>relocation</a:t>
            </a:r>
            <a:r>
              <a:rPr lang="pt-BR" baseline="0" dirty="0" smtClean="0"/>
              <a:t>". </a:t>
            </a:r>
            <a:r>
              <a:rPr lang="pt-BR" baseline="0" dirty="0" err="1" smtClean="0"/>
              <a:t>FlexVolumes</a:t>
            </a:r>
            <a:r>
              <a:rPr lang="pt-BR" baseline="0" dirty="0" smtClean="0"/>
              <a:t>  permanecem em um </a:t>
            </a:r>
            <a:r>
              <a:rPr lang="pt-BR" baseline="0" dirty="0" err="1" smtClean="0"/>
              <a:t>aggregate</a:t>
            </a:r>
            <a:r>
              <a:rPr lang="pt-BR" baseline="0" dirty="0" smtClean="0"/>
              <a:t>, enquanto que </a:t>
            </a:r>
            <a:r>
              <a:rPr lang="pt-BR" baseline="0" dirty="0" err="1" smtClean="0"/>
              <a:t>aggregate</a:t>
            </a:r>
            <a:r>
              <a:rPr lang="pt-BR" baseline="0" dirty="0" smtClean="0"/>
              <a:t> é realocado para o controlador parceiro. As gavetas de disco e os dados nos discos permanecem no local durante o procedimento. Uma vez que o controlador tenha sido atualizado, o </a:t>
            </a:r>
            <a:r>
              <a:rPr lang="pt-BR" baseline="0" dirty="0" err="1" smtClean="0"/>
              <a:t>aggregate</a:t>
            </a:r>
            <a:r>
              <a:rPr lang="pt-BR" baseline="0" dirty="0" smtClean="0"/>
              <a:t> é movido de volta para o controlador recém-atualizado.</a:t>
            </a:r>
          </a:p>
          <a:p>
            <a:pPr>
              <a:buNone/>
            </a:pPr>
            <a:endParaRPr lang="pt-BR" baseline="0" dirty="0" smtClean="0"/>
          </a:p>
          <a:p>
            <a:pPr>
              <a:buNone/>
            </a:pPr>
            <a:r>
              <a:rPr lang="pt-BR" baseline="0" dirty="0" smtClean="0"/>
              <a:t>Migração de LIF permite o acesso sem interrupções de cliente e host durante a atualização. Após os LIFS serem transferidos para um dos controladores, a propriedade total pode ser atribuído a esse controlador, e o controlador inativo pode ser removido. Esse controlador pode ser substituído por uma atualização (upgrade), e o processo pode ser repetido para o outro nó.</a:t>
            </a:r>
          </a:p>
          <a:p>
            <a:pPr>
              <a:buNone/>
            </a:pPr>
            <a:endParaRPr lang="pt-BR" baseline="0" dirty="0" smtClean="0"/>
          </a:p>
          <a:p>
            <a:pPr>
              <a:buNone/>
            </a:pPr>
            <a:r>
              <a:rPr lang="pt-BR" baseline="0" dirty="0" smtClean="0"/>
              <a:t>Também é possível atualizações de hardware sem interrupções em gavetas de disco com caminhos duplos. As gavetas podem ser removidas a partir do topo, meio ou fim da pilha de gavetas. Conexões redundantes entre as gavetas permite o acesso contínuo aos dados durante o procedimento. A funcionalidade de "Volume Move" disponível com Data ONTAP cluster é usada para evacuar os dados de uma gaveta antes de ser removida.</a:t>
            </a:r>
          </a:p>
          <a:p>
            <a:pPr>
              <a:buNone/>
            </a:pPr>
            <a:endParaRPr lang="pt-BR" baseline="0" dirty="0" smtClean="0"/>
          </a:p>
          <a:p>
            <a:pPr>
              <a:buNone/>
            </a:pPr>
            <a:r>
              <a:rPr lang="pt-BR" baseline="0" dirty="0" smtClean="0"/>
              <a:t>Gavetas de disco também pode ser adicionada a um sistema em execução, o que permite dimensionar o desempenho em uma controladora existente adicionando SSDs ou a capacidade de crescimento em uma controladora existente adicionando discos de alta capacidade.</a:t>
            </a:r>
          </a:p>
          <a:p>
            <a:pPr>
              <a:buNone/>
            </a:pPr>
            <a:endParaRPr lang="en-US" baseline="0" dirty="0" smtClean="0"/>
          </a:p>
        </p:txBody>
      </p:sp>
      <p:sp>
        <p:nvSpPr>
          <p:cNvPr id="4" name="Slide Number Placeholder 3"/>
          <p:cNvSpPr>
            <a:spLocks noGrp="1"/>
          </p:cNvSpPr>
          <p:nvPr>
            <p:ph type="sldNum" sz="quarter" idx="10"/>
          </p:nvPr>
        </p:nvSpPr>
        <p:spPr/>
        <p:txBody>
          <a:bodyPr/>
          <a:lstStyle/>
          <a:p>
            <a:pPr>
              <a:defRPr/>
            </a:pPr>
            <a:fld id="{55924FFC-41EC-40A6-8CA1-699214E4588D}" type="slidenum">
              <a:rPr lang="en-US" smtClean="0"/>
              <a:pPr>
                <a:defRPr/>
              </a:pPr>
              <a:t>74</a:t>
            </a:fld>
            <a:endParaRPr lang="en-US" dirty="0"/>
          </a:p>
        </p:txBody>
      </p:sp>
    </p:spTree>
    <p:extLst>
      <p:ext uri="{BB962C8B-B14F-4D97-AF65-F5344CB8AC3E}">
        <p14:creationId xmlns:p14="http://schemas.microsoft.com/office/powerpoint/2010/main" val="428951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Font typeface="Arial" panose="020B0604020202020204" pitchFamily="34" charset="0"/>
              <a:buChar char="•"/>
            </a:pPr>
            <a:r>
              <a:rPr lang="pt-BR" sz="1200" dirty="0" smtClean="0">
                <a:solidFill>
                  <a:schemeClr val="tx2"/>
                </a:solidFill>
              </a:rPr>
              <a:t>Policies: São conjuntos de regras, que são criadas e gerenciadas pelo Cluster ou o administrador de SVM.</a:t>
            </a:r>
          </a:p>
          <a:p>
            <a:pPr marL="285750" indent="-285750">
              <a:buFont typeface="Arial" panose="020B0604020202020204" pitchFamily="34" charset="0"/>
              <a:buChar char="•"/>
            </a:pPr>
            <a:r>
              <a:rPr lang="pt-BR" sz="1200" dirty="0" smtClean="0">
                <a:solidFill>
                  <a:schemeClr val="tx2"/>
                </a:solidFill>
              </a:rPr>
              <a:t>Predefinida ou criada para gerenciar acesso ao dado</a:t>
            </a:r>
          </a:p>
          <a:p>
            <a:pPr marL="285750" indent="-285750">
              <a:buFont typeface="Arial" panose="020B0604020202020204" pitchFamily="34" charset="0"/>
              <a:buChar char="•"/>
            </a:pPr>
            <a:r>
              <a:rPr lang="pt-BR" sz="1200" dirty="0" smtClean="0">
                <a:solidFill>
                  <a:schemeClr val="tx2"/>
                </a:solidFill>
              </a:rPr>
              <a:t>EXEMPLOS: </a:t>
            </a:r>
          </a:p>
          <a:p>
            <a:pPr marL="285750" indent="-285750">
              <a:buFontTx/>
              <a:buChar char="-"/>
            </a:pPr>
            <a:r>
              <a:rPr lang="pt-BR" sz="1200" dirty="0" smtClean="0">
                <a:solidFill>
                  <a:schemeClr val="tx2"/>
                </a:solidFill>
              </a:rPr>
              <a:t>Firewall &amp; </a:t>
            </a:r>
            <a:r>
              <a:rPr lang="pt-BR" sz="1200" dirty="0" err="1" smtClean="0">
                <a:solidFill>
                  <a:schemeClr val="tx2"/>
                </a:solidFill>
              </a:rPr>
              <a:t>security</a:t>
            </a:r>
            <a:endParaRPr lang="pt-BR" sz="1200" dirty="0" smtClean="0">
              <a:solidFill>
                <a:schemeClr val="tx2"/>
              </a:solidFill>
            </a:endParaRPr>
          </a:p>
          <a:p>
            <a:pPr marL="285750" indent="-285750">
              <a:buFontTx/>
              <a:buChar char="-"/>
            </a:pPr>
            <a:r>
              <a:rPr lang="pt-BR" sz="1200" dirty="0" err="1" smtClean="0">
                <a:solidFill>
                  <a:schemeClr val="tx2"/>
                </a:solidFill>
              </a:rPr>
              <a:t>Export</a:t>
            </a:r>
            <a:r>
              <a:rPr lang="pt-BR" sz="1200" dirty="0" smtClean="0">
                <a:solidFill>
                  <a:schemeClr val="tx2"/>
                </a:solidFill>
              </a:rPr>
              <a:t>, Quota, file </a:t>
            </a:r>
            <a:r>
              <a:rPr lang="pt-BR" sz="1200" dirty="0" err="1" smtClean="0">
                <a:solidFill>
                  <a:schemeClr val="tx2"/>
                </a:solidFill>
              </a:rPr>
              <a:t>and</a:t>
            </a:r>
            <a:r>
              <a:rPr lang="pt-BR" sz="1200" dirty="0" smtClean="0">
                <a:solidFill>
                  <a:schemeClr val="tx2"/>
                </a:solidFill>
              </a:rPr>
              <a:t> data</a:t>
            </a:r>
          </a:p>
          <a:p>
            <a:pPr marL="285750" indent="-285750">
              <a:buFontTx/>
              <a:buChar char="-"/>
            </a:pPr>
            <a:r>
              <a:rPr lang="pt-BR" sz="1200" dirty="0" smtClean="0">
                <a:solidFill>
                  <a:schemeClr val="tx2"/>
                </a:solidFill>
              </a:rPr>
              <a:t>Snapshot </a:t>
            </a:r>
            <a:r>
              <a:rPr lang="pt-BR" sz="1200" dirty="0" err="1" smtClean="0">
                <a:solidFill>
                  <a:schemeClr val="tx2"/>
                </a:solidFill>
              </a:rPr>
              <a:t>copy</a:t>
            </a:r>
            <a:r>
              <a:rPr lang="pt-BR" sz="1200" dirty="0" smtClean="0">
                <a:solidFill>
                  <a:schemeClr val="tx2"/>
                </a:solidFill>
              </a:rPr>
              <a:t> &amp; </a:t>
            </a:r>
            <a:r>
              <a:rPr lang="pt-BR" sz="1200" dirty="0" err="1" smtClean="0">
                <a:solidFill>
                  <a:schemeClr val="tx2"/>
                </a:solidFill>
              </a:rPr>
              <a:t>SnapMirror</a:t>
            </a:r>
            <a:endParaRPr lang="pt-BR" sz="1200" dirty="0" smtClean="0">
              <a:solidFill>
                <a:schemeClr val="tx2"/>
              </a:solidFill>
            </a:endParaRPr>
          </a:p>
          <a:p>
            <a:pPr marL="285750" indent="-285750">
              <a:buFontTx/>
              <a:buChar char="-"/>
            </a:pPr>
            <a:r>
              <a:rPr lang="pt-BR" sz="1200" dirty="0" err="1" smtClean="0">
                <a:solidFill>
                  <a:schemeClr val="tx2"/>
                </a:solidFill>
              </a:rPr>
              <a:t>Quality</a:t>
            </a:r>
            <a:r>
              <a:rPr lang="pt-BR" sz="1200" dirty="0" smtClean="0">
                <a:solidFill>
                  <a:schemeClr val="tx2"/>
                </a:solidFill>
              </a:rPr>
              <a:t> </a:t>
            </a:r>
            <a:r>
              <a:rPr lang="pt-BR" sz="1200" dirty="0" err="1" smtClean="0">
                <a:solidFill>
                  <a:schemeClr val="tx2"/>
                </a:solidFill>
              </a:rPr>
              <a:t>of</a:t>
            </a:r>
            <a:r>
              <a:rPr lang="pt-BR" sz="1200" dirty="0" smtClean="0">
                <a:solidFill>
                  <a:schemeClr val="tx2"/>
                </a:solidFill>
              </a:rPr>
              <a:t> Service (</a:t>
            </a:r>
            <a:r>
              <a:rPr lang="pt-BR" sz="1200" dirty="0" err="1" smtClean="0">
                <a:solidFill>
                  <a:schemeClr val="tx2"/>
                </a:solidFill>
              </a:rPr>
              <a:t>QoS</a:t>
            </a:r>
            <a:r>
              <a:rPr lang="pt-BR" sz="1200" dirty="0" smtClean="0">
                <a:solidFill>
                  <a:schemeClr val="tx2"/>
                </a:solidFill>
              </a:rPr>
              <a:t>)</a:t>
            </a:r>
          </a:p>
          <a:p>
            <a:pPr marL="285750" indent="-285750">
              <a:buFontTx/>
              <a:buChar char="-"/>
            </a:pPr>
            <a:endParaRPr lang="pt-BR" sz="1200" dirty="0" smtClean="0">
              <a:solidFill>
                <a:schemeClr val="tx2"/>
              </a:solidFill>
            </a:endParaRPr>
          </a:p>
          <a:p>
            <a:pPr marL="342900" indent="-342900">
              <a:buFont typeface="Arial" panose="020B0604020202020204" pitchFamily="34" charset="0"/>
              <a:buChar char="•"/>
            </a:pPr>
            <a:r>
              <a:rPr lang="pt-BR" sz="1200" dirty="0" smtClean="0">
                <a:solidFill>
                  <a:schemeClr val="tx2"/>
                </a:solidFill>
              </a:rPr>
              <a:t>Com a chegada das policies, todos os arquivos de configuração do ONTAP 7-mode foram extintos, as regras ficam armazenadas na banco de dados Cluster(RDB).</a:t>
            </a:r>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76</a:t>
            </a:fld>
            <a:endParaRPr lang="pt-BR"/>
          </a:p>
        </p:txBody>
      </p:sp>
    </p:spTree>
    <p:extLst>
      <p:ext uri="{BB962C8B-B14F-4D97-AF65-F5344CB8AC3E}">
        <p14:creationId xmlns:p14="http://schemas.microsoft.com/office/powerpoint/2010/main" val="14231265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78</a:t>
            </a:fld>
            <a:endParaRPr lang="pt-BR"/>
          </a:p>
        </p:txBody>
      </p:sp>
    </p:spTree>
    <p:extLst>
      <p:ext uri="{BB962C8B-B14F-4D97-AF65-F5344CB8AC3E}">
        <p14:creationId xmlns:p14="http://schemas.microsoft.com/office/powerpoint/2010/main" val="1130809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2713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2713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FC49B8C6-7534-4CFC-B61C-3DA71758392B}" type="slidenum">
              <a:rPr lang="en-US" altLang="pt-BR" sz="1200">
                <a:solidFill>
                  <a:schemeClr val="tx1"/>
                </a:solidFill>
                <a:latin typeface="Times New Roman" pitchFamily="18" charset="0"/>
              </a:rPr>
              <a:pPr/>
              <a:t>9</a:t>
            </a:fld>
            <a:endParaRPr lang="en-US" altLang="pt-BR" sz="1200">
              <a:solidFill>
                <a:schemeClr val="tx1"/>
              </a:solidFill>
              <a:latin typeface="Times New Roman" pitchFamily="18" charset="0"/>
            </a:endParaRPr>
          </a:p>
        </p:txBody>
      </p:sp>
      <p:sp>
        <p:nvSpPr>
          <p:cNvPr id="271365" name="Rectangle 2"/>
          <p:cNvSpPr>
            <a:spLocks noGrp="1" noRot="1" noChangeAspect="1" noChangeArrowheads="1" noTextEdit="1"/>
          </p:cNvSpPr>
          <p:nvPr>
            <p:ph type="sldImg"/>
          </p:nvPr>
        </p:nvSpPr>
        <p:spPr>
          <a:ln/>
        </p:spPr>
      </p:sp>
      <p:sp>
        <p:nvSpPr>
          <p:cNvPr id="2713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pt-BR" sz="900" b="1" dirty="0" smtClean="0"/>
              <a:t>Volumes</a:t>
            </a:r>
            <a:endParaRPr lang="pt-BR" altLang="pt-BR" sz="900" b="1" dirty="0" smtClean="0"/>
          </a:p>
          <a:p>
            <a:r>
              <a:rPr lang="pt-BR" altLang="pt-BR" sz="900" dirty="0" smtClean="0"/>
              <a:t>Volumes são </a:t>
            </a:r>
            <a:r>
              <a:rPr lang="pt-BR" altLang="pt-BR" sz="900" dirty="0" err="1" smtClean="0"/>
              <a:t>filesystems</a:t>
            </a:r>
            <a:r>
              <a:rPr lang="pt-BR" altLang="pt-BR" sz="900" dirty="0" smtClean="0"/>
              <a:t> que contém dados dos usuários e são acessíveis pelos protocolos NAS suportados pelo Data ONTAP.</a:t>
            </a:r>
            <a:endParaRPr lang="pt-BR" altLang="pt-BR" sz="900" b="1" dirty="0" smtClean="0"/>
          </a:p>
          <a:p>
            <a:endParaRPr lang="pt-BR" altLang="pt-BR" sz="900" b="1" dirty="0" smtClean="0"/>
          </a:p>
          <a:p>
            <a:r>
              <a:rPr lang="pt-BR" altLang="pt-BR" sz="900" b="1" dirty="0" err="1" smtClean="0"/>
              <a:t>Agregates</a:t>
            </a:r>
            <a:endParaRPr lang="pt-BR" altLang="pt-BR" sz="900" b="1" dirty="0" smtClean="0"/>
          </a:p>
          <a:p>
            <a:r>
              <a:rPr lang="en-US" altLang="pt-BR" sz="900" dirty="0" smtClean="0"/>
              <a:t>Um aggregate é </a:t>
            </a:r>
            <a:r>
              <a:rPr lang="en-US" altLang="pt-BR" sz="900" dirty="0" err="1" smtClean="0"/>
              <a:t>formado</a:t>
            </a:r>
            <a:r>
              <a:rPr lang="en-US" altLang="pt-BR" sz="900" dirty="0" smtClean="0"/>
              <a:t> </a:t>
            </a:r>
            <a:r>
              <a:rPr lang="en-US" altLang="pt-BR" sz="900" dirty="0" err="1" smtClean="0"/>
              <a:t>pelos</a:t>
            </a:r>
            <a:r>
              <a:rPr lang="en-US" altLang="pt-BR" sz="900" dirty="0" smtClean="0"/>
              <a:t> discos </a:t>
            </a:r>
            <a:r>
              <a:rPr lang="en-US" altLang="pt-BR" sz="900" dirty="0" err="1" smtClean="0"/>
              <a:t>físicos</a:t>
            </a:r>
            <a:r>
              <a:rPr lang="en-US" altLang="pt-BR" sz="900" dirty="0" smtClean="0"/>
              <a:t>. A </a:t>
            </a:r>
            <a:r>
              <a:rPr lang="en-US" altLang="pt-BR" sz="900" dirty="0" err="1" smtClean="0"/>
              <a:t>única</a:t>
            </a:r>
            <a:r>
              <a:rPr lang="en-US" altLang="pt-BR" sz="900" dirty="0" smtClean="0"/>
              <a:t> forma de </a:t>
            </a:r>
            <a:r>
              <a:rPr lang="en-US" altLang="pt-BR" sz="900" dirty="0" err="1" smtClean="0"/>
              <a:t>aumentá</a:t>
            </a:r>
            <a:r>
              <a:rPr lang="en-US" altLang="pt-BR" sz="900" dirty="0" smtClean="0"/>
              <a:t>-lo é </a:t>
            </a:r>
            <a:r>
              <a:rPr lang="en-US" altLang="pt-BR" sz="900" dirty="0" err="1" smtClean="0"/>
              <a:t>adicionar</a:t>
            </a:r>
            <a:r>
              <a:rPr lang="en-US" altLang="pt-BR" sz="900" dirty="0" smtClean="0"/>
              <a:t> um novo disco </a:t>
            </a:r>
            <a:r>
              <a:rPr lang="en-US" altLang="pt-BR" sz="900" dirty="0" err="1" smtClean="0"/>
              <a:t>físico</a:t>
            </a:r>
            <a:r>
              <a:rPr lang="en-US" altLang="pt-BR" sz="900" dirty="0" smtClean="0"/>
              <a:t>. E </a:t>
            </a:r>
            <a:r>
              <a:rPr lang="en-US" altLang="pt-BR" sz="900" dirty="0" err="1" smtClean="0"/>
              <a:t>não</a:t>
            </a:r>
            <a:r>
              <a:rPr lang="en-US" altLang="pt-BR" sz="900" dirty="0" smtClean="0"/>
              <a:t> </a:t>
            </a:r>
            <a:r>
              <a:rPr lang="en-US" altLang="pt-BR" sz="900" dirty="0" err="1" smtClean="0"/>
              <a:t>há</a:t>
            </a:r>
            <a:r>
              <a:rPr lang="en-US" altLang="pt-BR" sz="900" dirty="0" smtClean="0"/>
              <a:t> </a:t>
            </a:r>
            <a:r>
              <a:rPr lang="en-US" altLang="pt-BR" sz="900" dirty="0" err="1" smtClean="0"/>
              <a:t>como</a:t>
            </a:r>
            <a:r>
              <a:rPr lang="en-US" altLang="pt-BR" sz="900" dirty="0" smtClean="0"/>
              <a:t> </a:t>
            </a:r>
            <a:r>
              <a:rPr lang="en-US" altLang="pt-BR" sz="900" dirty="0" err="1" smtClean="0"/>
              <a:t>diminuí</a:t>
            </a:r>
            <a:r>
              <a:rPr lang="en-US" altLang="pt-BR" sz="900" dirty="0" smtClean="0"/>
              <a:t>-lo.</a:t>
            </a:r>
          </a:p>
          <a:p>
            <a:endParaRPr lang="pt-BR" altLang="pt-BR" sz="900" dirty="0" smtClean="0"/>
          </a:p>
          <a:p>
            <a:r>
              <a:rPr lang="pt-BR" altLang="pt-BR" sz="900" b="1" dirty="0" smtClean="0"/>
              <a:t>Volumes Flexíveis</a:t>
            </a:r>
            <a:endParaRPr lang="pt-BR" altLang="pt-BR" sz="900" dirty="0" smtClean="0"/>
          </a:p>
          <a:p>
            <a:r>
              <a:rPr lang="pt-BR" altLang="pt-BR" sz="900" dirty="0" smtClean="0"/>
              <a:t>O volume flexível é criado dentro do </a:t>
            </a:r>
            <a:r>
              <a:rPr lang="pt-BR" altLang="pt-BR" sz="900" dirty="0" err="1" smtClean="0"/>
              <a:t>aggregate</a:t>
            </a:r>
            <a:r>
              <a:rPr lang="pt-BR" altLang="pt-BR" sz="900" dirty="0" smtClean="0"/>
              <a:t>. </a:t>
            </a:r>
          </a:p>
          <a:p>
            <a:r>
              <a:rPr lang="pt-BR" altLang="pt-BR" sz="900" dirty="0" smtClean="0"/>
              <a:t>Você pode criar volumes flexíveis pequenos (mínimo de 20 MB) ou do tamanho do </a:t>
            </a:r>
            <a:r>
              <a:rPr lang="pt-BR" altLang="pt-BR" sz="900" dirty="0" err="1" smtClean="0"/>
              <a:t>aggregate</a:t>
            </a:r>
            <a:r>
              <a:rPr lang="pt-BR" altLang="pt-BR" sz="900" dirty="0" smtClean="0"/>
              <a:t> que ele está contido. </a:t>
            </a:r>
          </a:p>
          <a:p>
            <a:r>
              <a:rPr lang="pt-BR" altLang="pt-BR" sz="900" dirty="0" smtClean="0"/>
              <a:t>Você pode acrescentar e também diminuir o tamanho do volume flexível em incrementos de 4 KB.</a:t>
            </a:r>
          </a:p>
          <a:p>
            <a:endParaRPr lang="pt-BR" altLang="pt-BR" sz="900" b="1" dirty="0" smtClean="0"/>
          </a:p>
          <a:p>
            <a:endParaRPr lang="pt-BR" altLang="pt-BR" sz="900" b="1" dirty="0" smtClean="0"/>
          </a:p>
          <a:p>
            <a:r>
              <a:rPr lang="pt-BR" altLang="pt-BR" sz="900" b="1" dirty="0" smtClean="0"/>
              <a:t>RAID </a:t>
            </a:r>
            <a:r>
              <a:rPr lang="pt-BR" altLang="pt-BR" sz="900" b="1" dirty="0" err="1"/>
              <a:t>Group</a:t>
            </a:r>
            <a:r>
              <a:rPr lang="pt-BR" altLang="pt-BR" sz="900" b="1" dirty="0"/>
              <a:t>, Aggregate e </a:t>
            </a:r>
            <a:r>
              <a:rPr lang="pt-BR" altLang="pt-BR" sz="900" b="1" dirty="0" err="1"/>
              <a:t>Flexvol</a:t>
            </a:r>
            <a:endParaRPr lang="pt-BR" altLang="pt-BR" sz="900" b="1" dirty="0"/>
          </a:p>
          <a:p>
            <a:pPr>
              <a:buFontTx/>
              <a:buChar char="-"/>
            </a:pPr>
            <a:r>
              <a:rPr lang="pt-BR" altLang="pt-BR" sz="900" dirty="0"/>
              <a:t>Um RAID </a:t>
            </a:r>
            <a:r>
              <a:rPr lang="pt-BR" altLang="pt-BR" sz="900" dirty="0" err="1"/>
              <a:t>group</a:t>
            </a:r>
            <a:r>
              <a:rPr lang="pt-BR" altLang="pt-BR" sz="900" dirty="0"/>
              <a:t> consiste em um ou mais discos de dados, através das quais os dados do cliente são </a:t>
            </a:r>
            <a:r>
              <a:rPr lang="pt-BR" altLang="pt-BR" sz="900" dirty="0" err="1"/>
              <a:t>distribuidos</a:t>
            </a:r>
            <a:r>
              <a:rPr lang="pt-BR" altLang="pt-BR" sz="900" dirty="0"/>
              <a:t> e armazenados. O objetivo de um RAID </a:t>
            </a:r>
            <a:r>
              <a:rPr lang="pt-BR" altLang="pt-BR" sz="900" dirty="0" err="1"/>
              <a:t>group</a:t>
            </a:r>
            <a:r>
              <a:rPr lang="pt-BR" altLang="pt-BR" sz="900" dirty="0"/>
              <a:t> é fornecer proteção contra a perda de dados usando paridade em toda a sua totalidade dos discos. </a:t>
            </a:r>
          </a:p>
          <a:p>
            <a:pPr>
              <a:buFontTx/>
              <a:buChar char="-"/>
            </a:pPr>
            <a:r>
              <a:rPr lang="pt-BR" altLang="pt-BR" sz="900" dirty="0"/>
              <a:t>O RAID </a:t>
            </a:r>
            <a:r>
              <a:rPr lang="pt-BR" altLang="pt-BR" sz="900" dirty="0" err="1"/>
              <a:t>group</a:t>
            </a:r>
            <a:r>
              <a:rPr lang="pt-BR" altLang="pt-BR" sz="900" dirty="0"/>
              <a:t> varia por tipo de disco (FC ou SATA) e tamanho de disco (500Gb, 1TB, 2TB, </a:t>
            </a:r>
            <a:r>
              <a:rPr lang="pt-BR" altLang="pt-BR" sz="900" dirty="0" err="1"/>
              <a:t>etc</a:t>
            </a:r>
            <a:r>
              <a:rPr lang="pt-BR" altLang="pt-BR" sz="900" dirty="0"/>
              <a:t>).</a:t>
            </a:r>
          </a:p>
          <a:p>
            <a:pPr>
              <a:buFontTx/>
              <a:buChar char="-"/>
            </a:pPr>
            <a:r>
              <a:rPr lang="pt-BR" altLang="pt-BR" sz="900" dirty="0"/>
              <a:t>Um </a:t>
            </a:r>
            <a:r>
              <a:rPr lang="pt-BR" altLang="pt-BR" sz="900" dirty="0" err="1"/>
              <a:t>aggregate</a:t>
            </a:r>
            <a:r>
              <a:rPr lang="pt-BR" altLang="pt-BR" sz="900" dirty="0"/>
              <a:t> é composto por um ou mais RAID </a:t>
            </a:r>
            <a:r>
              <a:rPr lang="pt-BR" altLang="pt-BR" sz="900" dirty="0" err="1"/>
              <a:t>groups</a:t>
            </a:r>
            <a:r>
              <a:rPr lang="pt-BR" altLang="pt-BR" sz="900" dirty="0"/>
              <a:t>. Não há limite de RAID </a:t>
            </a:r>
            <a:r>
              <a:rPr lang="pt-BR" altLang="pt-BR" sz="900" dirty="0" err="1"/>
              <a:t>group</a:t>
            </a:r>
            <a:r>
              <a:rPr lang="pt-BR" altLang="pt-BR" sz="900" dirty="0"/>
              <a:t> em um </a:t>
            </a:r>
            <a:r>
              <a:rPr lang="pt-BR" altLang="pt-BR" sz="900" dirty="0" err="1"/>
              <a:t>aggregate</a:t>
            </a:r>
            <a:r>
              <a:rPr lang="pt-BR" altLang="pt-BR" sz="900" dirty="0"/>
              <a:t> somente o limite físico do </a:t>
            </a:r>
            <a:r>
              <a:rPr lang="pt-BR" altLang="pt-BR" sz="900" dirty="0" err="1"/>
              <a:t>aggregate</a:t>
            </a:r>
            <a:r>
              <a:rPr lang="pt-BR" altLang="pt-BR" sz="900" dirty="0"/>
              <a:t>.</a:t>
            </a:r>
          </a:p>
          <a:p>
            <a:pPr>
              <a:buFontTx/>
              <a:buChar char="-"/>
            </a:pPr>
            <a:r>
              <a:rPr lang="pt-BR" altLang="pt-BR" sz="900" dirty="0"/>
              <a:t>A escrita em um </a:t>
            </a:r>
            <a:r>
              <a:rPr lang="pt-BR" altLang="pt-BR" sz="900" dirty="0" err="1"/>
              <a:t>aggregate</a:t>
            </a:r>
            <a:r>
              <a:rPr lang="pt-BR" altLang="pt-BR" sz="900" dirty="0"/>
              <a:t> é feito pelo WAFL sequencialmente. Isto é: a escrita é feito uma depois da outra independente do tipo de dado ou de seu volume. Alocando espaço no </a:t>
            </a:r>
            <a:r>
              <a:rPr lang="pt-BR" altLang="pt-BR" sz="900" dirty="0" err="1"/>
              <a:t>aggregate</a:t>
            </a:r>
            <a:r>
              <a:rPr lang="pt-BR" altLang="pt-BR" sz="900" dirty="0"/>
              <a:t> conforme sua utilização, ou seja, não é feito </a:t>
            </a:r>
            <a:r>
              <a:rPr lang="pt-BR" altLang="pt-BR" sz="900" dirty="0" err="1"/>
              <a:t>pré</a:t>
            </a:r>
            <a:r>
              <a:rPr lang="pt-BR" altLang="pt-BR" sz="900" dirty="0"/>
              <a:t>-alocação do espaço.</a:t>
            </a:r>
          </a:p>
          <a:p>
            <a:pPr>
              <a:buFontTx/>
              <a:buChar char="-"/>
            </a:pPr>
            <a:r>
              <a:rPr lang="pt-BR" altLang="pt-BR" sz="900" dirty="0"/>
              <a:t>O volume é o espaço lógico destinado para escrita do cliente ou aplicação. O volume flexível somente pode ser criado dentro de um </a:t>
            </a:r>
            <a:r>
              <a:rPr lang="pt-BR" altLang="pt-BR" sz="900" dirty="0" err="1"/>
              <a:t>aggregate</a:t>
            </a:r>
            <a:r>
              <a:rPr lang="pt-BR" altLang="pt-BR" sz="900" dirty="0"/>
              <a:t>, trazendo o benefício de ter um crescimento ou redução dinâmica sem impactar a utilização do equipamento.</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194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194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938327FA-B240-461C-8A8F-70B52A32B98E}" type="slidenum">
              <a:rPr lang="en-US" altLang="pt-BR" sz="1200">
                <a:solidFill>
                  <a:schemeClr val="tx1"/>
                </a:solidFill>
                <a:latin typeface="Times New Roman" pitchFamily="18" charset="0"/>
              </a:rPr>
              <a:pPr/>
              <a:t>79</a:t>
            </a:fld>
            <a:endParaRPr lang="en-US" altLang="pt-BR" sz="1200">
              <a:solidFill>
                <a:schemeClr val="tx1"/>
              </a:solidFill>
              <a:latin typeface="Times New Roman" pitchFamily="18" charset="0"/>
            </a:endParaRPr>
          </a:p>
        </p:txBody>
      </p:sp>
      <p:sp>
        <p:nvSpPr>
          <p:cNvPr id="319493" name="Rectangle 2"/>
          <p:cNvSpPr>
            <a:spLocks noGrp="1" noRot="1" noChangeAspect="1" noChangeArrowheads="1" noTextEdit="1"/>
          </p:cNvSpPr>
          <p:nvPr>
            <p:ph type="sldImg"/>
          </p:nvPr>
        </p:nvSpPr>
        <p:spPr>
          <a:ln/>
        </p:spPr>
      </p:sp>
      <p:sp>
        <p:nvSpPr>
          <p:cNvPr id="3194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pt-BR" sz="900" b="1"/>
              <a:t>Função das Quotas</a:t>
            </a:r>
          </a:p>
          <a:p>
            <a:r>
              <a:rPr lang="pt-BR" altLang="pt-BR" sz="900"/>
              <a:t>O utilização das quotas é uma importante ferramenta para o gerenciamento de espaço em disco no seu Storage NetApp. Uma quota é um limite de controle ou monitoração do número de arquivos ou quantidade de espaço em disco que um usuário ou grupo consome no volume. </a:t>
            </a:r>
          </a:p>
          <a:p>
            <a:endParaRPr lang="pt-BR" altLang="pt-BR" sz="900" b="1"/>
          </a:p>
          <a:p>
            <a:r>
              <a:rPr lang="pt-BR" altLang="pt-BR" sz="900" b="1"/>
              <a:t>Quota Targets</a:t>
            </a:r>
          </a:p>
          <a:p>
            <a:r>
              <a:rPr lang="pt-BR" altLang="pt-BR" sz="900"/>
              <a:t>O </a:t>
            </a:r>
            <a:r>
              <a:rPr lang="pt-BR" altLang="pt-BR" sz="900" i="1"/>
              <a:t>target</a:t>
            </a:r>
            <a:r>
              <a:rPr lang="pt-BR" altLang="pt-BR" sz="900"/>
              <a:t> de um limite de quota pode ser um usuário individual, um grupo ou uma qtree:</a:t>
            </a:r>
          </a:p>
          <a:p>
            <a:r>
              <a:rPr lang="pt-BR" altLang="pt-BR" sz="900"/>
              <a:t>• Usuário, identificado por um UNIX ID ou Windows ID (mas não grupos)</a:t>
            </a:r>
          </a:p>
          <a:p>
            <a:r>
              <a:rPr lang="pt-BR" altLang="pt-BR" sz="900"/>
              <a:t>• Grupo, identificado por nomes de grupo UNIX (GID)</a:t>
            </a:r>
          </a:p>
          <a:p>
            <a:r>
              <a:rPr lang="pt-BR" altLang="pt-BR" sz="900"/>
              <a:t>• Qtree, representada pelo caminho da qtree </a:t>
            </a:r>
          </a:p>
          <a:p>
            <a:r>
              <a:rPr lang="pt-BR" altLang="pt-BR" sz="900"/>
              <a:t>As quotas de usuário, de grupo, e de qtree são armazenados no arquivo /etc/quotas. Você pode editar este arquivo a qualquer momento, ou manipulá-lo via System Manager, no menu Volume, Quotas, Edit Rules.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a:t>
            </a:r>
          </a:p>
        </p:txBody>
      </p:sp>
      <p:sp>
        <p:nvSpPr>
          <p:cNvPr id="3747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747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1241AFC2-A57B-4902-997D-3946ED823073}" type="slidenum">
              <a:rPr lang="en-US" altLang="pt-BR" sz="1200">
                <a:solidFill>
                  <a:schemeClr val="tx1"/>
                </a:solidFill>
                <a:latin typeface="Times New Roman" pitchFamily="18" charset="0"/>
              </a:rPr>
              <a:pPr/>
              <a:t>80</a:t>
            </a:fld>
            <a:endParaRPr lang="en-US" altLang="pt-BR" sz="1200">
              <a:solidFill>
                <a:schemeClr val="tx1"/>
              </a:solidFill>
              <a:latin typeface="Times New Roman" pitchFamily="18" charset="0"/>
            </a:endParaRPr>
          </a:p>
        </p:txBody>
      </p:sp>
      <p:sp>
        <p:nvSpPr>
          <p:cNvPr id="374789" name="Rectangle 2"/>
          <p:cNvSpPr>
            <a:spLocks noGrp="1" noRot="1" noChangeAspect="1" noChangeArrowheads="1" noTextEdit="1"/>
          </p:cNvSpPr>
          <p:nvPr>
            <p:ph type="sldImg"/>
          </p:nvPr>
        </p:nvSpPr>
        <p:spPr>
          <a:ln/>
        </p:spPr>
      </p:sp>
      <p:sp>
        <p:nvSpPr>
          <p:cNvPr id="3747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pt-BR" altLang="pt-BR" b="1" dirty="0" smtClean="0"/>
              <a:t>Qtrees e Volumes</a:t>
            </a:r>
          </a:p>
          <a:p>
            <a:pPr>
              <a:lnSpc>
                <a:spcPct val="90000"/>
              </a:lnSpc>
            </a:pPr>
            <a:endParaRPr lang="pt-BR" altLang="pt-BR" sz="300" dirty="0"/>
          </a:p>
          <a:p>
            <a:pPr>
              <a:lnSpc>
                <a:spcPct val="90000"/>
              </a:lnSpc>
            </a:pPr>
            <a:r>
              <a:rPr lang="pt-BR" altLang="pt-BR" sz="900" dirty="0"/>
              <a:t>Uma </a:t>
            </a:r>
            <a:r>
              <a:rPr lang="pt-BR" altLang="pt-BR" sz="900" dirty="0" err="1"/>
              <a:t>qtree</a:t>
            </a:r>
            <a:r>
              <a:rPr lang="pt-BR" altLang="pt-BR" sz="900" dirty="0"/>
              <a:t> é um subdiretório especial no diretório raiz de um volume que é utilizado para gerenciar acessos multiprotocolo. As </a:t>
            </a:r>
            <a:r>
              <a:rPr lang="pt-BR" altLang="pt-BR" sz="900" dirty="0" err="1"/>
              <a:t>qtrees</a:t>
            </a:r>
            <a:r>
              <a:rPr lang="pt-BR" altLang="pt-BR" sz="900" dirty="0"/>
              <a:t> diferem de volumes nestes pontos: </a:t>
            </a:r>
            <a:br>
              <a:rPr lang="pt-BR" altLang="pt-BR" sz="900" dirty="0"/>
            </a:br>
            <a:r>
              <a:rPr lang="pt-BR" altLang="pt-BR" sz="900" dirty="0"/>
              <a:t>• Um volume pode conter </a:t>
            </a:r>
            <a:r>
              <a:rPr lang="pt-BR" altLang="pt-BR" sz="900" dirty="0" err="1"/>
              <a:t>qtrees</a:t>
            </a:r>
            <a:r>
              <a:rPr lang="pt-BR" altLang="pt-BR" sz="900" dirty="0"/>
              <a:t> mas </a:t>
            </a:r>
            <a:r>
              <a:rPr lang="pt-BR" altLang="pt-BR" sz="900" dirty="0" err="1"/>
              <a:t>qtrees</a:t>
            </a:r>
            <a:r>
              <a:rPr lang="pt-BR" altLang="pt-BR" sz="900" dirty="0"/>
              <a:t> não podem conter </a:t>
            </a:r>
            <a:r>
              <a:rPr lang="pt-BR" altLang="pt-BR" sz="900" dirty="0" err="1"/>
              <a:t>qtrees</a:t>
            </a:r>
            <a:r>
              <a:rPr lang="pt-BR" altLang="pt-BR" sz="900" dirty="0"/>
              <a:t> </a:t>
            </a:r>
            <a:br>
              <a:rPr lang="pt-BR" altLang="pt-BR" sz="900" dirty="0"/>
            </a:br>
            <a:r>
              <a:rPr lang="pt-BR" altLang="pt-BR" sz="900" dirty="0"/>
              <a:t>• O padrão de segurança para um volume é UNIX </a:t>
            </a:r>
            <a:br>
              <a:rPr lang="pt-BR" altLang="pt-BR" sz="900" dirty="0"/>
            </a:br>
            <a:r>
              <a:rPr lang="pt-BR" altLang="pt-BR" sz="900" dirty="0"/>
              <a:t>• O tipo de segurança para uma </a:t>
            </a:r>
            <a:r>
              <a:rPr lang="pt-BR" altLang="pt-BR" sz="900" dirty="0" err="1"/>
              <a:t>qtree</a:t>
            </a:r>
            <a:r>
              <a:rPr lang="pt-BR" altLang="pt-BR" sz="900" dirty="0"/>
              <a:t> é o mesmo do diretório raiz do volume </a:t>
            </a:r>
            <a:br>
              <a:rPr lang="pt-BR" altLang="pt-BR" sz="900" dirty="0"/>
            </a:br>
            <a:r>
              <a:rPr lang="pt-BR" altLang="pt-BR" sz="900" dirty="0"/>
              <a:t>Você pode usar </a:t>
            </a:r>
            <a:r>
              <a:rPr lang="pt-BR" altLang="pt-BR" sz="900" dirty="0" err="1"/>
              <a:t>qtrees</a:t>
            </a:r>
            <a:r>
              <a:rPr lang="pt-BR" altLang="pt-BR" sz="900" dirty="0"/>
              <a:t> para agrupar arquivos ou projetos que possuem o mesmo tipo de segurança e configurações de </a:t>
            </a:r>
            <a:r>
              <a:rPr lang="pt-BR" altLang="pt-BR" sz="900" dirty="0" err="1"/>
              <a:t>oplocks</a:t>
            </a:r>
            <a:r>
              <a:rPr lang="pt-BR" altLang="pt-BR" sz="900" dirty="0"/>
              <a:t> (</a:t>
            </a:r>
            <a:r>
              <a:rPr lang="pt-BR" altLang="pt-BR" sz="900" dirty="0" err="1"/>
              <a:t>oportunistic</a:t>
            </a:r>
            <a:r>
              <a:rPr lang="pt-BR" altLang="pt-BR" sz="900" dirty="0"/>
              <a:t> </a:t>
            </a:r>
            <a:r>
              <a:rPr lang="pt-BR" altLang="pt-BR" sz="900" dirty="0" err="1"/>
              <a:t>locks</a:t>
            </a:r>
            <a:r>
              <a:rPr lang="pt-BR" altLang="pt-BR" sz="900" dirty="0"/>
              <a:t>), que é cache de arquivos do lado do </a:t>
            </a:r>
            <a:r>
              <a:rPr lang="pt-BR" altLang="pt-BR" sz="900" dirty="0" err="1"/>
              <a:t>client</a:t>
            </a:r>
            <a:r>
              <a:rPr lang="pt-BR" altLang="pt-BR" sz="900" dirty="0"/>
              <a:t>. </a:t>
            </a:r>
          </a:p>
          <a:p>
            <a:pPr>
              <a:lnSpc>
                <a:spcPct val="90000"/>
              </a:lnSpc>
            </a:pPr>
            <a:r>
              <a:rPr lang="pt-BR" altLang="pt-BR" sz="900" dirty="0"/>
              <a:t>Utilize segurança NTFS em uma </a:t>
            </a:r>
            <a:r>
              <a:rPr lang="pt-BR" altLang="pt-BR" sz="900" dirty="0" err="1"/>
              <a:t>qtree</a:t>
            </a:r>
            <a:r>
              <a:rPr lang="pt-BR" altLang="pt-BR" sz="900" dirty="0"/>
              <a:t>, para arquivos e aplicativos Windows. Outro projeto em uma </a:t>
            </a:r>
            <a:r>
              <a:rPr lang="pt-BR" altLang="pt-BR" sz="900" dirty="0" err="1"/>
              <a:t>qtree</a:t>
            </a:r>
            <a:r>
              <a:rPr lang="pt-BR" altLang="pt-BR" sz="900" dirty="0"/>
              <a:t> diferente pode utilizar arquivos e aplicativos UNIX, enquanto um terceiro projeto em uma outra </a:t>
            </a:r>
            <a:r>
              <a:rPr lang="pt-BR" altLang="pt-BR" sz="900" dirty="0" err="1"/>
              <a:t>qtree</a:t>
            </a:r>
            <a:r>
              <a:rPr lang="pt-BR" altLang="pt-BR" sz="900" dirty="0"/>
              <a:t> pode conter ambos arquivos UNIX e Windows (</a:t>
            </a:r>
            <a:r>
              <a:rPr lang="pt-BR" altLang="pt-BR" sz="900" dirty="0" err="1"/>
              <a:t>mixed</a:t>
            </a:r>
            <a:r>
              <a:rPr lang="pt-BR" altLang="pt-BR" sz="900" dirty="0"/>
              <a:t> </a:t>
            </a:r>
            <a:r>
              <a:rPr lang="pt-BR" altLang="pt-BR" sz="900" dirty="0" err="1"/>
              <a:t>mode</a:t>
            </a:r>
            <a:r>
              <a:rPr lang="pt-BR" altLang="pt-BR" sz="900" dirty="0"/>
              <a:t>). Em projetos Windows, </a:t>
            </a:r>
            <a:r>
              <a:rPr lang="pt-BR" altLang="pt-BR" sz="900" dirty="0" err="1"/>
              <a:t>oplocks</a:t>
            </a:r>
            <a:r>
              <a:rPr lang="pt-BR" altLang="pt-BR" sz="900" dirty="0"/>
              <a:t> podem ser ligados para uma determinada </a:t>
            </a:r>
            <a:r>
              <a:rPr lang="pt-BR" altLang="pt-BR" sz="900" dirty="0" err="1"/>
              <a:t>qtree</a:t>
            </a:r>
            <a:r>
              <a:rPr lang="pt-BR" altLang="pt-BR" sz="900" dirty="0"/>
              <a:t> e desligados para outra, dependendo da característica de sua utilização. Algumas aplicações que armazenam seus dados em compartilhamentos CIFS no Storage, podem não suportar </a:t>
            </a:r>
            <a:r>
              <a:rPr lang="pt-BR" altLang="pt-BR" sz="900" dirty="0" err="1"/>
              <a:t>oplocks</a:t>
            </a:r>
            <a:r>
              <a:rPr lang="pt-BR" altLang="pt-BR" sz="900" dirty="0"/>
              <a:t>.</a:t>
            </a:r>
          </a:p>
          <a:p>
            <a:pPr>
              <a:lnSpc>
                <a:spcPct val="90000"/>
              </a:lnSpc>
            </a:pPr>
            <a:r>
              <a:rPr lang="en-US" altLang="pt-BR" b="1" dirty="0" err="1" smtClean="0"/>
              <a:t>Vantagens</a:t>
            </a:r>
            <a:r>
              <a:rPr lang="en-US" altLang="pt-BR" b="1" dirty="0" smtClean="0"/>
              <a:t> das Qtrees</a:t>
            </a:r>
            <a:endParaRPr lang="pt-BR" altLang="pt-BR" b="1" dirty="0" smtClean="0"/>
          </a:p>
          <a:p>
            <a:pPr>
              <a:lnSpc>
                <a:spcPct val="90000"/>
              </a:lnSpc>
            </a:pPr>
            <a:endParaRPr lang="pt-BR" altLang="pt-BR" sz="300" dirty="0"/>
          </a:p>
          <a:p>
            <a:pPr>
              <a:lnSpc>
                <a:spcPct val="90000"/>
              </a:lnSpc>
            </a:pPr>
            <a:r>
              <a:rPr lang="en-US" altLang="pt-BR" sz="900" dirty="0" err="1"/>
              <a:t>Em</a:t>
            </a:r>
            <a:r>
              <a:rPr lang="en-US" altLang="pt-BR" sz="900" dirty="0"/>
              <a:t> </a:t>
            </a:r>
            <a:r>
              <a:rPr lang="en-US" altLang="pt-BR" sz="900" dirty="0" err="1"/>
              <a:t>relação</a:t>
            </a:r>
            <a:r>
              <a:rPr lang="en-US" altLang="pt-BR" sz="900" dirty="0"/>
              <a:t> </a:t>
            </a:r>
            <a:r>
              <a:rPr lang="en-US" altLang="pt-BR" sz="900" dirty="0" err="1"/>
              <a:t>aos</a:t>
            </a:r>
            <a:r>
              <a:rPr lang="en-US" altLang="pt-BR" sz="900" dirty="0"/>
              <a:t> volumes, a </a:t>
            </a:r>
            <a:r>
              <a:rPr lang="en-US" altLang="pt-BR" sz="900" dirty="0" err="1"/>
              <a:t>qtree</a:t>
            </a:r>
            <a:r>
              <a:rPr lang="en-US" altLang="pt-BR" sz="900" dirty="0"/>
              <a:t> tem a </a:t>
            </a:r>
            <a:r>
              <a:rPr lang="en-US" altLang="pt-BR" sz="900" dirty="0" err="1"/>
              <a:t>vantagem</a:t>
            </a:r>
            <a:r>
              <a:rPr lang="en-US" altLang="pt-BR" sz="900" dirty="0"/>
              <a:t> de </a:t>
            </a:r>
            <a:r>
              <a:rPr lang="en-US" altLang="pt-BR" sz="900" dirty="0" err="1"/>
              <a:t>agrupar</a:t>
            </a:r>
            <a:r>
              <a:rPr lang="en-US" altLang="pt-BR" sz="900" dirty="0"/>
              <a:t> </a:t>
            </a:r>
            <a:r>
              <a:rPr lang="en-US" altLang="pt-BR" sz="900" dirty="0" err="1"/>
              <a:t>arquivos</a:t>
            </a:r>
            <a:r>
              <a:rPr lang="en-US" altLang="pt-BR" sz="900" dirty="0"/>
              <a:t> </a:t>
            </a:r>
            <a:r>
              <a:rPr lang="en-US" altLang="pt-BR" sz="900" dirty="0" err="1"/>
              <a:t>por</a:t>
            </a:r>
            <a:r>
              <a:rPr lang="en-US" altLang="pt-BR" sz="900" dirty="0"/>
              <a:t> </a:t>
            </a:r>
            <a:r>
              <a:rPr lang="en-US" altLang="pt-BR" sz="900" dirty="0" err="1"/>
              <a:t>estilo</a:t>
            </a:r>
            <a:r>
              <a:rPr lang="en-US" altLang="pt-BR" sz="900" dirty="0"/>
              <a:t> de </a:t>
            </a:r>
            <a:r>
              <a:rPr lang="en-US" altLang="pt-BR" sz="900" dirty="0" err="1"/>
              <a:t>segurança</a:t>
            </a:r>
            <a:r>
              <a:rPr lang="en-US" altLang="pt-BR" sz="900" dirty="0"/>
              <a:t>, </a:t>
            </a:r>
            <a:r>
              <a:rPr lang="en-US" altLang="pt-BR" sz="900" dirty="0" err="1"/>
              <a:t>configurações</a:t>
            </a:r>
            <a:r>
              <a:rPr lang="en-US" altLang="pt-BR" sz="900" dirty="0"/>
              <a:t> de </a:t>
            </a:r>
            <a:r>
              <a:rPr lang="en-US" altLang="pt-BR" sz="900" dirty="0" err="1"/>
              <a:t>oplocks</a:t>
            </a:r>
            <a:r>
              <a:rPr lang="en-US" altLang="pt-BR" sz="900" dirty="0"/>
              <a:t>, </a:t>
            </a:r>
            <a:r>
              <a:rPr lang="en-US" altLang="pt-BR" sz="900" dirty="0" err="1"/>
              <a:t>limite</a:t>
            </a:r>
            <a:r>
              <a:rPr lang="en-US" altLang="pt-BR" sz="900" dirty="0"/>
              <a:t> de quotas e </a:t>
            </a:r>
            <a:r>
              <a:rPr lang="en-US" altLang="pt-BR" sz="900" dirty="0" err="1"/>
              <a:t>unidade</a:t>
            </a:r>
            <a:r>
              <a:rPr lang="en-US" altLang="pt-BR" sz="900" dirty="0"/>
              <a:t> de backup </a:t>
            </a:r>
            <a:r>
              <a:rPr lang="en-US" altLang="pt-BR" sz="900" dirty="0" err="1"/>
              <a:t>ou</a:t>
            </a:r>
            <a:r>
              <a:rPr lang="en-US" altLang="pt-BR" sz="900" dirty="0"/>
              <a:t> </a:t>
            </a:r>
            <a:r>
              <a:rPr lang="en-US" altLang="pt-BR" sz="900" dirty="0" err="1"/>
              <a:t>replicação</a:t>
            </a:r>
            <a:r>
              <a:rPr lang="en-US" altLang="pt-BR" sz="900" dirty="0"/>
              <a:t>:</a:t>
            </a:r>
            <a:endParaRPr lang="pt-BR" altLang="pt-BR" sz="900" dirty="0"/>
          </a:p>
          <a:p>
            <a:pPr>
              <a:lnSpc>
                <a:spcPct val="90000"/>
              </a:lnSpc>
              <a:buFontTx/>
              <a:buChar char="•"/>
            </a:pPr>
            <a:r>
              <a:rPr lang="pt-BR" altLang="pt-BR" sz="900" dirty="0"/>
              <a:t>Definem a sua própria segurança sem afetar a segurança de outras </a:t>
            </a:r>
            <a:r>
              <a:rPr lang="pt-BR" altLang="pt-BR" sz="900" dirty="0" err="1"/>
              <a:t>qtrees</a:t>
            </a:r>
            <a:r>
              <a:rPr lang="pt-BR" altLang="pt-BR" sz="900" dirty="0"/>
              <a:t> do mesmo volume</a:t>
            </a:r>
          </a:p>
          <a:p>
            <a:pPr>
              <a:lnSpc>
                <a:spcPct val="90000"/>
              </a:lnSpc>
              <a:buFontTx/>
              <a:buChar char="•"/>
            </a:pPr>
            <a:r>
              <a:rPr lang="pt-BR" altLang="pt-BR" sz="900" dirty="0"/>
              <a:t>Habilitam CIFS </a:t>
            </a:r>
            <a:r>
              <a:rPr lang="pt-BR" altLang="pt-BR" sz="900" dirty="0" err="1"/>
              <a:t>oplocks</a:t>
            </a:r>
            <a:r>
              <a:rPr lang="pt-BR" altLang="pt-BR" sz="900" dirty="0"/>
              <a:t>, se necessário, sem afetar as definições dos projetos em outras </a:t>
            </a:r>
            <a:r>
              <a:rPr lang="pt-BR" altLang="pt-BR" sz="900" dirty="0" err="1"/>
              <a:t>qtrees</a:t>
            </a:r>
            <a:endParaRPr lang="pt-BR" altLang="pt-BR" sz="900" dirty="0"/>
          </a:p>
          <a:p>
            <a:pPr>
              <a:lnSpc>
                <a:spcPct val="90000"/>
              </a:lnSpc>
              <a:buFontTx/>
              <a:buChar char="•"/>
            </a:pPr>
            <a:r>
              <a:rPr lang="pt-BR" altLang="pt-BR" sz="900" dirty="0"/>
              <a:t>Limitar o espaço em disco e o número de arquivos disponíveis para cada </a:t>
            </a:r>
            <a:r>
              <a:rPr lang="pt-BR" altLang="pt-BR" sz="900" dirty="0" err="1"/>
              <a:t>qtree</a:t>
            </a:r>
            <a:r>
              <a:rPr lang="pt-BR" altLang="pt-BR" sz="900" dirty="0"/>
              <a:t> em um volume</a:t>
            </a:r>
          </a:p>
          <a:p>
            <a:pPr>
              <a:lnSpc>
                <a:spcPct val="90000"/>
              </a:lnSpc>
              <a:buFontTx/>
              <a:buChar char="•"/>
            </a:pPr>
            <a:r>
              <a:rPr lang="en-US" altLang="pt-BR" sz="900" dirty="0" err="1"/>
              <a:t>Permitem</a:t>
            </a:r>
            <a:r>
              <a:rPr lang="en-US" altLang="pt-BR" sz="900" dirty="0"/>
              <a:t> </a:t>
            </a:r>
            <a:r>
              <a:rPr lang="en-US" altLang="pt-BR" sz="900" dirty="0" err="1"/>
              <a:t>haver</a:t>
            </a:r>
            <a:r>
              <a:rPr lang="en-US" altLang="pt-BR" sz="900" dirty="0"/>
              <a:t> </a:t>
            </a:r>
            <a:r>
              <a:rPr lang="en-US" altLang="pt-BR" sz="900" dirty="0" err="1"/>
              <a:t>granularidade</a:t>
            </a:r>
            <a:r>
              <a:rPr lang="en-US" altLang="pt-BR" sz="900" dirty="0"/>
              <a:t> </a:t>
            </a:r>
            <a:r>
              <a:rPr lang="en-US" altLang="pt-BR" sz="900" dirty="0" err="1"/>
              <a:t>em</a:t>
            </a:r>
            <a:r>
              <a:rPr lang="en-US" altLang="pt-BR" sz="900" dirty="0"/>
              <a:t> um backup </a:t>
            </a:r>
            <a:r>
              <a:rPr lang="en-US" altLang="pt-BR" sz="900" dirty="0" err="1"/>
              <a:t>ou</a:t>
            </a:r>
            <a:r>
              <a:rPr lang="en-US" altLang="pt-BR" sz="900" dirty="0"/>
              <a:t> </a:t>
            </a:r>
            <a:r>
              <a:rPr lang="en-US" altLang="pt-BR" sz="900" dirty="0" err="1"/>
              <a:t>replicação</a:t>
            </a:r>
            <a:r>
              <a:rPr lang="en-US" altLang="pt-BR" sz="900" dirty="0"/>
              <a:t> via </a:t>
            </a:r>
            <a:r>
              <a:rPr lang="en-US" altLang="pt-BR" sz="900" dirty="0" err="1"/>
              <a:t>Snapmirror</a:t>
            </a:r>
            <a:r>
              <a:rPr lang="en-US" altLang="pt-BR" sz="900" dirty="0"/>
              <a:t> </a:t>
            </a:r>
            <a:r>
              <a:rPr lang="en-US" altLang="pt-BR" sz="900" dirty="0" err="1"/>
              <a:t>por</a:t>
            </a:r>
            <a:r>
              <a:rPr lang="en-US" altLang="pt-BR" sz="900" dirty="0"/>
              <a:t> </a:t>
            </a:r>
            <a:r>
              <a:rPr lang="en-US" altLang="pt-BR" sz="900" dirty="0" err="1"/>
              <a:t>exemplo</a:t>
            </a:r>
            <a:r>
              <a:rPr lang="en-US" altLang="pt-BR" sz="900" dirty="0"/>
              <a:t>.</a:t>
            </a:r>
          </a:p>
          <a:p>
            <a:pPr>
              <a:lnSpc>
                <a:spcPct val="90000"/>
              </a:lnSpc>
            </a:pPr>
            <a:r>
              <a:rPr lang="pt-BR" altLang="pt-BR" b="1" dirty="0" smtClean="0"/>
              <a:t>Limitações das Qtrees</a:t>
            </a:r>
          </a:p>
          <a:p>
            <a:pPr>
              <a:lnSpc>
                <a:spcPct val="90000"/>
              </a:lnSpc>
            </a:pPr>
            <a:r>
              <a:rPr lang="pt-BR" altLang="pt-BR" sz="900" dirty="0"/>
              <a:t>As Qtrees possuem as seguintes limitações:</a:t>
            </a:r>
          </a:p>
          <a:p>
            <a:pPr>
              <a:lnSpc>
                <a:spcPct val="90000"/>
              </a:lnSpc>
              <a:buFontTx/>
              <a:buChar char="•"/>
            </a:pPr>
            <a:r>
              <a:rPr lang="pt-BR" altLang="pt-BR" sz="900" dirty="0"/>
              <a:t>Existe um limite de 4994 </a:t>
            </a:r>
            <a:r>
              <a:rPr lang="pt-BR" altLang="pt-BR" sz="900" dirty="0" err="1"/>
              <a:t>qtrees</a:t>
            </a:r>
            <a:r>
              <a:rPr lang="pt-BR" altLang="pt-BR" sz="900" dirty="0"/>
              <a:t> por volume em um Storage </a:t>
            </a:r>
            <a:r>
              <a:rPr lang="pt-BR" altLang="pt-BR" sz="900" dirty="0" err="1"/>
              <a:t>NetApp</a:t>
            </a:r>
            <a:r>
              <a:rPr lang="pt-BR" altLang="pt-BR" sz="900" dirty="0"/>
              <a:t> </a:t>
            </a:r>
          </a:p>
          <a:p>
            <a:pPr>
              <a:lnSpc>
                <a:spcPct val="90000"/>
              </a:lnSpc>
              <a:buFontTx/>
              <a:buChar char="•"/>
            </a:pPr>
            <a:r>
              <a:rPr lang="pt-BR" altLang="pt-BR" sz="900" dirty="0"/>
              <a:t>Quando você digitar um comando </a:t>
            </a:r>
            <a:r>
              <a:rPr lang="pt-BR" altLang="pt-BR" sz="900" i="1" dirty="0" err="1"/>
              <a:t>df</a:t>
            </a:r>
            <a:r>
              <a:rPr lang="pt-BR" altLang="pt-BR" sz="900" dirty="0"/>
              <a:t>  em um cliente UNIX que possua um caminho mapeado a uma </a:t>
            </a:r>
            <a:r>
              <a:rPr lang="pt-BR" altLang="pt-BR" sz="900" dirty="0" err="1"/>
              <a:t>qtree</a:t>
            </a:r>
            <a:r>
              <a:rPr lang="pt-BR" altLang="pt-BR" sz="900" dirty="0"/>
              <a:t>, o comando exibirá o menor limite de espaço em disco do file system do cliente ou do Storage </a:t>
            </a:r>
            <a:r>
              <a:rPr lang="pt-BR" altLang="pt-BR" sz="900" dirty="0" err="1"/>
              <a:t>NetApp</a:t>
            </a:r>
            <a:r>
              <a:rPr lang="pt-BR" altLang="pt-BR" sz="900" dirty="0"/>
              <a:t>. Isso faz com que a </a:t>
            </a:r>
            <a:r>
              <a:rPr lang="pt-BR" altLang="pt-BR" sz="900" dirty="0" err="1"/>
              <a:t>qtree</a:t>
            </a:r>
            <a:r>
              <a:rPr lang="pt-BR" altLang="pt-BR" sz="900" dirty="0"/>
              <a:t> </a:t>
            </a:r>
            <a:r>
              <a:rPr lang="pt-BR" altLang="pt-BR" sz="900" dirty="0" err="1"/>
              <a:t>vizualizada</a:t>
            </a:r>
            <a:r>
              <a:rPr lang="pt-BR" altLang="pt-BR" sz="900" dirty="0"/>
              <a:t> esteja mais cheia do que realmente está</a:t>
            </a:r>
            <a:r>
              <a:rPr lang="pt-BR" altLang="pt-BR" dirty="0" smtClean="0"/>
              <a:t>. </a:t>
            </a:r>
            <a:endParaRPr lang="pt-BR" altLang="pt-BR" sz="9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2979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2979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04E6718C-CB3A-4A5C-9D02-CDDECCCEBE47}" type="slidenum">
              <a:rPr lang="en-US" altLang="pt-BR" sz="1200">
                <a:solidFill>
                  <a:schemeClr val="tx1"/>
                </a:solidFill>
                <a:latin typeface="Times New Roman" pitchFamily="18" charset="0"/>
              </a:rPr>
              <a:pPr/>
              <a:t>86</a:t>
            </a:fld>
            <a:endParaRPr lang="en-US" altLang="pt-BR" sz="1200">
              <a:solidFill>
                <a:schemeClr val="tx1"/>
              </a:solidFill>
              <a:latin typeface="Times New Roman" pitchFamily="18" charset="0"/>
            </a:endParaRPr>
          </a:p>
        </p:txBody>
      </p:sp>
      <p:sp>
        <p:nvSpPr>
          <p:cNvPr id="297989" name="Rectangle 2"/>
          <p:cNvSpPr>
            <a:spLocks noGrp="1" noRot="1" noChangeAspect="1" noChangeArrowheads="1" noTextEdit="1"/>
          </p:cNvSpPr>
          <p:nvPr>
            <p:ph type="sldImg"/>
          </p:nvPr>
        </p:nvSpPr>
        <p:spPr>
          <a:ln/>
        </p:spPr>
      </p:sp>
      <p:sp>
        <p:nvSpPr>
          <p:cNvPr id="2979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pt-BR" sz="900" b="1"/>
              <a:t>Anti-vírus</a:t>
            </a:r>
          </a:p>
          <a:p>
            <a:pPr>
              <a:buFontTx/>
              <a:buChar char="•"/>
            </a:pPr>
            <a:r>
              <a:rPr lang="pt-BR" altLang="pt-BR" sz="900"/>
              <a:t>Como o WAFL é um S.O. que não provê instalação de software, a NetApp tem parceria com os fornecedores de softwares de anti-vírus. Ver no site www.netapp.com os softwares homologados.</a:t>
            </a:r>
          </a:p>
          <a:p>
            <a:pPr>
              <a:buFontTx/>
              <a:buChar char="•"/>
            </a:pPr>
            <a:r>
              <a:rPr lang="pt-BR" altLang="pt-BR" sz="900"/>
              <a:t>A verificação de um arquivo é feita a partir da solicitação do cliente por um arquivo ao storage. O storage entrega o arquivo para o software de antivírus. O software de antivírus verifica se existe vírus, e atua conforme configuração do software. Depois é devolvido para o storage que entrega imediatamente ao cliente que solicitou o arquivo. </a:t>
            </a:r>
          </a:p>
          <a:p>
            <a:pPr>
              <a:buFontTx/>
              <a:buChar char="•"/>
            </a:pPr>
            <a:r>
              <a:rPr lang="pt-BR" altLang="pt-BR" sz="900"/>
              <a:t>Existe opção em cifs shares que podem desabilitar o envio constante de arquivos para o software de antivírus, deixando somente habilitado a verificação quando o arquivo é modificado, fazendo a verificação antes de ser salvo no storage. É recomendado que todos os equipamentos de antivírus e storage estejam na mesma rede e de preferência Gigabit Ethernet.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Software </a:t>
            </a:r>
            <a:r>
              <a:rPr lang="pt-BR" dirty="0" err="1" smtClean="0"/>
              <a:t>Netapp</a:t>
            </a:r>
            <a:r>
              <a:rPr lang="pt-BR" baseline="0" dirty="0" smtClean="0"/>
              <a:t> para g</a:t>
            </a:r>
            <a:r>
              <a:rPr lang="pt-BR" dirty="0" smtClean="0"/>
              <a:t>estão de parque</a:t>
            </a:r>
            <a:r>
              <a:rPr lang="pt-BR" baseline="0" dirty="0" smtClean="0"/>
              <a:t> de maquinas. Possível agendar eventos administrativos, gatilhos, alertas e gerar relatórios.</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87</a:t>
            </a:fld>
            <a:endParaRPr lang="pt-BR"/>
          </a:p>
        </p:txBody>
      </p:sp>
    </p:spTree>
    <p:extLst>
      <p:ext uri="{BB962C8B-B14F-4D97-AF65-F5344CB8AC3E}">
        <p14:creationId xmlns:p14="http://schemas.microsoft.com/office/powerpoint/2010/main" val="32917858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Software </a:t>
            </a:r>
            <a:r>
              <a:rPr lang="pt-BR" dirty="0" err="1" smtClean="0"/>
              <a:t>Netapp</a:t>
            </a:r>
            <a:r>
              <a:rPr lang="pt-BR" baseline="0" dirty="0" smtClean="0"/>
              <a:t> para g</a:t>
            </a:r>
            <a:r>
              <a:rPr lang="pt-BR" dirty="0" smtClean="0"/>
              <a:t>estão de parque</a:t>
            </a:r>
            <a:r>
              <a:rPr lang="pt-BR" baseline="0" dirty="0" smtClean="0"/>
              <a:t> de maquinas. Voltado para gestão de performance e acompanhamento da utilização do ambiente.</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88</a:t>
            </a:fld>
            <a:endParaRPr lang="pt-BR"/>
          </a:p>
        </p:txBody>
      </p:sp>
    </p:spTree>
    <p:extLst>
      <p:ext uri="{BB962C8B-B14F-4D97-AF65-F5344CB8AC3E}">
        <p14:creationId xmlns:p14="http://schemas.microsoft.com/office/powerpoint/2010/main" val="26332601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440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440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663001A0-56DD-40CA-920A-55CE528EC338}" type="slidenum">
              <a:rPr lang="en-US" altLang="pt-BR" sz="1200">
                <a:solidFill>
                  <a:schemeClr val="tx1"/>
                </a:solidFill>
                <a:latin typeface="Times New Roman" pitchFamily="18" charset="0"/>
              </a:rPr>
              <a:pPr/>
              <a:t>90</a:t>
            </a:fld>
            <a:endParaRPr lang="en-US" altLang="pt-BR" sz="1200">
              <a:solidFill>
                <a:schemeClr val="tx1"/>
              </a:solidFill>
              <a:latin typeface="Times New Roman" pitchFamily="18" charset="0"/>
            </a:endParaRPr>
          </a:p>
        </p:txBody>
      </p:sp>
      <p:sp>
        <p:nvSpPr>
          <p:cNvPr id="344069" name="Rectangle 2"/>
          <p:cNvSpPr>
            <a:spLocks noGrp="1" noRot="1" noChangeAspect="1" noChangeArrowheads="1" noTextEdit="1"/>
          </p:cNvSpPr>
          <p:nvPr>
            <p:ph type="sldImg"/>
          </p:nvPr>
        </p:nvSpPr>
        <p:spPr>
          <a:ln/>
        </p:spPr>
      </p:sp>
      <p:sp>
        <p:nvSpPr>
          <p:cNvPr id="3440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pt-BR" sz="900" b="1" dirty="0" err="1"/>
              <a:t>SnapDrive</a:t>
            </a:r>
            <a:r>
              <a:rPr lang="en-US" altLang="pt-BR" sz="900" b="1" dirty="0"/>
              <a:t> </a:t>
            </a:r>
            <a:r>
              <a:rPr lang="en-US" altLang="pt-BR" sz="900" dirty="0"/>
              <a:t> </a:t>
            </a:r>
            <a:endParaRPr lang="pt-BR" altLang="pt-BR" sz="900" dirty="0"/>
          </a:p>
          <a:p>
            <a:r>
              <a:rPr lang="pt-BR" altLang="pt-BR" sz="900" dirty="0" err="1"/>
              <a:t>SnapDrive</a:t>
            </a:r>
            <a:r>
              <a:rPr lang="pt-BR" altLang="pt-BR" sz="900" dirty="0"/>
              <a:t> é um software de gerenciamento de </a:t>
            </a:r>
            <a:r>
              <a:rPr lang="pt-BR" altLang="pt-BR" sz="900" dirty="0" err="1"/>
              <a:t>LUNs</a:t>
            </a:r>
            <a:r>
              <a:rPr lang="pt-BR" altLang="pt-BR" sz="900" dirty="0"/>
              <a:t> para sistemas Windows e UNIX que fornece disco virtual e gerenciamento de snapshot do lado do servidor. </a:t>
            </a:r>
            <a:endParaRPr lang="en-US" altLang="pt-BR" sz="900" dirty="0"/>
          </a:p>
          <a:p>
            <a:r>
              <a:rPr lang="en-US" altLang="pt-BR" sz="900" dirty="0" err="1"/>
              <a:t>Existem</a:t>
            </a:r>
            <a:r>
              <a:rPr lang="en-US" altLang="pt-BR" sz="900" dirty="0"/>
              <a:t> </a:t>
            </a:r>
            <a:r>
              <a:rPr lang="en-US" altLang="pt-BR" sz="900" dirty="0" err="1"/>
              <a:t>três</a:t>
            </a:r>
            <a:r>
              <a:rPr lang="en-US" altLang="pt-BR" sz="900" dirty="0"/>
              <a:t> components </a:t>
            </a:r>
            <a:r>
              <a:rPr lang="en-US" altLang="pt-BR" sz="900" dirty="0" err="1"/>
              <a:t>principais</a:t>
            </a:r>
            <a:r>
              <a:rPr lang="en-US" altLang="pt-BR" sz="900" dirty="0"/>
              <a:t>:</a:t>
            </a:r>
          </a:p>
          <a:p>
            <a:r>
              <a:rPr lang="en-US" altLang="pt-BR" sz="900" dirty="0"/>
              <a:t>·         Serviço Windows 2000</a:t>
            </a:r>
          </a:p>
          <a:p>
            <a:r>
              <a:rPr lang="en-US" altLang="pt-BR" sz="900" dirty="0"/>
              <a:t>·         Interface MMC snap-in</a:t>
            </a:r>
            <a:endParaRPr lang="pt-BR" altLang="pt-BR" sz="900" dirty="0"/>
          </a:p>
          <a:p>
            <a:r>
              <a:rPr lang="pt-BR" altLang="pt-BR" sz="900" dirty="0"/>
              <a:t>·         Interface de Linha de Comando</a:t>
            </a:r>
          </a:p>
          <a:p>
            <a:r>
              <a:rPr lang="pt-BR" altLang="pt-BR" sz="900" dirty="0"/>
              <a:t>Use </a:t>
            </a:r>
            <a:r>
              <a:rPr lang="pt-BR" altLang="pt-BR" sz="900" dirty="0" err="1"/>
              <a:t>SnapDrive</a:t>
            </a:r>
            <a:r>
              <a:rPr lang="pt-BR" altLang="pt-BR" sz="900" dirty="0"/>
              <a:t> para criar </a:t>
            </a:r>
            <a:r>
              <a:rPr lang="pt-BR" altLang="pt-BR" sz="900" dirty="0" err="1"/>
              <a:t>LUNs</a:t>
            </a:r>
            <a:r>
              <a:rPr lang="pt-BR" altLang="pt-BR" sz="900" dirty="0"/>
              <a:t> FCP ou iSCSI nos servidores.</a:t>
            </a:r>
          </a:p>
          <a:p>
            <a:r>
              <a:rPr lang="pt-BR" altLang="pt-BR" sz="900" dirty="0"/>
              <a:t>O </a:t>
            </a:r>
            <a:r>
              <a:rPr lang="pt-BR" altLang="pt-BR" sz="900" dirty="0" err="1"/>
              <a:t>SnapDrive</a:t>
            </a:r>
            <a:r>
              <a:rPr lang="pt-BR" altLang="pt-BR" sz="900" dirty="0"/>
              <a:t> integra os recursos de configuração da LUN no Storage </a:t>
            </a:r>
            <a:r>
              <a:rPr lang="pt-BR" altLang="pt-BR" sz="900" dirty="0" err="1"/>
              <a:t>NetApp</a:t>
            </a:r>
            <a:r>
              <a:rPr lang="pt-BR" altLang="pt-BR" sz="900" dirty="0"/>
              <a:t> e tem um bom valor agregado. Ele completa o processo de adição da LUN ao host Windows e integra o uso da LUN em outras aplicações </a:t>
            </a:r>
            <a:r>
              <a:rPr lang="pt-BR" altLang="pt-BR" sz="900" dirty="0" err="1"/>
              <a:t>NetApp</a:t>
            </a:r>
            <a:r>
              <a:rPr lang="pt-BR" altLang="pt-BR" sz="900" dirty="0"/>
              <a:t> tais como </a:t>
            </a:r>
            <a:r>
              <a:rPr lang="pt-BR" altLang="pt-BR" sz="900" dirty="0" err="1"/>
              <a:t>SnapManager</a:t>
            </a:r>
            <a:r>
              <a:rPr lang="pt-BR" altLang="pt-BR" sz="900" dirty="0"/>
              <a:t>.</a:t>
            </a:r>
          </a:p>
          <a:p>
            <a:r>
              <a:rPr lang="en-US" altLang="pt-BR" sz="900" dirty="0"/>
              <a:t>O </a:t>
            </a:r>
            <a:r>
              <a:rPr lang="en-US" altLang="pt-BR" sz="900" dirty="0" err="1"/>
              <a:t>Snapdrive</a:t>
            </a:r>
            <a:r>
              <a:rPr lang="en-US" altLang="pt-BR" sz="900" dirty="0"/>
              <a:t> </a:t>
            </a:r>
            <a:r>
              <a:rPr lang="en-US" altLang="pt-BR" sz="900" dirty="0" err="1"/>
              <a:t>somente</a:t>
            </a:r>
            <a:r>
              <a:rPr lang="en-US" altLang="pt-BR" sz="900" dirty="0"/>
              <a:t> </a:t>
            </a:r>
            <a:r>
              <a:rPr lang="en-US" altLang="pt-BR" sz="900" dirty="0" err="1"/>
              <a:t>precisa</a:t>
            </a:r>
            <a:r>
              <a:rPr lang="en-US" altLang="pt-BR" sz="900" dirty="0"/>
              <a:t> saber </a:t>
            </a:r>
            <a:r>
              <a:rPr lang="en-US" altLang="pt-BR" sz="900" dirty="0" err="1"/>
              <a:t>qual</a:t>
            </a:r>
            <a:r>
              <a:rPr lang="en-US" altLang="pt-BR" sz="900" dirty="0"/>
              <a:t> o </a:t>
            </a:r>
            <a:r>
              <a:rPr lang="en-US" altLang="pt-BR" sz="900" dirty="0" err="1"/>
              <a:t>caminho</a:t>
            </a:r>
            <a:r>
              <a:rPr lang="en-US" altLang="pt-BR" sz="900" dirty="0"/>
              <a:t> da LUN. O outros </a:t>
            </a:r>
            <a:r>
              <a:rPr lang="en-US" altLang="pt-BR" sz="900" dirty="0" err="1"/>
              <a:t>atributos</a:t>
            </a:r>
            <a:r>
              <a:rPr lang="en-US" altLang="pt-BR" sz="900" dirty="0"/>
              <a:t> </a:t>
            </a:r>
            <a:r>
              <a:rPr lang="en-US" altLang="pt-BR" sz="900" dirty="0" err="1"/>
              <a:t>podem</a:t>
            </a:r>
            <a:r>
              <a:rPr lang="en-US" altLang="pt-BR" sz="900" dirty="0"/>
              <a:t> </a:t>
            </a:r>
            <a:r>
              <a:rPr lang="en-US" altLang="pt-BR" sz="900" dirty="0" err="1"/>
              <a:t>ser</a:t>
            </a:r>
            <a:r>
              <a:rPr lang="en-US" altLang="pt-BR" sz="900" dirty="0"/>
              <a:t> </a:t>
            </a:r>
            <a:r>
              <a:rPr lang="en-US" altLang="pt-BR" sz="900" dirty="0" err="1"/>
              <a:t>definidos</a:t>
            </a:r>
            <a:r>
              <a:rPr lang="en-US" altLang="pt-BR" sz="900" dirty="0"/>
              <a:t> </a:t>
            </a:r>
            <a:r>
              <a:rPr lang="en-US" altLang="pt-BR" sz="900" dirty="0" err="1"/>
              <a:t>através</a:t>
            </a:r>
            <a:r>
              <a:rPr lang="en-US" altLang="pt-BR" sz="900" dirty="0"/>
              <a:t> do </a:t>
            </a:r>
            <a:r>
              <a:rPr lang="en-US" altLang="pt-BR" sz="900" dirty="0" err="1"/>
              <a:t>processo</a:t>
            </a:r>
            <a:r>
              <a:rPr lang="en-US" altLang="pt-BR" sz="900" dirty="0"/>
              <a:t> de </a:t>
            </a:r>
            <a:r>
              <a:rPr lang="en-US" altLang="pt-BR" sz="900" dirty="0" err="1"/>
              <a:t>criação</a:t>
            </a:r>
            <a:r>
              <a:rPr lang="en-US" altLang="pt-BR" sz="900" dirty="0"/>
              <a:t> do </a:t>
            </a:r>
            <a:r>
              <a:rPr lang="en-US" altLang="pt-BR" sz="900" dirty="0" err="1"/>
              <a:t>SnapDrive</a:t>
            </a:r>
            <a:r>
              <a:rPr lang="en-US" altLang="pt-BR" sz="900" dirty="0"/>
              <a:t>. </a:t>
            </a:r>
            <a:r>
              <a:rPr lang="en-US" altLang="pt-BR" sz="900" dirty="0" err="1"/>
              <a:t>Por</a:t>
            </a:r>
            <a:r>
              <a:rPr lang="en-US" altLang="pt-BR" sz="900" dirty="0"/>
              <a:t> </a:t>
            </a:r>
            <a:r>
              <a:rPr lang="en-US" altLang="pt-BR" sz="900" dirty="0" err="1"/>
              <a:t>exemplo</a:t>
            </a:r>
            <a:r>
              <a:rPr lang="en-US" altLang="pt-BR" sz="900" dirty="0"/>
              <a:t>, o </a:t>
            </a:r>
            <a:r>
              <a:rPr lang="en-US" altLang="pt-BR" sz="900" dirty="0" err="1"/>
              <a:t>SnapDrive</a:t>
            </a:r>
            <a:r>
              <a:rPr lang="en-US" altLang="pt-BR" sz="900" dirty="0"/>
              <a:t> </a:t>
            </a:r>
            <a:r>
              <a:rPr lang="en-US" altLang="pt-BR" sz="900" dirty="0" err="1"/>
              <a:t>irá</a:t>
            </a:r>
            <a:r>
              <a:rPr lang="en-US" altLang="pt-BR" sz="900" dirty="0"/>
              <a:t> </a:t>
            </a:r>
            <a:r>
              <a:rPr lang="en-US" altLang="pt-BR" sz="900" dirty="0" err="1"/>
              <a:t>determinar</a:t>
            </a:r>
            <a:r>
              <a:rPr lang="en-US" altLang="pt-BR" sz="900" dirty="0"/>
              <a:t> e </a:t>
            </a:r>
            <a:r>
              <a:rPr lang="en-US" altLang="pt-BR" sz="900" dirty="0" err="1"/>
              <a:t>tamanho</a:t>
            </a:r>
            <a:r>
              <a:rPr lang="en-US" altLang="pt-BR" sz="900" dirty="0"/>
              <a:t> </a:t>
            </a:r>
            <a:r>
              <a:rPr lang="en-US" altLang="pt-BR" sz="900" dirty="0" err="1"/>
              <a:t>mínimo</a:t>
            </a:r>
            <a:r>
              <a:rPr lang="en-US" altLang="pt-BR" sz="900" dirty="0"/>
              <a:t> e </a:t>
            </a:r>
            <a:r>
              <a:rPr lang="en-US" altLang="pt-BR" sz="900" dirty="0" err="1"/>
              <a:t>máximo</a:t>
            </a:r>
            <a:r>
              <a:rPr lang="en-US" altLang="pt-BR" sz="900" dirty="0"/>
              <a:t> </a:t>
            </a:r>
            <a:r>
              <a:rPr lang="en-US" altLang="pt-BR" sz="900" dirty="0" err="1"/>
              <a:t>disponível</a:t>
            </a:r>
            <a:r>
              <a:rPr lang="en-US" altLang="pt-BR" sz="900" dirty="0"/>
              <a:t> no </a:t>
            </a:r>
            <a:r>
              <a:rPr lang="en-US" altLang="pt-BR" sz="900" dirty="0" err="1"/>
              <a:t>caminho</a:t>
            </a:r>
            <a:r>
              <a:rPr lang="en-US" altLang="pt-BR" sz="900" dirty="0"/>
              <a:t> </a:t>
            </a:r>
            <a:r>
              <a:rPr lang="en-US" altLang="pt-BR" sz="900" dirty="0" err="1"/>
              <a:t>que</a:t>
            </a:r>
            <a:r>
              <a:rPr lang="en-US" altLang="pt-BR" sz="900" dirty="0"/>
              <a:t> </a:t>
            </a:r>
            <a:r>
              <a:rPr lang="en-US" altLang="pt-BR" sz="900" dirty="0" err="1"/>
              <a:t>foi</a:t>
            </a:r>
            <a:r>
              <a:rPr lang="en-US" altLang="pt-BR" sz="900" dirty="0"/>
              <a:t> </a:t>
            </a:r>
            <a:r>
              <a:rPr lang="en-US" altLang="pt-BR" sz="900" dirty="0" err="1"/>
              <a:t>fornecido</a:t>
            </a:r>
            <a:r>
              <a:rPr lang="en-US" altLang="pt-BR" sz="900" dirty="0"/>
              <a:t> para a LUN. </a:t>
            </a:r>
            <a:r>
              <a:rPr lang="en-US" altLang="pt-BR" sz="900" dirty="0" err="1"/>
              <a:t>Ele</a:t>
            </a:r>
            <a:r>
              <a:rPr lang="en-US" altLang="pt-BR" sz="900" dirty="0"/>
              <a:t> </a:t>
            </a:r>
            <a:r>
              <a:rPr lang="en-US" altLang="pt-BR" sz="900" dirty="0" err="1"/>
              <a:t>também</a:t>
            </a:r>
            <a:r>
              <a:rPr lang="en-US" altLang="pt-BR" sz="900" dirty="0"/>
              <a:t> </a:t>
            </a:r>
            <a:r>
              <a:rPr lang="en-US" altLang="pt-BR" sz="900" dirty="0" err="1"/>
              <a:t>irá</a:t>
            </a:r>
            <a:r>
              <a:rPr lang="en-US" altLang="pt-BR" sz="900" dirty="0"/>
              <a:t> </a:t>
            </a:r>
            <a:r>
              <a:rPr lang="en-US" altLang="pt-BR" sz="900" dirty="0" err="1"/>
              <a:t>determinar</a:t>
            </a:r>
            <a:r>
              <a:rPr lang="en-US" altLang="pt-BR" sz="900" dirty="0"/>
              <a:t> o ID da LUN e </a:t>
            </a:r>
            <a:r>
              <a:rPr lang="en-US" altLang="pt-BR" sz="900" dirty="0" err="1"/>
              <a:t>qual</a:t>
            </a:r>
            <a:r>
              <a:rPr lang="en-US" altLang="pt-BR" sz="900" dirty="0"/>
              <a:t> WWPNs </a:t>
            </a:r>
            <a:r>
              <a:rPr lang="en-US" altLang="pt-BR" sz="900" dirty="0" err="1"/>
              <a:t>estão</a:t>
            </a:r>
            <a:r>
              <a:rPr lang="en-US" altLang="pt-BR" sz="900" dirty="0"/>
              <a:t> </a:t>
            </a:r>
            <a:r>
              <a:rPr lang="en-US" altLang="pt-BR" sz="900" dirty="0" err="1"/>
              <a:t>disponíveis</a:t>
            </a:r>
            <a:r>
              <a:rPr lang="en-US" altLang="pt-BR" sz="900" dirty="0"/>
              <a: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440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440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663001A0-56DD-40CA-920A-55CE528EC338}" type="slidenum">
              <a:rPr lang="en-US" altLang="pt-BR" sz="1200">
                <a:solidFill>
                  <a:schemeClr val="tx1"/>
                </a:solidFill>
                <a:latin typeface="Times New Roman" pitchFamily="18" charset="0"/>
              </a:rPr>
              <a:pPr/>
              <a:t>91</a:t>
            </a:fld>
            <a:endParaRPr lang="en-US" altLang="pt-BR" sz="1200">
              <a:solidFill>
                <a:schemeClr val="tx1"/>
              </a:solidFill>
              <a:latin typeface="Times New Roman" pitchFamily="18" charset="0"/>
            </a:endParaRPr>
          </a:p>
        </p:txBody>
      </p:sp>
      <p:sp>
        <p:nvSpPr>
          <p:cNvPr id="344069" name="Rectangle 2"/>
          <p:cNvSpPr>
            <a:spLocks noGrp="1" noRot="1" noChangeAspect="1" noChangeArrowheads="1" noTextEdit="1"/>
          </p:cNvSpPr>
          <p:nvPr>
            <p:ph type="sldImg"/>
          </p:nvPr>
        </p:nvSpPr>
        <p:spPr>
          <a:ln/>
        </p:spPr>
      </p:sp>
      <p:sp>
        <p:nvSpPr>
          <p:cNvPr id="3440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sz="900" b="1" i="0" u="sng" kern="1200" dirty="0" err="1" smtClean="0">
                <a:solidFill>
                  <a:schemeClr val="tx1"/>
                </a:solidFill>
                <a:effectLst/>
                <a:latin typeface="+mn-lt"/>
                <a:ea typeface="+mn-ea"/>
                <a:cs typeface="+mn-cs"/>
              </a:rPr>
              <a:t>NetApp</a:t>
            </a:r>
            <a:r>
              <a:rPr lang="pt-BR" sz="900" b="1" i="0" u="sng" kern="1200" baseline="30000" dirty="0" smtClean="0">
                <a:solidFill>
                  <a:schemeClr val="tx1"/>
                </a:solidFill>
                <a:effectLst/>
                <a:latin typeface="+mn-lt"/>
                <a:ea typeface="+mn-ea"/>
                <a:cs typeface="+mn-cs"/>
              </a:rPr>
              <a:t>®</a:t>
            </a:r>
            <a:r>
              <a:rPr lang="pt-BR" sz="900" b="1" i="0" u="sng" kern="1200" dirty="0" smtClean="0">
                <a:solidFill>
                  <a:schemeClr val="tx1"/>
                </a:solidFill>
                <a:effectLst/>
                <a:latin typeface="+mn-lt"/>
                <a:ea typeface="+mn-ea"/>
                <a:cs typeface="+mn-cs"/>
              </a:rPr>
              <a:t> Virtual Storage Console (VSC) para </a:t>
            </a:r>
            <a:r>
              <a:rPr lang="pt-BR" sz="900" b="1" i="0" u="sng" kern="1200" dirty="0" err="1" smtClean="0">
                <a:solidFill>
                  <a:schemeClr val="tx1"/>
                </a:solidFill>
                <a:effectLst/>
                <a:latin typeface="+mn-lt"/>
                <a:ea typeface="+mn-ea"/>
                <a:cs typeface="+mn-cs"/>
              </a:rPr>
              <a:t>VMware</a:t>
            </a:r>
            <a:r>
              <a:rPr lang="pt-BR" sz="900" b="1" i="0" u="sng" kern="1200" baseline="30000" dirty="0" smtClean="0">
                <a:solidFill>
                  <a:schemeClr val="tx1"/>
                </a:solidFill>
                <a:effectLst/>
                <a:latin typeface="+mn-lt"/>
                <a:ea typeface="+mn-ea"/>
                <a:cs typeface="+mn-cs"/>
              </a:rPr>
              <a:t>®</a:t>
            </a:r>
            <a:r>
              <a:rPr lang="pt-BR" sz="900" b="1" i="0" u="sng" kern="1200" dirty="0" smtClean="0">
                <a:solidFill>
                  <a:schemeClr val="tx1"/>
                </a:solidFill>
                <a:effectLst/>
                <a:latin typeface="+mn-lt"/>
                <a:ea typeface="+mn-ea"/>
                <a:cs typeface="+mn-cs"/>
              </a:rPr>
              <a:t> </a:t>
            </a:r>
            <a:r>
              <a:rPr lang="pt-BR" sz="900" b="1" i="0" u="sng" kern="1200" dirty="0" err="1" smtClean="0">
                <a:solidFill>
                  <a:schemeClr val="tx1"/>
                </a:solidFill>
                <a:effectLst/>
                <a:latin typeface="+mn-lt"/>
                <a:ea typeface="+mn-ea"/>
                <a:cs typeface="+mn-cs"/>
              </a:rPr>
              <a:t>vSphere</a:t>
            </a:r>
            <a:r>
              <a:rPr lang="pt-BR" sz="900" b="1" i="0" u="sng" kern="1200" baseline="30000" dirty="0" smtClean="0">
                <a:solidFill>
                  <a:schemeClr val="tx1"/>
                </a:solidFill>
                <a:effectLst/>
                <a:latin typeface="+mn-lt"/>
                <a:ea typeface="+mn-ea"/>
                <a:cs typeface="+mn-cs"/>
              </a:rPr>
              <a:t>™</a:t>
            </a:r>
            <a:r>
              <a:rPr lang="pt-BR" sz="900" b="1" i="0" u="sng" kern="1200" dirty="0" smtClean="0">
                <a:solidFill>
                  <a:schemeClr val="tx1"/>
                </a:solidFill>
                <a:effectLst/>
                <a:latin typeface="+mn-lt"/>
                <a:ea typeface="+mn-ea"/>
                <a:cs typeface="+mn-cs"/>
              </a:rPr>
              <a:t> </a:t>
            </a:r>
            <a:endParaRPr lang="pt-BR" sz="900" b="1" u="sng" dirty="0" smtClean="0">
              <a:effectLst/>
            </a:endParaRPr>
          </a:p>
          <a:p>
            <a:endParaRPr lang="pt-BR" sz="900" b="0" dirty="0" smtClean="0">
              <a:effectLst/>
            </a:endParaRPr>
          </a:p>
          <a:p>
            <a:r>
              <a:rPr lang="pt-BR" sz="900" b="0" dirty="0" smtClean="0">
                <a:effectLst/>
              </a:rPr>
              <a:t>Deixe que o gerenciamento completo elimine a complexidade e impulsione o desempenho do storage </a:t>
            </a:r>
            <a:r>
              <a:rPr lang="pt-BR" sz="900" b="0" dirty="0" err="1" smtClean="0">
                <a:effectLst/>
              </a:rPr>
              <a:t>NetApp</a:t>
            </a:r>
            <a:r>
              <a:rPr lang="pt-BR" sz="900" b="0" dirty="0" smtClean="0">
                <a:effectLst/>
              </a:rPr>
              <a:t> e dos ambientes virtuais </a:t>
            </a:r>
            <a:r>
              <a:rPr lang="pt-BR" sz="900" b="0" dirty="0" err="1" smtClean="0">
                <a:effectLst/>
              </a:rPr>
              <a:t>VMware</a:t>
            </a:r>
            <a:r>
              <a:rPr lang="pt-BR" sz="900" b="0" dirty="0" smtClean="0">
                <a:effectLst/>
              </a:rPr>
              <a:t>.</a:t>
            </a:r>
          </a:p>
          <a:p>
            <a:r>
              <a:rPr lang="pt-BR" sz="1200" b="0" i="0" kern="1200" dirty="0" smtClean="0">
                <a:solidFill>
                  <a:schemeClr val="tx1"/>
                </a:solidFill>
                <a:effectLst/>
                <a:latin typeface="+mn-lt"/>
                <a:ea typeface="+mn-ea"/>
                <a:cs typeface="+mn-cs"/>
              </a:rPr>
              <a:t>O </a:t>
            </a:r>
            <a:r>
              <a:rPr lang="pt-BR" sz="1200" b="0" i="0" kern="1200" dirty="0" err="1" smtClean="0">
                <a:solidFill>
                  <a:schemeClr val="tx1"/>
                </a:solidFill>
                <a:effectLst/>
                <a:latin typeface="+mn-lt"/>
                <a:ea typeface="+mn-ea"/>
                <a:cs typeface="+mn-cs"/>
              </a:rPr>
              <a:t>NetApp</a:t>
            </a:r>
            <a:r>
              <a:rPr lang="pt-BR" sz="1200" b="0" i="0" kern="1200" baseline="30000" dirty="0" smtClean="0">
                <a:solidFill>
                  <a:schemeClr val="tx1"/>
                </a:solidFill>
                <a:effectLst/>
                <a:latin typeface="+mn-lt"/>
                <a:ea typeface="+mn-ea"/>
                <a:cs typeface="+mn-cs"/>
              </a:rPr>
              <a:t>®</a:t>
            </a:r>
            <a:r>
              <a:rPr lang="pt-BR" sz="1200" b="0" i="0" kern="1200" dirty="0" smtClean="0">
                <a:solidFill>
                  <a:schemeClr val="tx1"/>
                </a:solidFill>
                <a:effectLst/>
                <a:latin typeface="+mn-lt"/>
                <a:ea typeface="+mn-ea"/>
                <a:cs typeface="+mn-cs"/>
              </a:rPr>
              <a:t> Virtual Storage Console (VSC) para </a:t>
            </a:r>
            <a:r>
              <a:rPr lang="pt-BR" sz="1200" b="0" i="0" kern="1200" dirty="0" err="1" smtClean="0">
                <a:solidFill>
                  <a:schemeClr val="tx1"/>
                </a:solidFill>
                <a:effectLst/>
                <a:latin typeface="+mn-lt"/>
                <a:ea typeface="+mn-ea"/>
                <a:cs typeface="+mn-cs"/>
              </a:rPr>
              <a:t>VMware</a:t>
            </a:r>
            <a:r>
              <a:rPr lang="pt-BR" sz="1200" b="0" i="0" kern="1200" baseline="30000" dirty="0" smtClean="0">
                <a:solidFill>
                  <a:schemeClr val="tx1"/>
                </a:solidFill>
                <a:effectLst/>
                <a:latin typeface="+mn-lt"/>
                <a:ea typeface="+mn-ea"/>
                <a:cs typeface="+mn-cs"/>
              </a:rPr>
              <a:t>®</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vSphere</a:t>
            </a:r>
            <a:r>
              <a:rPr lang="pt-BR" sz="1200" b="0" i="0" kern="1200" baseline="30000" dirty="0" smtClean="0">
                <a:solidFill>
                  <a:schemeClr val="tx1"/>
                </a:solidFill>
                <a:effectLst/>
                <a:latin typeface="+mn-lt"/>
                <a:ea typeface="+mn-ea"/>
                <a:cs typeface="+mn-cs"/>
              </a:rPr>
              <a:t>™</a:t>
            </a:r>
            <a:r>
              <a:rPr lang="pt-BR" sz="1200" b="0" i="0" kern="1200" dirty="0" smtClean="0">
                <a:solidFill>
                  <a:schemeClr val="tx1"/>
                </a:solidFill>
                <a:effectLst/>
                <a:latin typeface="+mn-lt"/>
                <a:ea typeface="+mn-ea"/>
                <a:cs typeface="+mn-cs"/>
              </a:rPr>
              <a:t> fornece gerenciamento de storage virtual integrado e completo para a sua infraestrutura </a:t>
            </a:r>
            <a:r>
              <a:rPr lang="pt-BR" sz="1200" b="0" i="0" kern="1200" dirty="0" err="1" smtClean="0">
                <a:solidFill>
                  <a:schemeClr val="tx1"/>
                </a:solidFill>
                <a:effectLst/>
                <a:latin typeface="+mn-lt"/>
                <a:ea typeface="+mn-ea"/>
                <a:cs typeface="+mn-cs"/>
              </a:rPr>
              <a:t>VMware</a:t>
            </a:r>
            <a:r>
              <a:rPr lang="pt-BR" sz="1200" b="0" i="0" kern="1200" dirty="0" smtClean="0">
                <a:solidFill>
                  <a:schemeClr val="tx1"/>
                </a:solidFill>
                <a:effectLst/>
                <a:latin typeface="+mn-lt"/>
                <a:ea typeface="+mn-ea"/>
                <a:cs typeface="+mn-cs"/>
              </a:rPr>
              <a:t>. O VSC utiliza tecnologias da </a:t>
            </a:r>
            <a:r>
              <a:rPr lang="pt-BR" sz="1200" b="0" i="0" kern="1200" dirty="0" err="1" smtClean="0">
                <a:solidFill>
                  <a:schemeClr val="tx1"/>
                </a:solidFill>
                <a:effectLst/>
                <a:latin typeface="+mn-lt"/>
                <a:ea typeface="+mn-ea"/>
                <a:cs typeface="+mn-cs"/>
              </a:rPr>
              <a:t>NetApp</a:t>
            </a:r>
            <a:r>
              <a:rPr lang="pt-BR" sz="1200" b="0" i="0" kern="1200" dirty="0" smtClean="0">
                <a:solidFill>
                  <a:schemeClr val="tx1"/>
                </a:solidFill>
                <a:effectLst/>
                <a:latin typeface="+mn-lt"/>
                <a:ea typeface="+mn-ea"/>
                <a:cs typeface="+mn-cs"/>
              </a:rPr>
              <a:t> para fornecer gerenciamento centralizado de operações de storage da </a:t>
            </a:r>
            <a:r>
              <a:rPr lang="pt-BR" sz="1200" b="0" i="0" kern="1200" dirty="0" err="1" smtClean="0">
                <a:solidFill>
                  <a:schemeClr val="tx1"/>
                </a:solidFill>
                <a:effectLst/>
                <a:latin typeface="+mn-lt"/>
                <a:ea typeface="+mn-ea"/>
                <a:cs typeface="+mn-cs"/>
              </a:rPr>
              <a:t>NetApp</a:t>
            </a:r>
            <a:r>
              <a:rPr lang="pt-BR" sz="1200" b="0" i="0" kern="1200" dirty="0" smtClean="0">
                <a:solidFill>
                  <a:schemeClr val="tx1"/>
                </a:solidFill>
                <a:effectLst/>
                <a:latin typeface="+mn-lt"/>
                <a:ea typeface="+mn-ea"/>
                <a:cs typeface="+mn-cs"/>
              </a:rPr>
              <a:t> – em infraestruturas de servidores e desktops virtuais </a:t>
            </a:r>
            <a:r>
              <a:rPr lang="pt-BR" sz="1200" b="0" i="0" kern="1200" dirty="0" err="1" smtClean="0">
                <a:solidFill>
                  <a:schemeClr val="tx1"/>
                </a:solidFill>
                <a:effectLst/>
                <a:latin typeface="+mn-lt"/>
                <a:ea typeface="+mn-ea"/>
                <a:cs typeface="+mn-cs"/>
              </a:rPr>
              <a:t>VMware</a:t>
            </a:r>
            <a:r>
              <a:rPr lang="pt-BR" sz="1200" b="0" i="0" kern="1200" dirty="0" smtClean="0">
                <a:solidFill>
                  <a:schemeClr val="tx1"/>
                </a:solidFill>
                <a:effectLst/>
                <a:latin typeface="+mn-lt"/>
                <a:ea typeface="+mn-ea"/>
                <a:cs typeface="+mn-cs"/>
              </a:rPr>
              <a:t> baseadas em SAN e NAS – diretamente do </a:t>
            </a:r>
            <a:r>
              <a:rPr lang="pt-BR" sz="1200" b="0" i="0" kern="1200" dirty="0" err="1" smtClean="0">
                <a:solidFill>
                  <a:schemeClr val="tx1"/>
                </a:solidFill>
                <a:effectLst/>
                <a:latin typeface="+mn-lt"/>
                <a:ea typeface="+mn-ea"/>
                <a:cs typeface="+mn-cs"/>
              </a:rPr>
              <a:t>VMware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vCenter</a:t>
            </a:r>
            <a:r>
              <a:rPr lang="pt-BR" sz="1200" b="0" i="0" kern="1200" baseline="30000" dirty="0" smtClean="0">
                <a:solidFill>
                  <a:schemeClr val="tx1"/>
                </a:solidFill>
                <a:effectLst/>
                <a:latin typeface="+mn-lt"/>
                <a:ea typeface="+mn-ea"/>
                <a:cs typeface="+mn-cs"/>
              </a:rPr>
              <a:t>™</a:t>
            </a:r>
            <a:r>
              <a:rPr lang="pt-BR" sz="1200" b="0" i="0" kern="1200" dirty="0" smtClean="0">
                <a:solidFill>
                  <a:schemeClr val="tx1"/>
                </a:solidFill>
                <a:effectLst/>
                <a:latin typeface="+mn-lt"/>
                <a:ea typeface="+mn-ea"/>
                <a:cs typeface="+mn-cs"/>
              </a:rPr>
              <a:t>.</a:t>
            </a:r>
          </a:p>
          <a:p>
            <a:r>
              <a:rPr lang="pt-BR" sz="1200" b="0" i="0" kern="1200" dirty="0" smtClean="0">
                <a:solidFill>
                  <a:schemeClr val="tx1"/>
                </a:solidFill>
                <a:effectLst/>
                <a:latin typeface="+mn-lt"/>
                <a:ea typeface="+mn-ea"/>
                <a:cs typeface="+mn-cs"/>
              </a:rPr>
              <a:t>O VSC usa o </a:t>
            </a:r>
            <a:r>
              <a:rPr lang="pt-BR" sz="1200" b="0" i="0" kern="1200" dirty="0" err="1" smtClean="0">
                <a:solidFill>
                  <a:schemeClr val="tx1"/>
                </a:solidFill>
                <a:effectLst/>
                <a:latin typeface="+mn-lt"/>
                <a:ea typeface="+mn-ea"/>
                <a:cs typeface="+mn-cs"/>
              </a:rPr>
              <a:t>VMware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vSphere</a:t>
            </a:r>
            <a:r>
              <a:rPr lang="pt-BR" sz="1200" b="0" i="0" kern="1200" dirty="0" smtClean="0">
                <a:solidFill>
                  <a:schemeClr val="tx1"/>
                </a:solidFill>
                <a:effectLst/>
                <a:latin typeface="+mn-lt"/>
                <a:ea typeface="+mn-ea"/>
                <a:cs typeface="+mn-cs"/>
              </a:rPr>
              <a:t> API for Storage </a:t>
            </a:r>
            <a:r>
              <a:rPr lang="pt-BR" sz="1200" b="0" i="0" kern="1200" dirty="0" err="1" smtClean="0">
                <a:solidFill>
                  <a:schemeClr val="tx1"/>
                </a:solidFill>
                <a:effectLst/>
                <a:latin typeface="+mn-lt"/>
                <a:ea typeface="+mn-ea"/>
                <a:cs typeface="+mn-cs"/>
              </a:rPr>
              <a:t>Awareness</a:t>
            </a:r>
            <a:r>
              <a:rPr lang="pt-BR" sz="1200" b="0" i="0" kern="1200" dirty="0" smtClean="0">
                <a:solidFill>
                  <a:schemeClr val="tx1"/>
                </a:solidFill>
                <a:effectLst/>
                <a:latin typeface="+mn-lt"/>
                <a:ea typeface="+mn-ea"/>
                <a:cs typeface="+mn-cs"/>
              </a:rPr>
              <a:t> (VASA ) </a:t>
            </a:r>
            <a:r>
              <a:rPr lang="pt-BR" sz="1200" b="0" i="0" kern="1200" dirty="0" err="1" smtClean="0">
                <a:solidFill>
                  <a:schemeClr val="tx1"/>
                </a:solidFill>
                <a:effectLst/>
                <a:latin typeface="+mn-lt"/>
                <a:ea typeface="+mn-ea"/>
                <a:cs typeface="+mn-cs"/>
              </a:rPr>
              <a:t>Provider</a:t>
            </a:r>
            <a:r>
              <a:rPr lang="pt-BR" sz="1200" b="0" i="0" kern="1200" dirty="0" smtClean="0">
                <a:solidFill>
                  <a:schemeClr val="tx1"/>
                </a:solidFill>
                <a:effectLst/>
                <a:latin typeface="+mn-lt"/>
                <a:ea typeface="+mn-ea"/>
                <a:cs typeface="+mn-cs"/>
              </a:rPr>
              <a:t> com o </a:t>
            </a:r>
            <a:r>
              <a:rPr lang="pt-BR" sz="1200" b="0" i="0" kern="1200" dirty="0" err="1" smtClean="0">
                <a:solidFill>
                  <a:schemeClr val="tx1"/>
                </a:solidFill>
                <a:effectLst/>
                <a:latin typeface="+mn-lt"/>
                <a:ea typeface="+mn-ea"/>
                <a:cs typeface="+mn-cs"/>
              </a:rPr>
              <a:t>NetApp</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Clustered</a:t>
            </a:r>
            <a:r>
              <a:rPr lang="pt-BR" sz="1200" b="0" i="0" kern="1200" dirty="0" smtClean="0">
                <a:solidFill>
                  <a:schemeClr val="tx1"/>
                </a:solidFill>
                <a:effectLst/>
                <a:latin typeface="+mn-lt"/>
                <a:ea typeface="+mn-ea"/>
                <a:cs typeface="+mn-cs"/>
              </a:rPr>
              <a:t> Data ONTAP</a:t>
            </a:r>
            <a:r>
              <a:rPr lang="pt-BR" sz="1200" b="0" i="0" kern="1200" baseline="30000" dirty="0" smtClean="0">
                <a:solidFill>
                  <a:schemeClr val="tx1"/>
                </a:solidFill>
                <a:effectLst/>
                <a:latin typeface="+mn-lt"/>
                <a:ea typeface="+mn-ea"/>
                <a:cs typeface="+mn-cs"/>
              </a:rPr>
              <a:t>®</a:t>
            </a:r>
            <a:r>
              <a:rPr lang="pt-BR" sz="1200" b="0" i="0" kern="1200" dirty="0" smtClean="0">
                <a:solidFill>
                  <a:schemeClr val="tx1"/>
                </a:solidFill>
                <a:effectLst/>
                <a:latin typeface="+mn-lt"/>
                <a:ea typeface="+mn-ea"/>
                <a:cs typeface="+mn-cs"/>
              </a:rPr>
              <a:t> para habilitar o gerenciamento granular de volumes virtuais </a:t>
            </a:r>
            <a:r>
              <a:rPr lang="pt-BR" sz="1200" b="0" i="0" kern="1200" dirty="0" err="1" smtClean="0">
                <a:solidFill>
                  <a:schemeClr val="tx1"/>
                </a:solidFill>
                <a:effectLst/>
                <a:latin typeface="+mn-lt"/>
                <a:ea typeface="+mn-ea"/>
                <a:cs typeface="+mn-cs"/>
              </a:rPr>
              <a:t>VMware</a:t>
            </a:r>
            <a:r>
              <a:rPr lang="pt-BR" sz="1200" b="0" i="0" kern="1200" dirty="0" smtClean="0">
                <a:solidFill>
                  <a:schemeClr val="tx1"/>
                </a:solidFill>
                <a:effectLst/>
                <a:latin typeface="+mn-lt"/>
                <a:ea typeface="+mn-ea"/>
                <a:cs typeface="+mn-cs"/>
              </a:rPr>
              <a:t>. O VASA </a:t>
            </a:r>
            <a:r>
              <a:rPr lang="pt-BR" sz="1200" b="0" i="0" kern="1200" dirty="0" err="1" smtClean="0">
                <a:solidFill>
                  <a:schemeClr val="tx1"/>
                </a:solidFill>
                <a:effectLst/>
                <a:latin typeface="+mn-lt"/>
                <a:ea typeface="+mn-ea"/>
                <a:cs typeface="+mn-cs"/>
              </a:rPr>
              <a:t>Provider</a:t>
            </a:r>
            <a:r>
              <a:rPr lang="pt-BR" sz="1200" b="0" i="0" kern="1200" dirty="0" smtClean="0">
                <a:solidFill>
                  <a:schemeClr val="tx1"/>
                </a:solidFill>
                <a:effectLst/>
                <a:latin typeface="+mn-lt"/>
                <a:ea typeface="+mn-ea"/>
                <a:cs typeface="+mn-cs"/>
              </a:rPr>
              <a:t> provisiona volumes virtuais dinamicamente, fornecendo controle de storage granular e simplicidade operacional.</a:t>
            </a:r>
          </a:p>
          <a:p>
            <a:r>
              <a:rPr lang="pt-BR" sz="1200" b="0" i="0" kern="1200" dirty="0" smtClean="0">
                <a:solidFill>
                  <a:schemeClr val="tx1"/>
                </a:solidFill>
                <a:effectLst/>
                <a:latin typeface="+mn-lt"/>
                <a:ea typeface="+mn-ea"/>
                <a:cs typeface="+mn-cs"/>
              </a:rPr>
              <a:t>Ele fornece também recursos líderes do setor para eficiência de storage e gerenciamento de dados, incluindo cópias Snapshot, clones e mobilidade ininterrupta, para ajudar a simplificar a sua infraestrutura virtual.</a:t>
            </a:r>
          </a:p>
          <a:p>
            <a:r>
              <a:rPr lang="pt-BR" sz="1200" b="0" i="0" kern="1200" dirty="0" smtClean="0">
                <a:solidFill>
                  <a:schemeClr val="tx1"/>
                </a:solidFill>
                <a:effectLst/>
                <a:latin typeface="+mn-lt"/>
                <a:ea typeface="+mn-ea"/>
                <a:cs typeface="+mn-cs"/>
              </a:rPr>
              <a:t>O VSC fornece integração aprimorada entre os ambientes de storage e de servidor. Além disso, simplifica consideravelmente o gerenciamento de storage virtualizado. Ele também ajuda a fornecer excelente desempenho em ambientes de storage virtualizado.</a:t>
            </a:r>
          </a:p>
          <a:p>
            <a:endParaRPr lang="en-US" altLang="pt-BR" sz="9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1" i="0" u="sng" kern="1200" dirty="0" smtClean="0">
                <a:solidFill>
                  <a:schemeClr val="tx1"/>
                </a:solidFill>
                <a:effectLst/>
                <a:latin typeface="+mn-lt"/>
                <a:ea typeface="+mn-ea"/>
                <a:cs typeface="+mn-cs"/>
              </a:rPr>
              <a:t>Virtualização do Servidor Citrix  </a:t>
            </a:r>
            <a:r>
              <a:rPr lang="pt-BR" sz="1200" b="1" i="0" u="sng" kern="1200" dirty="0" err="1" smtClean="0">
                <a:solidFill>
                  <a:schemeClr val="tx1"/>
                </a:solidFill>
                <a:effectLst/>
                <a:latin typeface="+mn-lt"/>
                <a:ea typeface="+mn-ea"/>
                <a:cs typeface="+mn-cs"/>
              </a:rPr>
              <a:t>XenServer</a:t>
            </a:r>
            <a:endParaRPr lang="pt-BR" sz="1200" b="1" i="0" u="sng" kern="1200" dirty="0" smtClean="0">
              <a:solidFill>
                <a:schemeClr val="tx1"/>
              </a:solidFill>
              <a:effectLst/>
              <a:latin typeface="+mn-lt"/>
              <a:ea typeface="+mn-ea"/>
              <a:cs typeface="+mn-cs"/>
            </a:endParaRPr>
          </a:p>
          <a:p>
            <a:endParaRPr lang="pt-BR" b="1" u="sng" dirty="0" smtClean="0"/>
          </a:p>
          <a:p>
            <a:endParaRPr lang="pt-BR" b="1" u="sng" dirty="0" smtClean="0"/>
          </a:p>
          <a:p>
            <a:r>
              <a:rPr lang="pt-BR" b="0" dirty="0" smtClean="0">
                <a:effectLst/>
              </a:rPr>
              <a:t>A virtualização do servidor pode trazer enormes vantagens para sua </a:t>
            </a:r>
            <a:r>
              <a:rPr lang="pt-BR" b="0" dirty="0" err="1" smtClean="0">
                <a:effectLst/>
              </a:rPr>
              <a:t>infra-estrutura</a:t>
            </a:r>
            <a:r>
              <a:rPr lang="pt-BR" b="0" dirty="0" smtClean="0">
                <a:effectLst/>
              </a:rPr>
              <a:t> de ti e transformar seu data center em uma arma competitiva, flexível e </a:t>
            </a:r>
            <a:r>
              <a:rPr lang="pt-BR" b="0" dirty="0" err="1" smtClean="0">
                <a:effectLst/>
              </a:rPr>
              <a:t>escalonável</a:t>
            </a:r>
            <a:r>
              <a:rPr lang="pt-BR" b="0" dirty="0" smtClean="0">
                <a:effectLst/>
              </a:rPr>
              <a:t>.</a:t>
            </a:r>
          </a:p>
          <a:p>
            <a:r>
              <a:rPr lang="pt-BR" sz="1200" b="0" i="0" kern="1200" dirty="0" smtClean="0">
                <a:solidFill>
                  <a:schemeClr val="tx1"/>
                </a:solidFill>
                <a:effectLst/>
                <a:latin typeface="+mn-lt"/>
                <a:ea typeface="+mn-ea"/>
                <a:cs typeface="+mn-cs"/>
              </a:rPr>
              <a:t>A virtualização de servidores e desktops é apenas o começo de uma </a:t>
            </a:r>
            <a:r>
              <a:rPr lang="pt-BR" sz="1200" b="0" i="0" kern="1200" dirty="0" err="1" smtClean="0">
                <a:solidFill>
                  <a:schemeClr val="tx1"/>
                </a:solidFill>
                <a:effectLst/>
                <a:latin typeface="+mn-lt"/>
                <a:ea typeface="+mn-ea"/>
                <a:cs typeface="+mn-cs"/>
              </a:rPr>
              <a:t>infra-estrutura</a:t>
            </a:r>
            <a:r>
              <a:rPr lang="pt-BR" sz="1200" b="0" i="0" kern="1200" dirty="0" smtClean="0">
                <a:solidFill>
                  <a:schemeClr val="tx1"/>
                </a:solidFill>
                <a:effectLst/>
                <a:latin typeface="+mn-lt"/>
                <a:ea typeface="+mn-ea"/>
                <a:cs typeface="+mn-cs"/>
              </a:rPr>
              <a:t> virtual. Nossas soluções de storage complementam os benefícios fornecidos pelo Citrix </a:t>
            </a:r>
            <a:r>
              <a:rPr lang="pt-BR" sz="1200" b="0" i="0" kern="1200" dirty="0" err="1" smtClean="0">
                <a:solidFill>
                  <a:schemeClr val="tx1"/>
                </a:solidFill>
                <a:effectLst/>
                <a:latin typeface="+mn-lt"/>
                <a:ea typeface="+mn-ea"/>
                <a:cs typeface="+mn-cs"/>
              </a:rPr>
              <a:t>XenServer</a:t>
            </a:r>
            <a:r>
              <a:rPr lang="pt-BR" sz="1200" b="0" i="0" kern="1200" dirty="0" smtClean="0">
                <a:solidFill>
                  <a:schemeClr val="tx1"/>
                </a:solidFill>
                <a:effectLst/>
                <a:latin typeface="+mn-lt"/>
                <a:ea typeface="+mn-ea"/>
                <a:cs typeface="+mn-cs"/>
              </a:rPr>
              <a:t>, permitindo que você:</a:t>
            </a:r>
          </a:p>
          <a:p>
            <a:r>
              <a:rPr lang="pt-BR" sz="1200" b="0" i="0" kern="1200" dirty="0" smtClean="0">
                <a:solidFill>
                  <a:schemeClr val="tx1"/>
                </a:solidFill>
                <a:effectLst/>
                <a:latin typeface="+mn-lt"/>
                <a:ea typeface="+mn-ea"/>
                <a:cs typeface="+mn-cs"/>
              </a:rPr>
              <a:t>Economize até 50% de energia, resfriamento e espaço do storage e reduzir os custos totais com o data center usando o </a:t>
            </a:r>
            <a:r>
              <a:rPr lang="pt-BR" sz="1200" b="0" i="0" kern="1200" dirty="0" err="1" smtClean="0">
                <a:solidFill>
                  <a:schemeClr val="tx1"/>
                </a:solidFill>
                <a:effectLst/>
                <a:latin typeface="+mn-lt"/>
                <a:ea typeface="+mn-ea"/>
                <a:cs typeface="+mn-cs"/>
              </a:rPr>
              <a:t>thin</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provisioning</a:t>
            </a:r>
            <a:r>
              <a:rPr lang="pt-BR" sz="1200" b="0" i="0" kern="1200" dirty="0" smtClean="0">
                <a:solidFill>
                  <a:schemeClr val="tx1"/>
                </a:solidFill>
                <a:effectLst/>
                <a:latin typeface="+mn-lt"/>
                <a:ea typeface="+mn-ea"/>
                <a:cs typeface="+mn-cs"/>
              </a:rPr>
              <a:t> e as cópias Snapshot™</a:t>
            </a:r>
          </a:p>
          <a:p>
            <a:r>
              <a:rPr lang="pt-BR" sz="1200" b="0" i="0" kern="1200" dirty="0" smtClean="0">
                <a:solidFill>
                  <a:schemeClr val="tx1"/>
                </a:solidFill>
                <a:effectLst/>
                <a:latin typeface="+mn-lt"/>
                <a:ea typeface="+mn-ea"/>
                <a:cs typeface="+mn-cs"/>
              </a:rPr>
              <a:t>Lance produtos, serviços e projetos no mercado com mais rapidez com o provisionamento instantâneo de storage</a:t>
            </a:r>
          </a:p>
          <a:p>
            <a:r>
              <a:rPr lang="pt-BR" sz="1200" b="0" i="0" kern="1200" dirty="0" smtClean="0">
                <a:solidFill>
                  <a:schemeClr val="tx1"/>
                </a:solidFill>
                <a:effectLst/>
                <a:latin typeface="+mn-lt"/>
                <a:ea typeface="+mn-ea"/>
                <a:cs typeface="+mn-cs"/>
              </a:rPr>
              <a:t>Faça backup e restauração instantâneos de dados com </a:t>
            </a:r>
            <a:r>
              <a:rPr lang="pt-BR" sz="1200" b="0" i="0" kern="1200" dirty="0" err="1" smtClean="0">
                <a:solidFill>
                  <a:schemeClr val="tx1"/>
                </a:solidFill>
                <a:effectLst/>
                <a:latin typeface="+mn-lt"/>
                <a:ea typeface="+mn-ea"/>
                <a:cs typeface="+mn-cs"/>
              </a:rPr>
              <a:t>freqüência</a:t>
            </a:r>
            <a:endParaRPr lang="pt-BR" sz="1200" b="0" i="0" kern="1200" dirty="0" smtClean="0">
              <a:solidFill>
                <a:schemeClr val="tx1"/>
              </a:solidFill>
              <a:effectLst/>
              <a:latin typeface="+mn-lt"/>
              <a:ea typeface="+mn-ea"/>
              <a:cs typeface="+mn-cs"/>
            </a:endParaRPr>
          </a:p>
          <a:p>
            <a:r>
              <a:rPr lang="pt-BR" sz="1200" b="0" i="0" kern="1200" dirty="0" smtClean="0">
                <a:solidFill>
                  <a:schemeClr val="tx1"/>
                </a:solidFill>
                <a:effectLst/>
                <a:latin typeface="+mn-lt"/>
                <a:ea typeface="+mn-ea"/>
                <a:cs typeface="+mn-cs"/>
              </a:rPr>
              <a:t>Experimente uma transição suave para sua </a:t>
            </a:r>
            <a:r>
              <a:rPr lang="pt-BR" sz="1200" b="0" i="0" kern="1200" dirty="0" err="1" smtClean="0">
                <a:solidFill>
                  <a:schemeClr val="tx1"/>
                </a:solidFill>
                <a:effectLst/>
                <a:latin typeface="+mn-lt"/>
                <a:ea typeface="+mn-ea"/>
                <a:cs typeface="+mn-cs"/>
              </a:rPr>
              <a:t>infra-estrutura</a:t>
            </a:r>
            <a:r>
              <a:rPr lang="pt-BR" sz="1200" b="0" i="0" kern="1200" dirty="0" smtClean="0">
                <a:solidFill>
                  <a:schemeClr val="tx1"/>
                </a:solidFill>
                <a:effectLst/>
                <a:latin typeface="+mn-lt"/>
                <a:ea typeface="+mn-ea"/>
                <a:cs typeface="+mn-cs"/>
              </a:rPr>
              <a:t> ideal com nossos serviços de virtualização especializados. Da avaliação da implementação até o gerenciamento, nossos profissionais certificados e experientes podem ajudá-lo a chegar onde quiser, de forma eficiente e sem surpresas, usando as melhores práticas e metodologias comprovadas.</a:t>
            </a:r>
          </a:p>
          <a:p>
            <a:endParaRPr lang="pt-BR" b="1" u="sng" dirty="0" smtClean="0"/>
          </a:p>
          <a:p>
            <a:endParaRPr lang="pt-BR" b="1" u="sng" dirty="0" smtClean="0"/>
          </a:p>
          <a:p>
            <a:r>
              <a:rPr lang="pt-BR" b="1" u="sng" dirty="0" smtClean="0"/>
              <a:t> </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92</a:t>
            </a:fld>
            <a:endParaRPr lang="pt-BR"/>
          </a:p>
        </p:txBody>
      </p:sp>
    </p:spTree>
    <p:extLst>
      <p:ext uri="{BB962C8B-B14F-4D97-AF65-F5344CB8AC3E}">
        <p14:creationId xmlns:p14="http://schemas.microsoft.com/office/powerpoint/2010/main" val="17641177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PT" baseline="0" dirty="0" smtClean="0"/>
              <a:t>       L</a:t>
            </a:r>
            <a:r>
              <a:rPr lang="pt-PT" dirty="0" smtClean="0"/>
              <a:t>oad-Share Mirrors</a:t>
            </a:r>
            <a:r>
              <a:rPr lang="pt-PT" baseline="0" dirty="0" smtClean="0"/>
              <a:t> (LS Mirror)</a:t>
            </a:r>
            <a:r>
              <a:rPr lang="pt-PT" dirty="0" smtClean="0"/>
              <a:t> podem ser usados ​​para distribuir os volumes de dados com outros nós do cluster para melhorar desempenho das cargas de trabalho somente leitura. LS mirror de volumes de dados são utilizados nos casos em que um ou alguns os clientes têm de leitura-escrita de acesso ao conjunto de dados , e muitos clientes têm acesso somente leitura . </a:t>
            </a:r>
          </a:p>
          <a:p>
            <a:r>
              <a:rPr lang="pt-PT" smtClean="0"/>
              <a:t>       Não requer licença</a:t>
            </a:r>
            <a:r>
              <a:rPr lang="pt-PT" baseline="0" smtClean="0"/>
              <a:t> extra.</a:t>
            </a:r>
            <a:endParaRPr lang="pt-PT" dirty="0" smtClean="0"/>
          </a:p>
          <a:p>
            <a:r>
              <a:rPr lang="pt-PT" dirty="0" smtClean="0"/>
              <a:t>       Pode proteger o </a:t>
            </a:r>
            <a:r>
              <a:rPr lang="en-US" dirty="0" err="1" smtClean="0"/>
              <a:t>Vserver</a:t>
            </a:r>
            <a:r>
              <a:rPr lang="en-US" dirty="0" smtClean="0"/>
              <a:t> namespace root volume, </a:t>
            </a:r>
            <a:r>
              <a:rPr lang="en-US" baseline="0" dirty="0" smtClean="0"/>
              <a:t> é </a:t>
            </a:r>
            <a:r>
              <a:rPr lang="en-US" baseline="0" dirty="0" err="1" smtClean="0"/>
              <a:t>possível</a:t>
            </a:r>
            <a:r>
              <a:rPr lang="en-US" baseline="0" dirty="0" smtClean="0"/>
              <a:t> </a:t>
            </a:r>
            <a:r>
              <a:rPr lang="pt-PT" dirty="0" smtClean="0"/>
              <a:t>criar um volume espelho para distribuição</a:t>
            </a:r>
            <a:r>
              <a:rPr lang="pt-PT" baseline="0" dirty="0" smtClean="0"/>
              <a:t> </a:t>
            </a:r>
            <a:r>
              <a:rPr lang="pt-PT" dirty="0" smtClean="0"/>
              <a:t>de carga em cada nó do cluster, incluindo o nó em que o volume Root está localizado . Em seguida, cria-se um relacionamento de espelho entre cada volume replica para</a:t>
            </a:r>
            <a:r>
              <a:rPr lang="pt-PT" baseline="0" dirty="0" smtClean="0"/>
              <a:t> a distribuição</a:t>
            </a:r>
            <a:r>
              <a:rPr lang="pt-PT" dirty="0" smtClean="0"/>
              <a:t> de carga, logo</a:t>
            </a:r>
            <a:r>
              <a:rPr lang="pt-PT" baseline="0" dirty="0" smtClean="0"/>
              <a:t> após inicializando</a:t>
            </a:r>
            <a:r>
              <a:rPr lang="pt-PT" dirty="0" smtClean="0"/>
              <a:t> o conjunto de volumes replicas de compartilhamento de carga.</a:t>
            </a:r>
            <a:r>
              <a:rPr lang="en-US" dirty="0" smtClean="0"/>
              <a:t>	</a:t>
            </a:r>
          </a:p>
          <a:p>
            <a:r>
              <a:rPr lang="en-US" dirty="0" smtClean="0"/>
              <a:t>       É</a:t>
            </a:r>
            <a:r>
              <a:rPr lang="en-US" baseline="0" dirty="0" smtClean="0"/>
              <a:t> </a:t>
            </a:r>
            <a:r>
              <a:rPr lang="en-US" baseline="0" dirty="0" err="1" smtClean="0"/>
              <a:t>possível</a:t>
            </a:r>
            <a:r>
              <a:rPr lang="en-US" baseline="0" dirty="0" smtClean="0"/>
              <a:t> </a:t>
            </a:r>
            <a:r>
              <a:rPr lang="en-US" baseline="0" dirty="0" err="1" smtClean="0"/>
              <a:t>também</a:t>
            </a:r>
            <a:r>
              <a:rPr lang="en-US" baseline="0" dirty="0" smtClean="0"/>
              <a:t> </a:t>
            </a:r>
            <a:r>
              <a:rPr lang="en-US" baseline="0" dirty="0" err="1" smtClean="0"/>
              <a:t>promover</a:t>
            </a:r>
            <a:r>
              <a:rPr lang="en-US" baseline="0" dirty="0" smtClean="0"/>
              <a:t> um volume replica para um volume, de </a:t>
            </a:r>
            <a:r>
              <a:rPr lang="en-US" baseline="0" dirty="0" err="1" smtClean="0"/>
              <a:t>leitura</a:t>
            </a:r>
            <a:r>
              <a:rPr lang="en-US" baseline="0" dirty="0" smtClean="0"/>
              <a:t> e </a:t>
            </a:r>
            <a:r>
              <a:rPr lang="en-US" baseline="0" dirty="0" err="1" smtClean="0"/>
              <a:t>escrita</a:t>
            </a:r>
            <a:r>
              <a:rPr lang="en-US" baseline="0" dirty="0" smtClean="0"/>
              <a:t>.</a:t>
            </a:r>
            <a:endParaRPr lang="en-US" dirty="0" smtClean="0"/>
          </a:p>
          <a:p>
            <a:r>
              <a:rPr lang="pt-BR" dirty="0" smtClean="0"/>
              <a:t>       Casos</a:t>
            </a:r>
            <a:r>
              <a:rPr lang="pt-BR" baseline="0" dirty="0" smtClean="0"/>
              <a:t> de uso:  Disponibilidade de áreas para acesso a conteúdos de multimídia (vídeos e áudio), paginas web de grande volume de acesso, volume raiz do </a:t>
            </a:r>
            <a:r>
              <a:rPr lang="pt-BR" baseline="0" dirty="0" err="1" smtClean="0"/>
              <a:t>namespace</a:t>
            </a:r>
            <a:r>
              <a:rPr lang="pt-BR" baseline="0" dirty="0" smtClean="0"/>
              <a:t> para compartilhamentos de grande quantidades de acesso (ex.: home </a:t>
            </a:r>
            <a:r>
              <a:rPr lang="pt-BR" baseline="0" dirty="0" err="1" smtClean="0"/>
              <a:t>share</a:t>
            </a:r>
            <a:r>
              <a:rPr lang="pt-BR" baseline="0" dirty="0" smtClean="0"/>
              <a:t>), etc.</a:t>
            </a:r>
            <a:endParaRPr lang="pt-BR" dirty="0" smtClean="0"/>
          </a:p>
          <a:p>
            <a:endParaRPr lang="pt-BR" dirty="0" smtClean="0"/>
          </a:p>
          <a:p>
            <a:endParaRPr lang="pt-BR" dirty="0" smtClean="0"/>
          </a:p>
          <a:p>
            <a:r>
              <a:rPr lang="pt-BR" dirty="0" smtClean="0"/>
              <a:t>https://library.netapp.com/ecmdocs/ECMP1240842/html/GUID-59618C57-A05E-48DF-96FB-9788D3DA74AC.html</a:t>
            </a:r>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93</a:t>
            </a:fld>
            <a:endParaRPr lang="pt-BR"/>
          </a:p>
        </p:txBody>
      </p:sp>
    </p:spTree>
    <p:extLst>
      <p:ext uri="{BB962C8B-B14F-4D97-AF65-F5344CB8AC3E}">
        <p14:creationId xmlns:p14="http://schemas.microsoft.com/office/powerpoint/2010/main" val="2044660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2375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2375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4122A1E1-FDAD-4BD6-A686-8E993A227326}" type="slidenum">
              <a:rPr lang="en-US" altLang="pt-BR" sz="1200">
                <a:solidFill>
                  <a:schemeClr val="tx1"/>
                </a:solidFill>
                <a:latin typeface="Times New Roman" pitchFamily="18" charset="0"/>
              </a:rPr>
              <a:pPr/>
              <a:t>96</a:t>
            </a:fld>
            <a:endParaRPr lang="en-US" altLang="pt-BR" sz="1200">
              <a:solidFill>
                <a:schemeClr val="tx1"/>
              </a:solidFill>
              <a:latin typeface="Times New Roman" pitchFamily="18" charset="0"/>
            </a:endParaRPr>
          </a:p>
        </p:txBody>
      </p:sp>
      <p:sp>
        <p:nvSpPr>
          <p:cNvPr id="237573" name="Rectangle 2"/>
          <p:cNvSpPr>
            <a:spLocks noGrp="1" noRot="1" noChangeAspect="1" noChangeArrowheads="1" noTextEdit="1"/>
          </p:cNvSpPr>
          <p:nvPr>
            <p:ph type="sldImg"/>
          </p:nvPr>
        </p:nvSpPr>
        <p:spPr>
          <a:ln/>
        </p:spPr>
      </p:sp>
      <p:sp>
        <p:nvSpPr>
          <p:cNvPr id="2375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pt-BR" sz="900" b="1" dirty="0"/>
              <a:t>NOW</a:t>
            </a:r>
            <a:endParaRPr lang="pt-BR" altLang="pt-BR" sz="900" dirty="0"/>
          </a:p>
          <a:p>
            <a:r>
              <a:rPr lang="pt-BR" altLang="pt-BR" sz="900" dirty="0"/>
              <a:t>O site do NOW (</a:t>
            </a:r>
            <a:r>
              <a:rPr lang="pt-BR" altLang="pt-BR" sz="900" dirty="0" err="1"/>
              <a:t>NetApp</a:t>
            </a:r>
            <a:r>
              <a:rPr lang="pt-BR" altLang="pt-BR" sz="900" dirty="0"/>
              <a:t> </a:t>
            </a:r>
            <a:r>
              <a:rPr lang="pt-BR" altLang="pt-BR" sz="900" dirty="0" err="1"/>
              <a:t>on</a:t>
            </a:r>
            <a:r>
              <a:rPr lang="pt-BR" altLang="pt-BR" sz="900" dirty="0"/>
              <a:t> The Web) é o site de Suporte da </a:t>
            </a:r>
            <a:r>
              <a:rPr lang="pt-BR" altLang="pt-BR" sz="900" dirty="0" err="1"/>
              <a:t>NetApp</a:t>
            </a:r>
            <a:r>
              <a:rPr lang="pt-BR" altLang="pt-BR" sz="900" dirty="0"/>
              <a:t> que possui uma quantidade enorme de informações de suporte e documentação disponíveis para clientes da </a:t>
            </a:r>
            <a:r>
              <a:rPr lang="pt-BR" altLang="pt-BR" sz="900" dirty="0" err="1"/>
              <a:t>NetApp</a:t>
            </a:r>
            <a:r>
              <a:rPr lang="pt-BR" altLang="pt-BR" sz="900" dirty="0"/>
              <a:t>.</a:t>
            </a:r>
          </a:p>
          <a:p>
            <a:r>
              <a:rPr lang="pt-BR" altLang="pt-BR" sz="900" dirty="0"/>
              <a:t>Você pode acessar o site do NOW </a:t>
            </a:r>
            <a:r>
              <a:rPr lang="pt-BR" altLang="pt-BR" sz="900" dirty="0" err="1"/>
              <a:t>cliclando</a:t>
            </a:r>
            <a:r>
              <a:rPr lang="pt-BR" altLang="pt-BR" sz="900" dirty="0"/>
              <a:t> no seguinte website: </a:t>
            </a:r>
            <a:r>
              <a:rPr lang="pt-BR" altLang="pt-BR" sz="900" u="sng" dirty="0"/>
              <a:t>http://now.netapp.com</a:t>
            </a:r>
            <a:r>
              <a:rPr lang="pt-BR" altLang="pt-BR" sz="900" dirty="0"/>
              <a:t> </a:t>
            </a:r>
          </a:p>
          <a:p>
            <a:r>
              <a:rPr lang="pt-BR" altLang="pt-BR" sz="900" dirty="0"/>
              <a:t>Se você não tiver um usuário e senha, eles poderão ser facilmente obtidos clicando no link “New </a:t>
            </a:r>
            <a:r>
              <a:rPr lang="pt-BR" altLang="pt-BR" sz="900" dirty="0" err="1"/>
              <a:t>User</a:t>
            </a:r>
            <a:r>
              <a:rPr lang="pt-BR" altLang="pt-BR" sz="900" dirty="0"/>
              <a:t> </a:t>
            </a:r>
            <a:r>
              <a:rPr lang="pt-BR" altLang="pt-BR" sz="900" dirty="0" err="1"/>
              <a:t>Sign</a:t>
            </a:r>
            <a:r>
              <a:rPr lang="pt-BR" altLang="pt-BR" sz="900" dirty="0"/>
              <a:t> </a:t>
            </a:r>
            <a:r>
              <a:rPr lang="pt-BR" altLang="pt-BR" sz="900" dirty="0" err="1"/>
              <a:t>Up</a:t>
            </a:r>
            <a:r>
              <a:rPr lang="pt-BR" altLang="pt-BR" sz="900" dirty="0"/>
              <a:t>.” A partir daí será necessário preencher algumas informações e informar o número de séries de seu Storage </a:t>
            </a:r>
            <a:r>
              <a:rPr lang="pt-BR" altLang="pt-BR" sz="900" dirty="0" err="1"/>
              <a:t>NetApp</a:t>
            </a:r>
            <a:r>
              <a:rPr lang="pt-BR" altLang="pt-BR" sz="900" dirty="0"/>
              <a:t>.</a:t>
            </a:r>
          </a:p>
          <a:p>
            <a:r>
              <a:rPr lang="pt-BR" altLang="pt-BR" sz="900" dirty="0"/>
              <a:t>Você pode encontrar documentações clicando no link “</a:t>
            </a:r>
            <a:r>
              <a:rPr lang="pt-BR" altLang="pt-BR" sz="900" i="1" dirty="0" err="1"/>
              <a:t>Technical</a:t>
            </a:r>
            <a:r>
              <a:rPr lang="pt-BR" altLang="pt-BR" sz="900" i="1" dirty="0"/>
              <a:t> </a:t>
            </a:r>
            <a:r>
              <a:rPr lang="pt-BR" altLang="pt-BR" sz="900" i="1" dirty="0" err="1"/>
              <a:t>Assistance</a:t>
            </a:r>
            <a:r>
              <a:rPr lang="pt-BR" altLang="pt-BR" sz="900" i="1" dirty="0"/>
              <a:t> &amp; </a:t>
            </a:r>
            <a:r>
              <a:rPr lang="pt-BR" altLang="pt-BR" sz="900" i="1" dirty="0" err="1"/>
              <a:t>Documentation</a:t>
            </a:r>
            <a:r>
              <a:rPr lang="pt-BR" altLang="pt-BR" sz="900" i="1" dirty="0"/>
              <a:t>”</a:t>
            </a:r>
            <a:r>
              <a:rPr lang="pt-BR" altLang="pt-BR" sz="900" dirty="0"/>
              <a:t> ou fazendo uma busca em “</a:t>
            </a:r>
            <a:r>
              <a:rPr lang="pt-BR" altLang="pt-BR" sz="900" i="1" dirty="0" err="1"/>
              <a:t>Product</a:t>
            </a:r>
            <a:r>
              <a:rPr lang="pt-BR" altLang="pt-BR" sz="900" i="1" dirty="0"/>
              <a:t> </a:t>
            </a:r>
            <a:r>
              <a:rPr lang="pt-BR" altLang="pt-BR" sz="900" i="1" dirty="0" err="1"/>
              <a:t>Documents</a:t>
            </a:r>
            <a:r>
              <a:rPr lang="pt-BR" altLang="pt-BR" sz="900" dirty="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t>Closing_KKreutzer_Mar00</a:t>
            </a:r>
          </a:p>
        </p:txBody>
      </p:sp>
      <p:sp>
        <p:nvSpPr>
          <p:cNvPr id="7" name="Rectangle 7"/>
          <p:cNvSpPr>
            <a:spLocks noGrp="1" noChangeArrowheads="1"/>
          </p:cNvSpPr>
          <p:nvPr>
            <p:ph type="sldNum" sz="quarter" idx="5"/>
          </p:nvPr>
        </p:nvSpPr>
        <p:spPr>
          <a:ln/>
        </p:spPr>
        <p:txBody>
          <a:bodyPr/>
          <a:lstStyle/>
          <a:p>
            <a:fld id="{45E06851-2893-4FA6-94E0-5C87CE86694C}" type="slidenum">
              <a:rPr lang="en-US"/>
              <a:pPr/>
              <a:t>11</a:t>
            </a:fld>
            <a:endParaRPr lang="en-US"/>
          </a:p>
        </p:txBody>
      </p:sp>
      <p:sp>
        <p:nvSpPr>
          <p:cNvPr id="2206722" name="Rectangle 2"/>
          <p:cNvSpPr>
            <a:spLocks noGrp="1" noRot="1" noChangeAspect="1" noChangeArrowheads="1" noTextEdit="1"/>
          </p:cNvSpPr>
          <p:nvPr>
            <p:ph type="sldImg"/>
          </p:nvPr>
        </p:nvSpPr>
        <p:spPr>
          <a:xfrm>
            <a:off x="1143000" y="685800"/>
            <a:ext cx="4572000" cy="3429000"/>
          </a:xfrm>
          <a:ln/>
        </p:spPr>
      </p:sp>
      <p:sp>
        <p:nvSpPr>
          <p:cNvPr id="2206723" name="Rectangle 3"/>
          <p:cNvSpPr>
            <a:spLocks noGrp="1" noChangeArrowheads="1"/>
          </p:cNvSpPr>
          <p:nvPr>
            <p:ph type="body" idx="1"/>
          </p:nvPr>
        </p:nvSpPr>
        <p:spPr>
          <a:xfrm>
            <a:off x="685958" y="4342722"/>
            <a:ext cx="5486084" cy="4114951"/>
          </a:xfrm>
        </p:spPr>
        <p:txBody>
          <a:bodyPr/>
          <a:lstStyle/>
          <a:p>
            <a:r>
              <a:rPr lang="pt-BR" altLang="pt-BR" sz="1200" b="1" dirty="0" smtClean="0"/>
              <a:t>Snapshot:</a:t>
            </a:r>
            <a:r>
              <a:rPr lang="pt-BR" altLang="pt-BR" sz="1200" dirty="0" smtClean="0"/>
              <a:t> o WAFL usa o Snapshot como um backup simples e rápido dos </a:t>
            </a:r>
            <a:r>
              <a:rPr lang="pt-BR" altLang="pt-BR" sz="1200" dirty="0" err="1" smtClean="0"/>
              <a:t>filesytems</a:t>
            </a:r>
            <a:r>
              <a:rPr lang="pt-BR" altLang="pt-BR" sz="1200" dirty="0" smtClean="0"/>
              <a:t>. Snapshot é a “</a:t>
            </a:r>
            <a:r>
              <a:rPr lang="pt-BR" altLang="pt-BR" sz="1200" dirty="0" err="1" smtClean="0"/>
              <a:t>fototografia</a:t>
            </a:r>
            <a:r>
              <a:rPr lang="pt-BR" altLang="pt-BR" sz="1200" dirty="0" smtClean="0"/>
              <a:t>” de um </a:t>
            </a:r>
            <a:r>
              <a:rPr lang="pt-BR" altLang="pt-BR" sz="1200" dirty="0" err="1" smtClean="0"/>
              <a:t>filesystem</a:t>
            </a:r>
            <a:r>
              <a:rPr lang="pt-BR" altLang="pt-BR" sz="1200" dirty="0" smtClean="0"/>
              <a:t> inteiro quando ele estava no momento que o snapshot foi tirado. Ele utiliza menos espaço do que outros backups porque ele contém somente os dados alterados, ao invés de conter todos os dados. Da perspectiva do usuário, ele permite você encontrar arquivos ou diretórios antes de serem alterados no </a:t>
            </a:r>
            <a:r>
              <a:rPr lang="pt-BR" altLang="pt-BR" sz="1200" dirty="0" err="1" smtClean="0"/>
              <a:t>filesystem</a:t>
            </a:r>
            <a:r>
              <a:rPr lang="pt-BR" altLang="pt-BR" sz="1200" dirty="0" smtClean="0"/>
              <a:t> ativos, e copiá-los de volta. Snapshots podem ser tirados manualmente ou configurados automaticamente </a:t>
            </a:r>
            <a:r>
              <a:rPr lang="en-US" altLang="pt-BR" sz="1200" dirty="0" smtClean="0"/>
              <a:t>no schedule, com o </a:t>
            </a:r>
            <a:r>
              <a:rPr lang="en-US" altLang="pt-BR" sz="1200" dirty="0" err="1" smtClean="0"/>
              <a:t>filesystem</a:t>
            </a:r>
            <a:r>
              <a:rPr lang="en-US" altLang="pt-BR" sz="1200" dirty="0" smtClean="0"/>
              <a:t> online. No </a:t>
            </a:r>
            <a:r>
              <a:rPr lang="en-US" altLang="pt-BR" sz="1200" dirty="0" err="1" smtClean="0"/>
              <a:t>máximo</a:t>
            </a:r>
            <a:r>
              <a:rPr lang="en-US" altLang="pt-BR" sz="1200" dirty="0" smtClean="0"/>
              <a:t> 255 Snapshots </a:t>
            </a:r>
            <a:r>
              <a:rPr lang="pt-BR" altLang="pt-BR" sz="1200" dirty="0" smtClean="0"/>
              <a:t>podem ser armazenados simultaneamente por volume, independente de serem tradicionais ou flexíveis.</a:t>
            </a:r>
          </a:p>
          <a:p>
            <a:endParaRPr lang="en-US" dirty="0" smtClean="0"/>
          </a:p>
          <a:p>
            <a:endParaRPr lang="pt-B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2334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2334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2CDDB151-557D-4055-A924-AA9F886AECBB}" type="slidenum">
              <a:rPr lang="en-US" altLang="pt-BR" sz="1200">
                <a:solidFill>
                  <a:schemeClr val="tx1"/>
                </a:solidFill>
                <a:latin typeface="Times New Roman" pitchFamily="18" charset="0"/>
              </a:rPr>
              <a:pPr/>
              <a:t>97</a:t>
            </a:fld>
            <a:endParaRPr lang="en-US" altLang="pt-BR" sz="1200">
              <a:solidFill>
                <a:schemeClr val="tx1"/>
              </a:solidFill>
              <a:latin typeface="Times New Roman" pitchFamily="18" charset="0"/>
            </a:endParaRPr>
          </a:p>
        </p:txBody>
      </p:sp>
      <p:sp>
        <p:nvSpPr>
          <p:cNvPr id="233477" name="Rectangle 2"/>
          <p:cNvSpPr>
            <a:spLocks noGrp="1" noRot="1" noChangeAspect="1" noChangeArrowheads="1" noTextEdit="1"/>
          </p:cNvSpPr>
          <p:nvPr>
            <p:ph type="sldImg"/>
          </p:nvPr>
        </p:nvSpPr>
        <p:spPr>
          <a:ln/>
        </p:spPr>
      </p:sp>
      <p:sp>
        <p:nvSpPr>
          <p:cNvPr id="2334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sz="900" b="1" dirty="0" err="1"/>
              <a:t>Autosupport</a:t>
            </a:r>
            <a:endParaRPr lang="pt-BR" altLang="pt-BR" sz="900" b="1" dirty="0"/>
          </a:p>
          <a:p>
            <a:r>
              <a:rPr lang="pt-BR" altLang="pt-BR" sz="900" dirty="0"/>
              <a:t>O </a:t>
            </a:r>
            <a:r>
              <a:rPr lang="pt-BR" altLang="pt-BR" sz="900" dirty="0" err="1"/>
              <a:t>autosupport</a:t>
            </a:r>
            <a:r>
              <a:rPr lang="pt-BR" altLang="pt-BR" sz="900" dirty="0"/>
              <a:t> é um serviço existente nos </a:t>
            </a:r>
            <a:r>
              <a:rPr lang="pt-BR" altLang="pt-BR" sz="900" dirty="0" err="1"/>
              <a:t>Storages</a:t>
            </a:r>
            <a:r>
              <a:rPr lang="pt-BR" altLang="pt-BR" sz="900" dirty="0"/>
              <a:t> </a:t>
            </a:r>
            <a:r>
              <a:rPr lang="pt-BR" altLang="pt-BR" sz="900" dirty="0" err="1"/>
              <a:t>NetApp</a:t>
            </a:r>
            <a:r>
              <a:rPr lang="pt-BR" altLang="pt-BR" sz="900" dirty="0"/>
              <a:t> que monitora o funcionamento do </a:t>
            </a:r>
            <a:r>
              <a:rPr lang="pt-BR" altLang="pt-BR" sz="900" dirty="0" err="1"/>
              <a:t>Filer</a:t>
            </a:r>
            <a:r>
              <a:rPr lang="pt-BR" altLang="pt-BR" sz="900" dirty="0"/>
              <a:t>. O </a:t>
            </a:r>
            <a:r>
              <a:rPr lang="pt-BR" altLang="pt-BR" sz="900" dirty="0" err="1"/>
              <a:t>daemon</a:t>
            </a:r>
            <a:r>
              <a:rPr lang="pt-BR" altLang="pt-BR" sz="900" dirty="0"/>
              <a:t> de </a:t>
            </a:r>
            <a:r>
              <a:rPr lang="pt-BR" altLang="pt-BR" sz="900" dirty="0" err="1"/>
              <a:t>autosupport</a:t>
            </a:r>
            <a:r>
              <a:rPr lang="pt-BR" altLang="pt-BR" sz="900" dirty="0"/>
              <a:t> do Data ONTAP dispara um e-mail </a:t>
            </a:r>
            <a:r>
              <a:rPr lang="pt-BR" altLang="pt-BR" sz="900" dirty="0" smtClean="0"/>
              <a:t>automático, ou conexão</a:t>
            </a:r>
            <a:r>
              <a:rPr lang="pt-BR" altLang="pt-BR" sz="900" baseline="0" dirty="0" smtClean="0"/>
              <a:t> HTTP e HTTPS (se tiver acesso liberado),</a:t>
            </a:r>
            <a:r>
              <a:rPr lang="pt-BR" altLang="pt-BR" sz="900" dirty="0" smtClean="0"/>
              <a:t> </a:t>
            </a:r>
            <a:r>
              <a:rPr lang="pt-BR" altLang="pt-BR" sz="900" dirty="0"/>
              <a:t>para a equipe de Suporte Técnico da </a:t>
            </a:r>
            <a:r>
              <a:rPr lang="pt-BR" altLang="pt-BR" sz="900" dirty="0" err="1"/>
              <a:t>NetApp</a:t>
            </a:r>
            <a:r>
              <a:rPr lang="pt-BR" altLang="pt-BR" sz="900" dirty="0"/>
              <a:t> e também para os endereços de e-mails locais do cliente e/ou da revenda que estejam cadastrados </a:t>
            </a:r>
            <a:r>
              <a:rPr lang="pt-BR" altLang="pt-BR" sz="900" dirty="0" smtClean="0"/>
              <a:t>no “System Manager”, </a:t>
            </a:r>
            <a:r>
              <a:rPr lang="pt-BR" altLang="pt-BR" sz="900" dirty="0"/>
              <a:t>alertando-os sobre problemas ocorridos e disparando a abertura de um chamado técnico.</a:t>
            </a:r>
          </a:p>
          <a:p>
            <a:endParaRPr lang="pt-BR" altLang="pt-BR" sz="900" dirty="0"/>
          </a:p>
          <a:p>
            <a:r>
              <a:rPr lang="pt-BR" altLang="pt-BR" sz="900" dirty="0"/>
              <a:t>O </a:t>
            </a:r>
            <a:r>
              <a:rPr lang="pt-BR" altLang="pt-BR" sz="900" dirty="0" err="1"/>
              <a:t>autosupport</a:t>
            </a:r>
            <a:r>
              <a:rPr lang="pt-BR" altLang="pt-BR" sz="900" dirty="0"/>
              <a:t> é habilitado ou desabilitado com os seguintes comandos</a:t>
            </a:r>
            <a:r>
              <a:rPr lang="pt-BR" altLang="pt-BR" sz="900" dirty="0" smtClean="0"/>
              <a:t>:</a:t>
            </a:r>
          </a:p>
          <a:p>
            <a:endParaRPr lang="pt-BR" altLang="pt-BR" sz="900" dirty="0"/>
          </a:p>
          <a:p>
            <a:r>
              <a:rPr lang="en-US" sz="1200" b="0" i="0" kern="1200" dirty="0" smtClean="0">
                <a:solidFill>
                  <a:schemeClr val="tx1"/>
                </a:solidFill>
                <a:effectLst/>
                <a:latin typeface="+mn-lt"/>
                <a:ea typeface="+mn-ea"/>
                <a:cs typeface="+mn-cs"/>
              </a:rPr>
              <a:t>cluster1::&gt; </a:t>
            </a:r>
            <a:r>
              <a:rPr lang="en-US" sz="1200" b="0" i="0" kern="1200" dirty="0" err="1" smtClean="0">
                <a:solidFill>
                  <a:schemeClr val="tx1"/>
                </a:solidFill>
                <a:effectLst/>
                <a:latin typeface="+mn-lt"/>
                <a:ea typeface="+mn-ea"/>
                <a:cs typeface="+mn-cs"/>
              </a:rPr>
              <a:t>autosupport</a:t>
            </a:r>
            <a:r>
              <a:rPr lang="en-US" sz="1200" b="0" i="0" kern="1200" dirty="0" smtClean="0">
                <a:solidFill>
                  <a:schemeClr val="tx1"/>
                </a:solidFill>
                <a:effectLst/>
                <a:latin typeface="+mn-lt"/>
                <a:ea typeface="+mn-ea"/>
                <a:cs typeface="+mn-cs"/>
              </a:rPr>
              <a:t> modify -node * -support enable </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transport</a:t>
            </a:r>
            <a:r>
              <a:rPr lang="pt-BR" sz="1200" b="0" i="0" kern="1200" dirty="0" smtClean="0">
                <a:solidFill>
                  <a:schemeClr val="tx1"/>
                </a:solidFill>
                <a:effectLst/>
                <a:latin typeface="+mn-lt"/>
                <a:ea typeface="+mn-ea"/>
                <a:cs typeface="+mn-cs"/>
              </a:rPr>
              <a:t> &lt;</a:t>
            </a:r>
            <a:r>
              <a:rPr lang="pt-BR" sz="1200" b="0" i="0" kern="1200" dirty="0" err="1" smtClean="0">
                <a:solidFill>
                  <a:schemeClr val="tx1"/>
                </a:solidFill>
                <a:effectLst/>
                <a:latin typeface="+mn-lt"/>
                <a:ea typeface="+mn-ea"/>
                <a:cs typeface="+mn-cs"/>
              </a:rPr>
              <a:t>specify</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the</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transport</a:t>
            </a:r>
            <a:r>
              <a:rPr lang="pt-BR" sz="1200" b="0" i="0" kern="1200" dirty="0" smtClean="0">
                <a:solidFill>
                  <a:schemeClr val="tx1"/>
                </a:solidFill>
                <a:effectLst/>
                <a:latin typeface="+mn-lt"/>
                <a:ea typeface="+mn-ea"/>
                <a:cs typeface="+mn-cs"/>
              </a:rPr>
              <a:t> </a:t>
            </a:r>
            <a:r>
              <a:rPr lang="pt-BR" sz="1200" b="0" i="0" kern="1200" dirty="0" err="1" smtClean="0">
                <a:solidFill>
                  <a:schemeClr val="tx1"/>
                </a:solidFill>
                <a:effectLst/>
                <a:latin typeface="+mn-lt"/>
                <a:ea typeface="+mn-ea"/>
                <a:cs typeface="+mn-cs"/>
              </a:rPr>
              <a:t>protocol</a:t>
            </a:r>
            <a:r>
              <a:rPr lang="pt-BR" sz="1200" b="0" i="0" kern="1200" dirty="0" smtClean="0">
                <a:solidFill>
                  <a:schemeClr val="tx1"/>
                </a:solidFill>
                <a:effectLst/>
                <a:latin typeface="+mn-lt"/>
                <a:ea typeface="+mn-ea"/>
                <a:cs typeface="+mn-cs"/>
              </a:rPr>
              <a:t>&gt;  </a:t>
            </a:r>
            <a:r>
              <a:rPr lang="en-US" sz="900" b="0" i="0" kern="1200" dirty="0" smtClean="0">
                <a:solidFill>
                  <a:schemeClr val="tx1"/>
                </a:solidFill>
                <a:effectLst/>
                <a:latin typeface="+mn-lt"/>
                <a:ea typeface="+mn-ea"/>
                <a:cs typeface="+mn-cs"/>
              </a:rPr>
              <a:t>-mail-hosts &lt;Host name or IP&gt;</a:t>
            </a:r>
            <a:r>
              <a:rPr lang="en-US" sz="900" b="0" i="0" kern="1200" baseline="0" dirty="0" smtClean="0">
                <a:solidFill>
                  <a:schemeClr val="tx1"/>
                </a:solidFill>
                <a:effectLst/>
                <a:latin typeface="+mn-lt"/>
                <a:ea typeface="+mn-ea"/>
                <a:cs typeface="+mn-cs"/>
              </a:rPr>
              <a:t>  -from admin@storage.empresa.com –to support@netapp.com –</a:t>
            </a:r>
            <a:r>
              <a:rPr lang="en-US" sz="900" b="0" i="0" kern="1200" baseline="0" dirty="0" err="1" smtClean="0">
                <a:solidFill>
                  <a:schemeClr val="tx1"/>
                </a:solidFill>
                <a:effectLst/>
                <a:latin typeface="+mn-lt"/>
                <a:ea typeface="+mn-ea"/>
                <a:cs typeface="+mn-cs"/>
              </a:rPr>
              <a:t>noteto</a:t>
            </a:r>
            <a:r>
              <a:rPr lang="en-US" sz="900" b="0" i="0" kern="1200" baseline="0" dirty="0" smtClean="0">
                <a:solidFill>
                  <a:schemeClr val="tx1"/>
                </a:solidFill>
                <a:effectLst/>
                <a:latin typeface="+mn-lt"/>
                <a:ea typeface="+mn-ea"/>
                <a:cs typeface="+mn-cs"/>
              </a:rPr>
              <a:t> equipe@storage.empresa.com –state enable </a:t>
            </a:r>
            <a:endParaRPr lang="en-US" altLang="pt-BR" sz="900" i="1" dirty="0" smtClean="0"/>
          </a:p>
          <a:p>
            <a:endParaRPr lang="en-US" altLang="pt-BR" sz="900" i="1" dirty="0" smtClean="0"/>
          </a:p>
          <a:p>
            <a:r>
              <a:rPr lang="en-US" altLang="pt-BR" sz="900" i="1" dirty="0" err="1" smtClean="0"/>
              <a:t>Testando</a:t>
            </a:r>
            <a:r>
              <a:rPr lang="en-US" altLang="pt-BR" sz="900" i="1" dirty="0" smtClean="0"/>
              <a:t>:</a:t>
            </a:r>
          </a:p>
          <a:p>
            <a:r>
              <a:rPr lang="en-US" sz="1200" b="0" i="0" kern="1200" dirty="0" err="1" smtClean="0">
                <a:solidFill>
                  <a:schemeClr val="tx1"/>
                </a:solidFill>
                <a:effectLst/>
                <a:latin typeface="+mn-lt"/>
                <a:ea typeface="+mn-ea"/>
                <a:cs typeface="+mn-cs"/>
              </a:rPr>
              <a:t>autosupport</a:t>
            </a:r>
            <a:r>
              <a:rPr lang="en-US" sz="1200" b="0" i="0" kern="1200" dirty="0" smtClean="0">
                <a:solidFill>
                  <a:schemeClr val="tx1"/>
                </a:solidFill>
                <a:effectLst/>
                <a:latin typeface="+mn-lt"/>
                <a:ea typeface="+mn-ea"/>
                <a:cs typeface="+mn-cs"/>
              </a:rPr>
              <a:t> invoke -node &lt;node name&gt; -type all -message  &lt;case#/now&gt;</a:t>
            </a:r>
            <a:endParaRPr lang="en-US" altLang="pt-BR" sz="900" i="1" dirty="0" smtClean="0"/>
          </a:p>
          <a:p>
            <a:endParaRPr lang="en-US" altLang="pt-BR" sz="900" i="1" dirty="0" smtClean="0"/>
          </a:p>
          <a:p>
            <a:endParaRPr lang="en-US" altLang="pt-BR" sz="900" i="1" dirty="0"/>
          </a:p>
          <a:p>
            <a:r>
              <a:rPr lang="pt-BR" altLang="pt-BR" sz="900" b="1" dirty="0"/>
              <a:t>Requisitos do servidor de </a:t>
            </a:r>
            <a:r>
              <a:rPr lang="pt-BR" altLang="pt-BR" sz="900" b="1" dirty="0" smtClean="0"/>
              <a:t>e-mail,</a:t>
            </a:r>
            <a:r>
              <a:rPr lang="pt-BR" altLang="pt-BR" sz="900" b="1" baseline="0" dirty="0" smtClean="0"/>
              <a:t> HTTP e HTTPS </a:t>
            </a:r>
            <a:r>
              <a:rPr lang="pt-BR" altLang="pt-BR" sz="900" b="1" dirty="0" smtClean="0"/>
              <a:t>para </a:t>
            </a:r>
            <a:r>
              <a:rPr lang="pt-BR" altLang="pt-BR" sz="900" b="1" dirty="0"/>
              <a:t>o </a:t>
            </a:r>
            <a:r>
              <a:rPr lang="pt-BR" altLang="pt-BR" sz="900" b="1" dirty="0" err="1"/>
              <a:t>Autosupport</a:t>
            </a:r>
            <a:endParaRPr lang="pt-BR" altLang="pt-BR" sz="900" b="1" dirty="0"/>
          </a:p>
          <a:p>
            <a:r>
              <a:rPr lang="pt-BR" altLang="pt-BR" sz="900" dirty="0"/>
              <a:t>Devido ao Storage </a:t>
            </a:r>
            <a:r>
              <a:rPr lang="pt-BR" altLang="pt-BR" sz="900" dirty="0" err="1"/>
              <a:t>NetApp</a:t>
            </a:r>
            <a:r>
              <a:rPr lang="pt-BR" altLang="pt-BR" sz="900" dirty="0"/>
              <a:t> não funcionar como um servidor de e-mail, ele depende de um outro servidor na sua rede, para fazer essa função de envio das mensagens de </a:t>
            </a:r>
            <a:r>
              <a:rPr lang="pt-BR" altLang="pt-BR" sz="900" dirty="0" err="1"/>
              <a:t>Autosupport</a:t>
            </a:r>
            <a:r>
              <a:rPr lang="pt-BR" altLang="pt-BR" sz="900" dirty="0"/>
              <a:t>.</a:t>
            </a:r>
          </a:p>
          <a:p>
            <a:r>
              <a:rPr lang="pt-BR" altLang="pt-BR" sz="900" dirty="0"/>
              <a:t>Se o servidor de e-mail está usando SMTP então ele deve ser configurado para ouvir na porta SMTP (25).</a:t>
            </a:r>
          </a:p>
          <a:p>
            <a:r>
              <a:rPr lang="pt-BR" altLang="pt-BR" sz="900" dirty="0"/>
              <a:t>Por default, o host de administração, se definido durante o setup inicial, é o configurado também como servidor de correio do </a:t>
            </a:r>
            <a:r>
              <a:rPr lang="pt-BR" altLang="pt-BR" sz="900" dirty="0" err="1"/>
              <a:t>autosupport</a:t>
            </a:r>
            <a:r>
              <a:rPr lang="pt-BR" altLang="pt-BR" sz="900" dirty="0"/>
              <a:t>. </a:t>
            </a:r>
            <a:r>
              <a:rPr lang="pt-BR" altLang="pt-BR" sz="900" dirty="0" smtClean="0"/>
              <a:t> </a:t>
            </a:r>
          </a:p>
          <a:p>
            <a:r>
              <a:rPr lang="pt-BR" altLang="pt-BR" sz="800" dirty="0" smtClean="0">
                <a:latin typeface="Courier New" pitchFamily="49" charset="0"/>
                <a:cs typeface="Courier New" pitchFamily="49" charset="0"/>
              </a:rPr>
              <a:t>Se preferir é </a:t>
            </a:r>
            <a:r>
              <a:rPr lang="pt-BR" altLang="pt-BR" sz="800" dirty="0" err="1" smtClean="0">
                <a:latin typeface="Courier New" pitchFamily="49" charset="0"/>
                <a:cs typeface="Courier New" pitchFamily="49" charset="0"/>
              </a:rPr>
              <a:t>possivel</a:t>
            </a:r>
            <a:r>
              <a:rPr lang="pt-BR" altLang="pt-BR" sz="800" dirty="0" smtClean="0">
                <a:latin typeface="Courier New" pitchFamily="49" charset="0"/>
                <a:cs typeface="Courier New" pitchFamily="49" charset="0"/>
              </a:rPr>
              <a:t> configurar um servidor proxy, para envio</a:t>
            </a:r>
            <a:r>
              <a:rPr lang="pt-BR" altLang="pt-BR" sz="800" baseline="0" dirty="0" smtClean="0">
                <a:latin typeface="Courier New" pitchFamily="49" charset="0"/>
                <a:cs typeface="Courier New" pitchFamily="49" charset="0"/>
              </a:rPr>
              <a:t> do </a:t>
            </a:r>
            <a:r>
              <a:rPr lang="pt-BR" altLang="pt-BR" sz="800" dirty="0" err="1" smtClean="0"/>
              <a:t>Autosupport</a:t>
            </a:r>
            <a:r>
              <a:rPr lang="pt-BR" altLang="pt-BR" sz="800" baseline="0" dirty="0" smtClean="0"/>
              <a:t> ao site da </a:t>
            </a:r>
            <a:r>
              <a:rPr lang="pt-BR" altLang="pt-BR" sz="800" baseline="0" dirty="0" err="1" smtClean="0"/>
              <a:t>Netapp</a:t>
            </a:r>
            <a:r>
              <a:rPr lang="pt-BR" altLang="pt-BR" sz="800" baseline="0" dirty="0" smtClean="0"/>
              <a:t>, via HTTP ou HTTPS.</a:t>
            </a:r>
          </a:p>
          <a:p>
            <a:endParaRPr lang="pt-BR" altLang="pt-BR" sz="800" dirty="0" smtClean="0">
              <a:latin typeface="Courier New" pitchFamily="49" charset="0"/>
              <a:cs typeface="Courier New" pitchFamily="49" charset="0"/>
            </a:endParaRPr>
          </a:p>
          <a:p>
            <a:endParaRPr lang="pt-BR" altLang="pt-BR" sz="800" dirty="0" smtClean="0">
              <a:latin typeface="Courier New" pitchFamily="49" charset="0"/>
              <a:cs typeface="Courier New" pitchFamily="49" charset="0"/>
            </a:endParaRPr>
          </a:p>
          <a:p>
            <a:endParaRPr lang="pt-BR" altLang="pt-BR" sz="800" dirty="0">
              <a:latin typeface="Courier New" pitchFamily="49" charset="0"/>
              <a:cs typeface="Courier New" pitchFamily="49"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2344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2345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371952D1-D596-4BE5-862C-0D522CC1163B}" type="slidenum">
              <a:rPr lang="en-US" altLang="pt-BR" sz="1200">
                <a:solidFill>
                  <a:schemeClr val="tx1"/>
                </a:solidFill>
                <a:latin typeface="Times New Roman" pitchFamily="18" charset="0"/>
              </a:rPr>
              <a:pPr/>
              <a:t>98</a:t>
            </a:fld>
            <a:endParaRPr lang="en-US" altLang="pt-BR" sz="1200">
              <a:solidFill>
                <a:schemeClr val="tx1"/>
              </a:solidFill>
              <a:latin typeface="Times New Roman" pitchFamily="18" charset="0"/>
            </a:endParaRPr>
          </a:p>
        </p:txBody>
      </p:sp>
      <p:sp>
        <p:nvSpPr>
          <p:cNvPr id="234501" name="Rectangle 2"/>
          <p:cNvSpPr>
            <a:spLocks noGrp="1" noRot="1" noChangeAspect="1" noChangeArrowheads="1" noTextEdit="1"/>
          </p:cNvSpPr>
          <p:nvPr>
            <p:ph type="sldImg"/>
          </p:nvPr>
        </p:nvSpPr>
        <p:spPr>
          <a:ln/>
        </p:spPr>
      </p:sp>
      <p:sp>
        <p:nvSpPr>
          <p:cNvPr id="2345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sz="900" b="1" dirty="0"/>
              <a:t>Eventos que geram o </a:t>
            </a:r>
            <a:r>
              <a:rPr lang="pt-BR" altLang="pt-BR" sz="900" b="1" dirty="0" err="1"/>
              <a:t>Autosupport</a:t>
            </a:r>
            <a:endParaRPr lang="pt-BR" altLang="pt-BR" sz="900" b="1" dirty="0"/>
          </a:p>
          <a:p>
            <a:r>
              <a:rPr lang="pt-BR" altLang="pt-BR" sz="900" dirty="0"/>
              <a:t>As mensagens de </a:t>
            </a:r>
            <a:r>
              <a:rPr lang="pt-BR" altLang="pt-BR" sz="900" dirty="0" err="1"/>
              <a:t>autosupport</a:t>
            </a:r>
            <a:r>
              <a:rPr lang="pt-BR" altLang="pt-BR" sz="900" dirty="0"/>
              <a:t> são enviadas quando ocorre os seguintes eventos no Storage </a:t>
            </a:r>
            <a:r>
              <a:rPr lang="pt-BR" altLang="pt-BR" sz="900" dirty="0" err="1"/>
              <a:t>NetApp</a:t>
            </a:r>
            <a:r>
              <a:rPr lang="pt-BR" altLang="pt-BR" sz="900" dirty="0"/>
              <a:t>:</a:t>
            </a:r>
          </a:p>
          <a:p>
            <a:pPr>
              <a:buFontTx/>
              <a:buChar char="•"/>
            </a:pPr>
            <a:r>
              <a:rPr lang="pt-BR" altLang="pt-BR" sz="900" dirty="0"/>
              <a:t>Logs semanais (</a:t>
            </a:r>
            <a:r>
              <a:rPr lang="pt-BR" altLang="pt-BR" sz="900" i="1" dirty="0"/>
              <a:t>/</a:t>
            </a:r>
            <a:r>
              <a:rPr lang="pt-BR" altLang="pt-BR" sz="900" i="1" dirty="0" err="1"/>
              <a:t>etc</a:t>
            </a:r>
            <a:r>
              <a:rPr lang="pt-BR" altLang="pt-BR" sz="900" i="1" dirty="0"/>
              <a:t>/</a:t>
            </a:r>
            <a:r>
              <a:rPr lang="pt-BR" altLang="pt-BR" sz="900" i="1" dirty="0" err="1"/>
              <a:t>messages</a:t>
            </a:r>
            <a:r>
              <a:rPr lang="pt-BR" altLang="pt-BR" sz="900" dirty="0"/>
              <a:t>) </a:t>
            </a:r>
          </a:p>
          <a:p>
            <a:pPr>
              <a:buFontTx/>
              <a:buChar char="•"/>
            </a:pPr>
            <a:r>
              <a:rPr lang="pt-BR" altLang="pt-BR" sz="900" dirty="0"/>
              <a:t>Reboots do sistema </a:t>
            </a:r>
          </a:p>
          <a:p>
            <a:pPr>
              <a:buFontTx/>
              <a:buChar char="•"/>
            </a:pPr>
            <a:r>
              <a:rPr lang="pt-BR" altLang="pt-BR" sz="900" dirty="0"/>
              <a:t>Bateria fraca da NVRAM </a:t>
            </a:r>
          </a:p>
          <a:p>
            <a:pPr>
              <a:buFontTx/>
              <a:buChar char="•"/>
            </a:pPr>
            <a:r>
              <a:rPr lang="pt-BR" altLang="pt-BR" sz="900" dirty="0"/>
              <a:t>Falhas em disco, ventoinhas, e fonte de alimentação </a:t>
            </a:r>
          </a:p>
          <a:p>
            <a:pPr>
              <a:buFontTx/>
              <a:buChar char="•"/>
            </a:pPr>
            <a:r>
              <a:rPr lang="pt-BR" altLang="pt-BR" sz="900" dirty="0"/>
              <a:t>Falhas no </a:t>
            </a:r>
            <a:r>
              <a:rPr lang="pt-BR" altLang="pt-BR" sz="900" dirty="0" err="1"/>
              <a:t>Shelf</a:t>
            </a:r>
            <a:r>
              <a:rPr lang="pt-BR" altLang="pt-BR" sz="900" dirty="0"/>
              <a:t> </a:t>
            </a:r>
          </a:p>
          <a:p>
            <a:pPr>
              <a:buFontTx/>
              <a:buChar char="•"/>
            </a:pPr>
            <a:r>
              <a:rPr lang="pt-BR" altLang="pt-BR" sz="900" dirty="0"/>
              <a:t>Altas e baixas temperaturas no sistema</a:t>
            </a:r>
          </a:p>
          <a:p>
            <a:pPr>
              <a:buFontTx/>
              <a:buChar char="•"/>
            </a:pPr>
            <a:r>
              <a:rPr lang="pt-BR" altLang="pt-BR" sz="900" dirty="0"/>
              <a:t>Eventos no Cluster</a:t>
            </a:r>
          </a:p>
          <a:p>
            <a:pPr>
              <a:buFontTx/>
              <a:buChar char="•"/>
            </a:pPr>
            <a:r>
              <a:rPr lang="pt-BR" altLang="pt-BR" sz="900" dirty="0"/>
              <a:t>Volumes cheios </a:t>
            </a:r>
            <a:endParaRPr lang="en-US" altLang="pt-BR" sz="900" dirty="0"/>
          </a:p>
          <a:p>
            <a:pPr>
              <a:buFontTx/>
              <a:buChar char="•"/>
            </a:pPr>
            <a:r>
              <a:rPr lang="en-US" altLang="pt-BR" sz="900" dirty="0"/>
              <a:t>Traps SNMP </a:t>
            </a:r>
            <a:r>
              <a:rPr lang="en-US" altLang="pt-BR" sz="900" dirty="0" err="1"/>
              <a:t>definidos</a:t>
            </a:r>
            <a:r>
              <a:rPr lang="en-US" altLang="pt-BR" sz="900" dirty="0"/>
              <a:t> </a:t>
            </a:r>
            <a:r>
              <a:rPr lang="en-US" altLang="pt-BR" sz="900" dirty="0" err="1"/>
              <a:t>previamente</a:t>
            </a:r>
            <a:endParaRPr lang="pt-BR" altLang="pt-BR" sz="900" dirty="0"/>
          </a:p>
          <a:p>
            <a:endParaRPr lang="pt-BR" altLang="pt-BR" sz="900" dirty="0"/>
          </a:p>
          <a:p>
            <a:r>
              <a:rPr lang="pt-BR" altLang="pt-BR" sz="900" dirty="0"/>
              <a:t>Para ler a descrição das mensagens de </a:t>
            </a:r>
            <a:r>
              <a:rPr lang="pt-BR" altLang="pt-BR" sz="900" dirty="0" err="1"/>
              <a:t>Autosupport</a:t>
            </a:r>
            <a:r>
              <a:rPr lang="pt-BR" altLang="pt-BR" sz="900" dirty="0"/>
              <a:t> que podem ser recebidas, e</a:t>
            </a:r>
            <a:r>
              <a:rPr lang="en-US" altLang="pt-BR" sz="900" dirty="0" err="1"/>
              <a:t>ntre</a:t>
            </a:r>
            <a:r>
              <a:rPr lang="en-US" altLang="pt-BR" sz="900" dirty="0"/>
              <a:t> no site de </a:t>
            </a:r>
            <a:r>
              <a:rPr lang="en-US" altLang="pt-BR" sz="900" dirty="0" err="1"/>
              <a:t>suporte</a:t>
            </a:r>
            <a:r>
              <a:rPr lang="en-US" altLang="pt-BR" sz="900" dirty="0"/>
              <a:t> da NetApp, o NOW, e procure </a:t>
            </a:r>
            <a:r>
              <a:rPr lang="en-US" altLang="pt-BR" sz="900" dirty="0" err="1"/>
              <a:t>por</a:t>
            </a:r>
            <a:r>
              <a:rPr lang="en-US" altLang="pt-BR" sz="900" dirty="0"/>
              <a:t> “</a:t>
            </a:r>
            <a:r>
              <a:rPr lang="en-US" altLang="pt-BR" sz="900" dirty="0" err="1"/>
              <a:t>Autosupport</a:t>
            </a:r>
            <a:r>
              <a:rPr lang="en-US" altLang="pt-BR" sz="900" dirty="0"/>
              <a:t> Message Matrices”.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AD8C96CE-A5D4-46BA-BCB8-A37780D6F0EB}" type="slidenum">
              <a:rPr lang="pt-BR" smtClean="0"/>
              <a:t>99</a:t>
            </a:fld>
            <a:endParaRPr lang="pt-BR"/>
          </a:p>
        </p:txBody>
      </p:sp>
    </p:spTree>
    <p:extLst>
      <p:ext uri="{BB962C8B-B14F-4D97-AF65-F5344CB8AC3E}">
        <p14:creationId xmlns:p14="http://schemas.microsoft.com/office/powerpoint/2010/main" val="3573692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061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061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C5C3BDF1-B34E-4D42-8D19-400CE46561D5}" type="slidenum">
              <a:rPr lang="en-US" altLang="pt-BR" sz="1200">
                <a:solidFill>
                  <a:schemeClr val="tx1"/>
                </a:solidFill>
                <a:latin typeface="Times New Roman" pitchFamily="18" charset="0"/>
              </a:rPr>
              <a:pPr/>
              <a:t>12</a:t>
            </a:fld>
            <a:endParaRPr lang="en-US" altLang="pt-BR" sz="1200">
              <a:solidFill>
                <a:schemeClr val="tx1"/>
              </a:solidFill>
              <a:latin typeface="Times New Roman" pitchFamily="18" charset="0"/>
            </a:endParaRPr>
          </a:p>
        </p:txBody>
      </p:sp>
      <p:sp>
        <p:nvSpPr>
          <p:cNvPr id="306181" name="Rectangle 2"/>
          <p:cNvSpPr>
            <a:spLocks noGrp="1" noRot="1" noChangeAspect="1" noChangeArrowheads="1" noTextEdit="1"/>
          </p:cNvSpPr>
          <p:nvPr>
            <p:ph type="sldImg"/>
          </p:nvPr>
        </p:nvSpPr>
        <p:spPr>
          <a:ln/>
        </p:spPr>
      </p:sp>
      <p:sp>
        <p:nvSpPr>
          <p:cNvPr id="238598" name="Rectangle 3"/>
          <p:cNvSpPr>
            <a:spLocks noGrp="1" noChangeArrowheads="1"/>
          </p:cNvSpPr>
          <p:nvPr>
            <p:ph type="body" idx="1"/>
          </p:nvPr>
        </p:nvSpPr>
        <p:spPr>
          <a:ln/>
        </p:spPr>
        <p:txBody>
          <a:bodyPr/>
          <a:lstStyle/>
          <a:p>
            <a:pPr>
              <a:defRPr/>
            </a:pPr>
            <a:r>
              <a:rPr lang="pt-BR" sz="900" b="1" dirty="0"/>
              <a:t>Gerenciando Snapshots pelo System Manager</a:t>
            </a:r>
          </a:p>
          <a:p>
            <a:pPr>
              <a:defRPr/>
            </a:pPr>
            <a:r>
              <a:rPr lang="pt-BR" sz="900" dirty="0"/>
              <a:t>Através de </a:t>
            </a:r>
            <a:r>
              <a:rPr lang="pt-BR" sz="900" b="1" dirty="0"/>
              <a:t>Volumes</a:t>
            </a:r>
            <a:r>
              <a:rPr lang="pt-BR" sz="900" dirty="0"/>
              <a:t>, </a:t>
            </a:r>
            <a:r>
              <a:rPr lang="pt-BR" sz="900" b="1" dirty="0"/>
              <a:t>Snapshots</a:t>
            </a:r>
            <a:r>
              <a:rPr lang="pt-BR" sz="900" dirty="0"/>
              <a:t> e </a:t>
            </a:r>
            <a:r>
              <a:rPr lang="pt-BR" sz="900" b="1" dirty="0" err="1"/>
              <a:t>Manage</a:t>
            </a:r>
            <a:r>
              <a:rPr lang="pt-BR" sz="900" dirty="0"/>
              <a:t>, você consegue listar os snapshots por volume e por tipo (</a:t>
            </a:r>
            <a:r>
              <a:rPr lang="pt-BR" sz="900" dirty="0" err="1"/>
              <a:t>hourly</a:t>
            </a:r>
            <a:r>
              <a:rPr lang="pt-BR" sz="900" dirty="0"/>
              <a:t>, </a:t>
            </a:r>
            <a:r>
              <a:rPr lang="pt-BR" sz="900" dirty="0" err="1"/>
              <a:t>nightly</a:t>
            </a:r>
            <a:r>
              <a:rPr lang="pt-BR" sz="900" dirty="0"/>
              <a:t>, </a:t>
            </a:r>
            <a:r>
              <a:rPr lang="pt-BR" sz="900" dirty="0" err="1"/>
              <a:t>weekly</a:t>
            </a:r>
            <a:r>
              <a:rPr lang="pt-BR" sz="900" dirty="0"/>
              <a:t>, outros) e saber quais </a:t>
            </a:r>
            <a:r>
              <a:rPr lang="pt-BR" sz="900" dirty="0" err="1"/>
              <a:t>snaps</a:t>
            </a:r>
            <a:r>
              <a:rPr lang="pt-BR" sz="900" dirty="0"/>
              <a:t> estão ocupando mais espaço no volume, marcando o </a:t>
            </a:r>
            <a:r>
              <a:rPr lang="pt-BR" sz="900" dirty="0" err="1"/>
              <a:t>box</a:t>
            </a:r>
            <a:r>
              <a:rPr lang="pt-BR" sz="900" dirty="0"/>
              <a:t> </a:t>
            </a:r>
            <a:r>
              <a:rPr lang="pt-BR" sz="900" b="1" dirty="0" err="1"/>
              <a:t>Space</a:t>
            </a:r>
            <a:r>
              <a:rPr lang="pt-BR" sz="900" b="1" dirty="0"/>
              <a:t> </a:t>
            </a:r>
            <a:r>
              <a:rPr lang="pt-BR" sz="900" b="1" dirty="0" err="1"/>
              <a:t>Usage</a:t>
            </a:r>
            <a:r>
              <a:rPr lang="pt-BR" sz="900" b="1" dirty="0"/>
              <a:t> </a:t>
            </a:r>
            <a:r>
              <a:rPr lang="pt-BR" sz="900" dirty="0"/>
              <a:t>e clicando novamente em </a:t>
            </a:r>
            <a:r>
              <a:rPr lang="pt-BR" sz="900" b="1" dirty="0" err="1"/>
              <a:t>View</a:t>
            </a:r>
            <a:endParaRPr lang="pt-BR" sz="900" b="1" dirty="0"/>
          </a:p>
          <a:p>
            <a:pPr>
              <a:defRPr/>
            </a:pPr>
            <a:endParaRPr lang="pt-BR" sz="900" dirty="0"/>
          </a:p>
          <a:p>
            <a:pPr marL="218702" indent="-218702">
              <a:defRPr/>
            </a:pPr>
            <a:r>
              <a:rPr lang="en-US" sz="900" b="1" dirty="0" err="1"/>
              <a:t>Opções</a:t>
            </a:r>
            <a:r>
              <a:rPr lang="en-US" sz="900" b="1" dirty="0"/>
              <a:t> de Snapshot</a:t>
            </a:r>
          </a:p>
          <a:p>
            <a:pPr marL="218702" indent="-218702">
              <a:defRPr/>
            </a:pPr>
            <a:r>
              <a:rPr lang="pt-BR" sz="900" dirty="0"/>
              <a:t>A lista de opções acima estão disponíveis para controle de criação e acesso de Snapshot e Diretórios de snapshot no volume.</a:t>
            </a:r>
          </a:p>
          <a:p>
            <a:pPr marL="218702" indent="-218702">
              <a:defRPr/>
            </a:pPr>
            <a:r>
              <a:rPr lang="en-US" sz="900" b="1" dirty="0" err="1">
                <a:latin typeface="Courier New" pitchFamily="49" charset="0"/>
              </a:rPr>
              <a:t>vol</a:t>
            </a:r>
            <a:r>
              <a:rPr lang="en-US" sz="900" b="1" dirty="0">
                <a:latin typeface="Courier New" pitchFamily="49" charset="0"/>
              </a:rPr>
              <a:t> options </a:t>
            </a:r>
            <a:r>
              <a:rPr lang="en-US" sz="900" b="1" dirty="0" err="1">
                <a:latin typeface="Courier New" pitchFamily="49" charset="0"/>
              </a:rPr>
              <a:t>volname</a:t>
            </a:r>
            <a:r>
              <a:rPr lang="en-US" sz="900" b="1" dirty="0">
                <a:latin typeface="Courier New" pitchFamily="49" charset="0"/>
              </a:rPr>
              <a:t> </a:t>
            </a:r>
            <a:r>
              <a:rPr lang="en-US" sz="900" b="1" dirty="0" err="1">
                <a:latin typeface="Courier New" pitchFamily="49" charset="0"/>
              </a:rPr>
              <a:t>nosnap</a:t>
            </a:r>
            <a:r>
              <a:rPr lang="en-US" sz="900" b="1" dirty="0">
                <a:latin typeface="Courier New" pitchFamily="49" charset="0"/>
              </a:rPr>
              <a:t> [</a:t>
            </a:r>
            <a:r>
              <a:rPr lang="en-US" sz="900" b="1" dirty="0" err="1">
                <a:latin typeface="Courier New" pitchFamily="49" charset="0"/>
              </a:rPr>
              <a:t>on|off</a:t>
            </a:r>
            <a:r>
              <a:rPr lang="en-US" sz="900" b="1" dirty="0">
                <a:latin typeface="Courier New" pitchFamily="49" charset="0"/>
              </a:rPr>
              <a:t>]: </a:t>
            </a:r>
            <a:r>
              <a:rPr lang="pt-BR" sz="900" dirty="0"/>
              <a:t>Desabilitando Snapshot Automáticos: configurando a opção </a:t>
            </a:r>
            <a:r>
              <a:rPr lang="pt-BR" sz="900" dirty="0" err="1"/>
              <a:t>nosnap</a:t>
            </a:r>
            <a:r>
              <a:rPr lang="pt-BR" sz="900" dirty="0"/>
              <a:t> para </a:t>
            </a:r>
            <a:r>
              <a:rPr lang="pt-BR" sz="900" dirty="0" err="1"/>
              <a:t>on</a:t>
            </a:r>
            <a:r>
              <a:rPr lang="pt-BR" sz="900" dirty="0"/>
              <a:t>, desabilita a criação automática do Snapshot. Mas você ainda pode criar Snapshot manualmente a qualquer momento.</a:t>
            </a:r>
            <a:endParaRPr lang="en-US" sz="900" dirty="0"/>
          </a:p>
          <a:p>
            <a:pPr marL="218702" indent="-218702">
              <a:defRPr/>
            </a:pPr>
            <a:r>
              <a:rPr lang="en-US" sz="900" b="1" dirty="0" err="1">
                <a:latin typeface="Courier New" pitchFamily="49" charset="0"/>
              </a:rPr>
              <a:t>vol</a:t>
            </a:r>
            <a:r>
              <a:rPr lang="en-US" sz="900" b="1" dirty="0">
                <a:latin typeface="Courier New" pitchFamily="49" charset="0"/>
              </a:rPr>
              <a:t> options </a:t>
            </a:r>
            <a:r>
              <a:rPr lang="en-US" sz="900" b="1" dirty="0" err="1">
                <a:latin typeface="Courier New" pitchFamily="49" charset="0"/>
              </a:rPr>
              <a:t>volname</a:t>
            </a:r>
            <a:r>
              <a:rPr lang="en-US" sz="900" b="1" dirty="0">
                <a:latin typeface="Courier New" pitchFamily="49" charset="0"/>
              </a:rPr>
              <a:t> </a:t>
            </a:r>
            <a:r>
              <a:rPr lang="en-US" sz="900" b="1" dirty="0" err="1">
                <a:latin typeface="Courier New" pitchFamily="49" charset="0"/>
              </a:rPr>
              <a:t>nosnapdir</a:t>
            </a:r>
            <a:r>
              <a:rPr lang="en-US" sz="900" b="1" dirty="0">
                <a:latin typeface="Courier New" pitchFamily="49" charset="0"/>
              </a:rPr>
              <a:t> [</a:t>
            </a:r>
            <a:r>
              <a:rPr lang="en-US" sz="900" b="1" dirty="0" err="1">
                <a:latin typeface="Courier New" pitchFamily="49" charset="0"/>
              </a:rPr>
              <a:t>on|off</a:t>
            </a:r>
            <a:r>
              <a:rPr lang="en-US" sz="900" b="1" dirty="0">
                <a:latin typeface="Courier New" pitchFamily="49" charset="0"/>
              </a:rPr>
              <a:t>]: </a:t>
            </a:r>
            <a:r>
              <a:rPr lang="pt-BR" sz="900" dirty="0"/>
              <a:t>Fazendo o diretório Snapshot </a:t>
            </a:r>
            <a:r>
              <a:rPr lang="pt-BR" sz="900" dirty="0" err="1"/>
              <a:t>invisivel</a:t>
            </a:r>
            <a:r>
              <a:rPr lang="pt-BR" sz="900" dirty="0"/>
              <a:t> para clientes, e desligando o acesso ao </a:t>
            </a:r>
            <a:r>
              <a:rPr lang="pt-BR" sz="900" dirty="0" err="1"/>
              <a:t>diretorio</a:t>
            </a:r>
            <a:r>
              <a:rPr lang="pt-BR" sz="900" dirty="0"/>
              <a:t> .snapshot: configurando a opção </a:t>
            </a:r>
            <a:r>
              <a:rPr lang="pt-BR" sz="900" i="1" dirty="0" err="1"/>
              <a:t>nosnapdir</a:t>
            </a:r>
            <a:r>
              <a:rPr lang="pt-BR" sz="900" i="1" dirty="0"/>
              <a:t> </a:t>
            </a:r>
            <a:r>
              <a:rPr lang="pt-BR" sz="900" dirty="0"/>
              <a:t>para </a:t>
            </a:r>
            <a:r>
              <a:rPr lang="pt-BR" sz="900" dirty="0" err="1"/>
              <a:t>on</a:t>
            </a:r>
            <a:r>
              <a:rPr lang="pt-BR" sz="900" dirty="0"/>
              <a:t>, desabilita o acesso ao diretório .snapshot (que está presente em pontos de montagens do </a:t>
            </a:r>
            <a:r>
              <a:rPr lang="pt-BR" sz="900" dirty="0" err="1"/>
              <a:t>clients</a:t>
            </a:r>
            <a:r>
              <a:rPr lang="pt-BR" sz="900" dirty="0"/>
              <a:t> UNIX e na raiz dos diretórios CIFS), e faz esse diretório invisível. Por padrão a opção é off (diretórios são visíveis). </a:t>
            </a:r>
          </a:p>
          <a:p>
            <a:pPr marL="218702" indent="-218702">
              <a:defRPr/>
            </a:pPr>
            <a:r>
              <a:rPr lang="en-US" sz="900" b="1" dirty="0">
                <a:latin typeface="Courier New" pitchFamily="49" charset="0"/>
              </a:rPr>
              <a:t>options </a:t>
            </a:r>
            <a:r>
              <a:rPr lang="en-US" sz="900" b="1" dirty="0" err="1">
                <a:latin typeface="Courier New" pitchFamily="49" charset="0"/>
              </a:rPr>
              <a:t>cifs.show_snapshot</a:t>
            </a:r>
            <a:r>
              <a:rPr lang="en-US" sz="900" b="1" dirty="0">
                <a:latin typeface="Courier New" pitchFamily="49" charset="0"/>
              </a:rPr>
              <a:t> [</a:t>
            </a:r>
            <a:r>
              <a:rPr lang="en-US" sz="900" b="1" dirty="0" err="1">
                <a:latin typeface="Courier New" pitchFamily="49" charset="0"/>
              </a:rPr>
              <a:t>on|off</a:t>
            </a:r>
            <a:r>
              <a:rPr lang="en-US" sz="900" b="1" dirty="0">
                <a:latin typeface="Courier New" pitchFamily="49" charset="0"/>
              </a:rPr>
              <a:t>]: </a:t>
            </a:r>
            <a:r>
              <a:rPr lang="pt-BR" sz="900" dirty="0"/>
              <a:t>Fazendo o </a:t>
            </a:r>
            <a:r>
              <a:rPr lang="pt-BR" sz="900" dirty="0" err="1"/>
              <a:t>diretorio</a:t>
            </a:r>
            <a:r>
              <a:rPr lang="pt-BR" sz="900" dirty="0"/>
              <a:t> </a:t>
            </a:r>
            <a:r>
              <a:rPr lang="pt-BR" sz="900" dirty="0" err="1"/>
              <a:t>~snapshot</a:t>
            </a:r>
            <a:r>
              <a:rPr lang="pt-BR" sz="900" dirty="0"/>
              <a:t> </a:t>
            </a:r>
            <a:r>
              <a:rPr lang="pt-BR" sz="900" dirty="0" err="1"/>
              <a:t>invisivel</a:t>
            </a:r>
            <a:r>
              <a:rPr lang="pt-BR" sz="900" dirty="0"/>
              <a:t> para </a:t>
            </a:r>
            <a:r>
              <a:rPr lang="pt-BR" sz="900" dirty="0" err="1"/>
              <a:t>clients</a:t>
            </a:r>
            <a:r>
              <a:rPr lang="pt-BR" sz="900" dirty="0"/>
              <a:t> CIFS: São exigidos dois passos para </a:t>
            </a:r>
            <a:r>
              <a:rPr lang="pt-BR" sz="900" dirty="0" err="1"/>
              <a:t>vizualizar</a:t>
            </a:r>
            <a:r>
              <a:rPr lang="pt-BR" sz="900" dirty="0"/>
              <a:t> snapshots em </a:t>
            </a:r>
            <a:r>
              <a:rPr lang="pt-BR" sz="900" dirty="0" err="1"/>
              <a:t>clients</a:t>
            </a:r>
            <a:r>
              <a:rPr lang="pt-BR" sz="900" dirty="0"/>
              <a:t> CIFS: </a:t>
            </a:r>
          </a:p>
          <a:p>
            <a:pPr marL="609024" lvl="1" indent="-218702">
              <a:buFontTx/>
              <a:buAutoNum type="arabicPeriod"/>
              <a:defRPr/>
            </a:pPr>
            <a:r>
              <a:rPr lang="pt-BR" sz="900" dirty="0"/>
              <a:t>Desligue a opção </a:t>
            </a:r>
            <a:r>
              <a:rPr lang="pt-BR" sz="900" i="1" dirty="0" err="1"/>
              <a:t>cifs</a:t>
            </a:r>
            <a:r>
              <a:rPr lang="pt-BR" sz="900" i="1" dirty="0"/>
              <a:t>.</a:t>
            </a:r>
            <a:r>
              <a:rPr lang="pt-BR" sz="900" i="1" dirty="0" err="1"/>
              <a:t>show_snapshot</a:t>
            </a:r>
            <a:endParaRPr lang="pt-BR" sz="900" dirty="0"/>
          </a:p>
          <a:p>
            <a:pPr marL="609024" lvl="1" indent="-218702">
              <a:buFontTx/>
              <a:buAutoNum type="arabicPeriod"/>
              <a:defRPr/>
            </a:pPr>
            <a:r>
              <a:rPr lang="pt-BR" sz="900" dirty="0" err="1"/>
              <a:t>Deslique</a:t>
            </a:r>
            <a:r>
              <a:rPr lang="pt-BR" sz="900" dirty="0"/>
              <a:t> a opção </a:t>
            </a:r>
            <a:r>
              <a:rPr lang="pt-BR" sz="900" i="1" dirty="0" err="1"/>
              <a:t>nosnapdir</a:t>
            </a:r>
            <a:r>
              <a:rPr lang="pt-BR" sz="900" i="1" dirty="0"/>
              <a:t> </a:t>
            </a:r>
            <a:r>
              <a:rPr lang="pt-BR" sz="900" dirty="0"/>
              <a:t>para cada volume desejado. </a:t>
            </a:r>
          </a:p>
          <a:p>
            <a:pPr marL="218702" indent="-218702">
              <a:defRPr/>
            </a:pPr>
            <a:r>
              <a:rPr lang="pt-BR" sz="900" dirty="0"/>
              <a:t>Você também deve assegurar a exibição dos arquivos ocultos no seu sistema Windows.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Fundamentos do Data ONTAP 7 e 8</a:t>
            </a:r>
          </a:p>
        </p:txBody>
      </p:sp>
      <p:sp>
        <p:nvSpPr>
          <p:cNvPr id="30720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r>
              <a:rPr lang="en-US" altLang="pt-BR" sz="1200">
                <a:solidFill>
                  <a:schemeClr val="tx1"/>
                </a:solidFill>
                <a:latin typeface="Times New Roman" pitchFamily="18" charset="0"/>
              </a:rPr>
              <a:t>Columbia Storage</a:t>
            </a:r>
          </a:p>
        </p:txBody>
      </p:sp>
      <p:sp>
        <p:nvSpPr>
          <p:cNvPr id="3072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215">
              <a:defRPr sz="2600">
                <a:solidFill>
                  <a:schemeClr val="accent2"/>
                </a:solidFill>
                <a:latin typeface="Arial" charset="0"/>
              </a:defRPr>
            </a:lvl1pPr>
            <a:lvl2pPr marL="685817" indent="-263776" defTabSz="923215">
              <a:defRPr sz="2600">
                <a:solidFill>
                  <a:schemeClr val="accent2"/>
                </a:solidFill>
                <a:latin typeface="Arial" charset="0"/>
              </a:defRPr>
            </a:lvl2pPr>
            <a:lvl3pPr marL="1055103" indent="-211021" defTabSz="923215">
              <a:defRPr sz="2600">
                <a:solidFill>
                  <a:schemeClr val="accent2"/>
                </a:solidFill>
                <a:latin typeface="Arial" charset="0"/>
              </a:defRPr>
            </a:lvl3pPr>
            <a:lvl4pPr marL="1477145" indent="-211021" defTabSz="923215">
              <a:defRPr sz="2600">
                <a:solidFill>
                  <a:schemeClr val="accent2"/>
                </a:solidFill>
                <a:latin typeface="Arial" charset="0"/>
              </a:defRPr>
            </a:lvl4pPr>
            <a:lvl5pPr marL="1899186" indent="-211021" defTabSz="923215">
              <a:defRPr sz="2600">
                <a:solidFill>
                  <a:schemeClr val="accent2"/>
                </a:solidFill>
                <a:latin typeface="Arial" charset="0"/>
              </a:defRPr>
            </a:lvl5pPr>
            <a:lvl6pPr marL="2321227" indent="-211021" algn="ctr" defTabSz="923215" eaLnBrk="0" fontAlgn="base" hangingPunct="0">
              <a:spcBef>
                <a:spcPct val="0"/>
              </a:spcBef>
              <a:spcAft>
                <a:spcPct val="0"/>
              </a:spcAft>
              <a:defRPr sz="2600">
                <a:solidFill>
                  <a:schemeClr val="accent2"/>
                </a:solidFill>
                <a:latin typeface="Arial" charset="0"/>
              </a:defRPr>
            </a:lvl6pPr>
            <a:lvl7pPr marL="2743269" indent="-211021" algn="ctr" defTabSz="923215" eaLnBrk="0" fontAlgn="base" hangingPunct="0">
              <a:spcBef>
                <a:spcPct val="0"/>
              </a:spcBef>
              <a:spcAft>
                <a:spcPct val="0"/>
              </a:spcAft>
              <a:defRPr sz="2600">
                <a:solidFill>
                  <a:schemeClr val="accent2"/>
                </a:solidFill>
                <a:latin typeface="Arial" charset="0"/>
              </a:defRPr>
            </a:lvl7pPr>
            <a:lvl8pPr marL="3165310" indent="-211021" algn="ctr" defTabSz="923215" eaLnBrk="0" fontAlgn="base" hangingPunct="0">
              <a:spcBef>
                <a:spcPct val="0"/>
              </a:spcBef>
              <a:spcAft>
                <a:spcPct val="0"/>
              </a:spcAft>
              <a:defRPr sz="2600">
                <a:solidFill>
                  <a:schemeClr val="accent2"/>
                </a:solidFill>
                <a:latin typeface="Arial" charset="0"/>
              </a:defRPr>
            </a:lvl8pPr>
            <a:lvl9pPr marL="3587351" indent="-211021" algn="ctr" defTabSz="923215" eaLnBrk="0" fontAlgn="base" hangingPunct="0">
              <a:spcBef>
                <a:spcPct val="0"/>
              </a:spcBef>
              <a:spcAft>
                <a:spcPct val="0"/>
              </a:spcAft>
              <a:defRPr sz="2600">
                <a:solidFill>
                  <a:schemeClr val="accent2"/>
                </a:solidFill>
                <a:latin typeface="Arial" charset="0"/>
              </a:defRPr>
            </a:lvl9pPr>
          </a:lstStyle>
          <a:p>
            <a:fld id="{0A943230-A663-4A44-8879-58448BCA1A73}" type="slidenum">
              <a:rPr lang="en-US" altLang="pt-BR" sz="1200">
                <a:solidFill>
                  <a:schemeClr val="tx1"/>
                </a:solidFill>
                <a:latin typeface="Times New Roman" pitchFamily="18" charset="0"/>
              </a:rPr>
              <a:pPr/>
              <a:t>13</a:t>
            </a:fld>
            <a:endParaRPr lang="en-US" altLang="pt-BR" sz="1200">
              <a:solidFill>
                <a:schemeClr val="tx1"/>
              </a:solidFill>
              <a:latin typeface="Times New Roman" pitchFamily="18" charset="0"/>
            </a:endParaRPr>
          </a:p>
        </p:txBody>
      </p:sp>
      <p:sp>
        <p:nvSpPr>
          <p:cNvPr id="307205" name="Rectangle 2"/>
          <p:cNvSpPr>
            <a:spLocks noGrp="1" noRot="1" noChangeAspect="1" noChangeArrowheads="1" noTextEdit="1"/>
          </p:cNvSpPr>
          <p:nvPr>
            <p:ph type="sldImg"/>
          </p:nvPr>
        </p:nvSpPr>
        <p:spPr>
          <a:ln/>
        </p:spPr>
      </p:sp>
      <p:sp>
        <p:nvSpPr>
          <p:cNvPr id="3072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pt-BR" altLang="pt-BR" sz="900" b="1"/>
              <a:t>Configurando o agendamento de Snapshots pelo System Manager</a:t>
            </a:r>
          </a:p>
          <a:p>
            <a:r>
              <a:rPr lang="pt-BR" altLang="pt-BR" sz="900"/>
              <a:t>Snapshots automáticos são habilitados por padrão e usam um horário pré fixado até que seja alterado pelo administrador, usando o comando </a:t>
            </a:r>
            <a:r>
              <a:rPr lang="pt-BR" altLang="pt-BR" sz="900" i="1"/>
              <a:t>snap sched </a:t>
            </a:r>
            <a:r>
              <a:rPr lang="pt-BR" altLang="pt-BR" sz="900"/>
              <a:t> ou através do System Manager:</a:t>
            </a:r>
          </a:p>
          <a:p>
            <a:endParaRPr lang="pt-BR" altLang="pt-BR" sz="900"/>
          </a:p>
          <a:p>
            <a:pPr>
              <a:buFontTx/>
              <a:buChar char="•"/>
            </a:pPr>
            <a:r>
              <a:rPr lang="pt-BR" altLang="pt-BR" sz="900"/>
              <a:t>Para modificar o agendamento de snapshot existente: A partir do menu </a:t>
            </a:r>
            <a:r>
              <a:rPr lang="pt-BR" altLang="pt-BR" sz="900" i="1"/>
              <a:t>Volumes</a:t>
            </a:r>
            <a:r>
              <a:rPr lang="pt-BR" altLang="pt-BR" sz="900"/>
              <a:t> , abra </a:t>
            </a:r>
            <a:r>
              <a:rPr lang="pt-BR" altLang="pt-BR" sz="900" i="1"/>
              <a:t>Snapshots </a:t>
            </a:r>
            <a:r>
              <a:rPr lang="pt-BR" altLang="pt-BR" sz="900"/>
              <a:t> e </a:t>
            </a:r>
            <a:r>
              <a:rPr lang="pt-BR" altLang="pt-BR" sz="900" i="1"/>
              <a:t>Configure</a:t>
            </a:r>
            <a:r>
              <a:rPr lang="pt-BR" altLang="pt-BR" sz="900"/>
              <a:t>. Faça a alteração devida e clique em </a:t>
            </a:r>
            <a:r>
              <a:rPr lang="pt-BR" altLang="pt-BR" sz="900" i="1"/>
              <a:t>apply </a:t>
            </a:r>
            <a:r>
              <a:rPr lang="pt-BR" altLang="pt-BR" sz="900"/>
              <a:t>para ativar a nova configuração de agendamento. </a:t>
            </a:r>
          </a:p>
          <a:p>
            <a:pPr>
              <a:buFontTx/>
              <a:buChar char="•"/>
            </a:pPr>
            <a:r>
              <a:rPr lang="pt-BR" altLang="pt-BR" sz="900"/>
              <a:t>Para criar um Snapshot novo: abra o menu </a:t>
            </a:r>
            <a:r>
              <a:rPr lang="pt-BR" altLang="pt-BR" sz="900" i="1"/>
              <a:t>Volumes</a:t>
            </a:r>
            <a:r>
              <a:rPr lang="pt-BR" altLang="pt-BR" sz="900"/>
              <a:t>, selecione </a:t>
            </a:r>
            <a:r>
              <a:rPr lang="pt-BR" altLang="pt-BR" sz="900" i="1"/>
              <a:t>snapshot</a:t>
            </a:r>
            <a:r>
              <a:rPr lang="pt-BR" altLang="pt-BR" sz="900"/>
              <a:t>  e então </a:t>
            </a:r>
            <a:r>
              <a:rPr lang="pt-BR" altLang="pt-BR" sz="900" i="1"/>
              <a:t>Add.  </a:t>
            </a:r>
            <a:r>
              <a:rPr lang="pt-BR" altLang="pt-BR" sz="900"/>
              <a:t>Irá surgir a tela de criação de um novo snapshot que permite que você selecione o volume e inserir o nome do Snapshot. </a:t>
            </a:r>
            <a:r>
              <a:rPr lang="en-US" altLang="pt-BR" sz="900"/>
              <a:t>Clique no botão </a:t>
            </a:r>
            <a:r>
              <a:rPr lang="en-US" altLang="pt-BR" sz="900" i="1"/>
              <a:t>Add</a:t>
            </a:r>
            <a:r>
              <a:rPr lang="en-US" altLang="pt-BR" sz="900"/>
              <a:t>  para finalizar a criação de um novo Snapshot.</a:t>
            </a:r>
            <a:endParaRPr lang="pt-BR" altLang="pt-BR" sz="900"/>
          </a:p>
          <a:p>
            <a:pPr>
              <a:buFontTx/>
              <a:buChar char="•"/>
            </a:pPr>
            <a:r>
              <a:rPr lang="pt-BR" altLang="pt-BR" sz="900"/>
              <a:t>Para ver a lista de snapshot correntes: Abra o menu </a:t>
            </a:r>
            <a:r>
              <a:rPr lang="pt-BR" altLang="pt-BR" sz="900" i="1"/>
              <a:t>Volumes</a:t>
            </a:r>
            <a:r>
              <a:rPr lang="pt-BR" altLang="pt-BR" sz="900"/>
              <a:t>, selecione </a:t>
            </a:r>
            <a:r>
              <a:rPr lang="pt-BR" altLang="pt-BR" sz="900" i="1"/>
              <a:t>Snapshots</a:t>
            </a:r>
            <a:r>
              <a:rPr lang="pt-BR" altLang="pt-BR" sz="900"/>
              <a:t>, e </a:t>
            </a:r>
            <a:r>
              <a:rPr lang="pt-BR" altLang="pt-BR" sz="900" i="1"/>
              <a:t>Manage</a:t>
            </a:r>
            <a:r>
              <a:rPr lang="pt-BR" altLang="pt-BR" sz="900"/>
              <a:t>. </a:t>
            </a:r>
          </a:p>
          <a:p>
            <a:pPr>
              <a:buFontTx/>
              <a:buChar char="•"/>
            </a:pPr>
            <a:r>
              <a:rPr lang="pt-BR" altLang="pt-BR" sz="900"/>
              <a:t>Para deletar manualmente Snapshot individuais de um volume: abra o menu </a:t>
            </a:r>
            <a:r>
              <a:rPr lang="pt-BR" altLang="pt-BR" sz="900" i="1"/>
              <a:t>Volumes</a:t>
            </a:r>
            <a:r>
              <a:rPr lang="pt-BR" altLang="pt-BR" sz="900"/>
              <a:t>, selecione </a:t>
            </a:r>
            <a:r>
              <a:rPr lang="pt-BR" altLang="pt-BR" sz="900" i="1"/>
              <a:t>Snapshots</a:t>
            </a:r>
            <a:r>
              <a:rPr lang="pt-BR" altLang="pt-BR" sz="900"/>
              <a:t>  e </a:t>
            </a:r>
            <a:r>
              <a:rPr lang="pt-BR" altLang="pt-BR" sz="900" i="1"/>
              <a:t>Manage</a:t>
            </a:r>
            <a:r>
              <a:rPr lang="pt-BR" altLang="pt-BR" sz="900"/>
              <a:t>. Localize o  Snapshot que voce quer apagar e marque o box. Click no botão </a:t>
            </a:r>
            <a:r>
              <a:rPr lang="pt-BR" altLang="pt-BR" sz="900" i="1"/>
              <a:t>delete</a:t>
            </a:r>
            <a:r>
              <a:rPr lang="pt-BR" altLang="pt-BR" sz="900"/>
              <a:t>, e depois em OK para confirmar sua ação.</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Imagem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528" y="476672"/>
            <a:ext cx="1828800" cy="542925"/>
          </a:xfrm>
          <a:prstGeom prst="rect">
            <a:avLst/>
          </a:prstGeom>
        </p:spPr>
      </p:pic>
      <p:sp>
        <p:nvSpPr>
          <p:cNvPr id="6" name="Espaço Reservado para Rodapé 4"/>
          <p:cNvSpPr>
            <a:spLocks noGrp="1"/>
          </p:cNvSpPr>
          <p:nvPr>
            <p:ph type="ftr" sz="quarter" idx="3"/>
          </p:nvPr>
        </p:nvSpPr>
        <p:spPr>
          <a:xfrm>
            <a:off x="179512" y="6021288"/>
            <a:ext cx="6984776" cy="700187"/>
          </a:xfrm>
          <a:prstGeom prst="rect">
            <a:avLst/>
          </a:prstGeom>
        </p:spPr>
        <p:txBody>
          <a:bodyPr vert="horz" lIns="91440" tIns="45720" rIns="91440" bIns="45720" rtlCol="0" anchor="ctr"/>
          <a:lstStyle>
            <a:lvl1pPr algn="l">
              <a:defRPr sz="2800">
                <a:solidFill>
                  <a:schemeClr val="bg1">
                    <a:lumMod val="65000"/>
                  </a:schemeClr>
                </a:solidFill>
              </a:defRPr>
            </a:lvl1pPr>
          </a:lstStyle>
          <a:p>
            <a:r>
              <a:rPr lang="pt-BR" dirty="0" smtClean="0"/>
              <a:t>Integrando tecnologias, criando soluções</a:t>
            </a:r>
            <a:endParaRPr lang="pt-BR" dirty="0"/>
          </a:p>
        </p:txBody>
      </p:sp>
    </p:spTree>
    <p:extLst>
      <p:ext uri="{BB962C8B-B14F-4D97-AF65-F5344CB8AC3E}">
        <p14:creationId xmlns:p14="http://schemas.microsoft.com/office/powerpoint/2010/main" val="1079951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1600200"/>
            <a:ext cx="8229600" cy="4525963"/>
          </a:xfrm>
          <a:prstGeom prst="rect">
            <a:avLst/>
          </a:prstGeo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p>
            <a:endParaRPr lang="pt-BR"/>
          </a:p>
        </p:txBody>
      </p:sp>
      <p:sp>
        <p:nvSpPr>
          <p:cNvPr id="5" name="Espaço Reservado para Rodapé 4"/>
          <p:cNvSpPr>
            <a:spLocks noGrp="1"/>
          </p:cNvSpPr>
          <p:nvPr>
            <p:ph type="ftr" sz="quarter" idx="11"/>
          </p:nvPr>
        </p:nvSpPr>
        <p:spPr/>
        <p:txBody>
          <a:bodyPr/>
          <a:lstStyle/>
          <a:p>
            <a:r>
              <a:rPr lang="pt-BR" smtClean="0"/>
              <a:t>Integrando tecnologias, criando soluções</a:t>
            </a: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2992046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a:prstGeom prst="rect">
            <a:avLst/>
          </a:prstGeo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p>
            <a:endParaRPr lang="pt-BR"/>
          </a:p>
        </p:txBody>
      </p:sp>
      <p:sp>
        <p:nvSpPr>
          <p:cNvPr id="5" name="Espaço Reservado para Rodapé 4"/>
          <p:cNvSpPr>
            <a:spLocks noGrp="1"/>
          </p:cNvSpPr>
          <p:nvPr>
            <p:ph type="ftr" sz="quarter" idx="11"/>
          </p:nvPr>
        </p:nvSpPr>
        <p:spPr/>
        <p:txBody>
          <a:bodyPr/>
          <a:lstStyle/>
          <a:p>
            <a:r>
              <a:rPr lang="pt-BR" smtClean="0"/>
              <a:t>Integrando tecnologias, criando soluções</a:t>
            </a: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543073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143000"/>
          </a:xfrm>
          <a:prstGeom prst="rect">
            <a:avLst/>
          </a:prstGeom>
        </p:spPr>
        <p:txBody>
          <a:bodyPr lIns="91521" tIns="45761" rIns="91521" bIns="45761">
            <a:noAutofit/>
          </a:bodyPr>
          <a:lstStyle>
            <a:lvl1pPr>
              <a:defRPr sz="3000"/>
            </a:lvl1pPr>
          </a:lstStyle>
          <a:p>
            <a:r>
              <a:rPr lang="en-US" smtClean="0"/>
              <a:t>Click to edit Master title style</a:t>
            </a:r>
            <a:endParaRPr lang="en-US" dirty="0"/>
          </a:p>
        </p:txBody>
      </p:sp>
      <p:sp>
        <p:nvSpPr>
          <p:cNvPr id="40" name="Text Placeholder 2"/>
          <p:cNvSpPr>
            <a:spLocks noGrp="1"/>
          </p:cNvSpPr>
          <p:nvPr>
            <p:ph type="body" idx="10" hasCustomPrompt="1"/>
          </p:nvPr>
        </p:nvSpPr>
        <p:spPr bwMode="gray">
          <a:xfrm>
            <a:off x="223378" y="1106419"/>
            <a:ext cx="8548084" cy="400109"/>
          </a:xfrm>
          <a:prstGeom prst="rect">
            <a:avLst/>
          </a:prstGeo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smtClean="0"/>
              <a:t>Click to edit master text styles</a:t>
            </a:r>
          </a:p>
        </p:txBody>
      </p:sp>
      <p:pic>
        <p:nvPicPr>
          <p:cNvPr id="8" name="NetAp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04141" y="6287575"/>
            <a:ext cx="987552" cy="524500"/>
          </a:xfrm>
          <a:prstGeom prst="rect">
            <a:avLst/>
          </a:prstGeom>
        </p:spPr>
      </p:pic>
      <p:sp>
        <p:nvSpPr>
          <p:cNvPr id="12" name="Text Placeholder 6"/>
          <p:cNvSpPr>
            <a:spLocks noGrp="1"/>
          </p:cNvSpPr>
          <p:nvPr>
            <p:ph type="body" sz="quarter" idx="16" hasCustomPrompt="1"/>
          </p:nvPr>
        </p:nvSpPr>
        <p:spPr>
          <a:xfrm>
            <a:off x="220867" y="6238647"/>
            <a:ext cx="7783274" cy="215444"/>
          </a:xfrm>
          <a:prstGeom prst="rect">
            <a:avLst/>
          </a:prstGeo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dirty="0" smtClean="0"/>
              <a:t>Click to insert source information</a:t>
            </a:r>
            <a:endParaRPr lang="en-US" dirty="0"/>
          </a:p>
        </p:txBody>
      </p:sp>
      <p:sp>
        <p:nvSpPr>
          <p:cNvPr id="13" name="Footer Placeholder 4"/>
          <p:cNvSpPr>
            <a:spLocks noGrp="1"/>
          </p:cNvSpPr>
          <p:nvPr>
            <p:ph type="ftr" sz="quarter" idx="3"/>
          </p:nvPr>
        </p:nvSpPr>
        <p:spPr>
          <a:xfrm>
            <a:off x="501697" y="6472734"/>
            <a:ext cx="4905348"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smtClean="0"/>
              <a:t>Integrando tecnologias, criando soluções</a:t>
            </a:r>
            <a:endParaRPr lang="en-US" dirty="0"/>
          </a:p>
        </p:txBody>
      </p:sp>
      <p:sp>
        <p:nvSpPr>
          <p:cNvPr id="14" name="Slide Number Placeholder 5"/>
          <p:cNvSpPr>
            <a:spLocks noGrp="1"/>
          </p:cNvSpPr>
          <p:nvPr>
            <p:ph type="sldNum" sz="quarter" idx="4"/>
          </p:nvPr>
        </p:nvSpPr>
        <p:spPr>
          <a:xfrm>
            <a:off x="220868" y="6462574"/>
            <a:ext cx="336490"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‹nº›</a:t>
            </a:fld>
            <a:endParaRPr lang="en-US" dirty="0"/>
          </a:p>
        </p:txBody>
      </p:sp>
    </p:spTree>
    <p:extLst>
      <p:ext uri="{BB962C8B-B14F-4D97-AF65-F5344CB8AC3E}">
        <p14:creationId xmlns:p14="http://schemas.microsoft.com/office/powerpoint/2010/main" val="3151005796"/>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197274" y="1733423"/>
            <a:ext cx="4178287" cy="4480055"/>
          </a:xfrm>
          <a:prstGeom prst="rect">
            <a:avLst/>
          </a:prstGeom>
        </p:spPr>
        <p:txBody>
          <a:bodyPr wrap="square" lIns="91521">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197274" y="240330"/>
            <a:ext cx="8574187" cy="904795"/>
          </a:xfrm>
          <a:prstGeom prst="rect">
            <a:avLst/>
          </a:prstGeom>
        </p:spPr>
        <p:txBody>
          <a:bodyPr wrap="square" lIns="91521">
            <a:noAutofit/>
          </a:bodyPr>
          <a:lstStyle/>
          <a:p>
            <a:r>
              <a:rPr lang="en-US" dirty="0" smtClean="0"/>
              <a:t>Click to edit Master title style</a:t>
            </a:r>
            <a:endParaRPr lang="en-US" dirty="0"/>
          </a:p>
        </p:txBody>
      </p:sp>
      <p:sp>
        <p:nvSpPr>
          <p:cNvPr id="83" name="Content Placeholder 3"/>
          <p:cNvSpPr>
            <a:spLocks noGrp="1"/>
          </p:cNvSpPr>
          <p:nvPr>
            <p:ph sz="quarter" idx="14"/>
          </p:nvPr>
        </p:nvSpPr>
        <p:spPr>
          <a:xfrm>
            <a:off x="4681696" y="1733552"/>
            <a:ext cx="4178975" cy="4479925"/>
          </a:xfrm>
          <a:prstGeom prst="rect">
            <a:avLst/>
          </a:prstGeom>
        </p:spPr>
        <p:txBody>
          <a:bodyPr wrap="square" lIns="91521">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1" name="Text Placeholder 2"/>
          <p:cNvSpPr>
            <a:spLocks noGrp="1"/>
          </p:cNvSpPr>
          <p:nvPr>
            <p:ph type="body" idx="10" hasCustomPrompt="1"/>
          </p:nvPr>
        </p:nvSpPr>
        <p:spPr bwMode="gray">
          <a:xfrm>
            <a:off x="206849" y="1106419"/>
            <a:ext cx="8548084" cy="400109"/>
          </a:xfrm>
          <a:prstGeom prst="rect">
            <a:avLst/>
          </a:prstGeo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smtClean="0"/>
              <a:t>Click to edit master text styles</a:t>
            </a:r>
          </a:p>
        </p:txBody>
      </p:sp>
      <p:pic>
        <p:nvPicPr>
          <p:cNvPr id="12" name="NetApp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04141" y="6287575"/>
            <a:ext cx="987552" cy="524500"/>
          </a:xfrm>
          <a:prstGeom prst="rect">
            <a:avLst/>
          </a:prstGeom>
        </p:spPr>
      </p:pic>
      <p:sp>
        <p:nvSpPr>
          <p:cNvPr id="14" name="Text Placeholder 6"/>
          <p:cNvSpPr>
            <a:spLocks noGrp="1"/>
          </p:cNvSpPr>
          <p:nvPr>
            <p:ph type="body" sz="quarter" idx="16" hasCustomPrompt="1"/>
          </p:nvPr>
        </p:nvSpPr>
        <p:spPr>
          <a:xfrm>
            <a:off x="220867" y="6238647"/>
            <a:ext cx="7783274" cy="215444"/>
          </a:xfrm>
          <a:prstGeom prst="rect">
            <a:avLst/>
          </a:prstGeo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dirty="0" smtClean="0"/>
              <a:t>Click to insert source information</a:t>
            </a:r>
            <a:endParaRPr lang="en-US" dirty="0"/>
          </a:p>
        </p:txBody>
      </p:sp>
      <p:sp>
        <p:nvSpPr>
          <p:cNvPr id="15" name="Footer Placeholder 4"/>
          <p:cNvSpPr>
            <a:spLocks noGrp="1"/>
          </p:cNvSpPr>
          <p:nvPr>
            <p:ph type="ftr" sz="quarter" idx="3"/>
          </p:nvPr>
        </p:nvSpPr>
        <p:spPr>
          <a:xfrm>
            <a:off x="501697" y="6472734"/>
            <a:ext cx="4905348"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smtClean="0"/>
              <a:t>Integrando tecnologias, criando soluções</a:t>
            </a:r>
            <a:endParaRPr lang="en-US" dirty="0"/>
          </a:p>
        </p:txBody>
      </p:sp>
      <p:sp>
        <p:nvSpPr>
          <p:cNvPr id="16" name="Slide Number Placeholder 5"/>
          <p:cNvSpPr>
            <a:spLocks noGrp="1"/>
          </p:cNvSpPr>
          <p:nvPr>
            <p:ph type="sldNum" sz="quarter" idx="4"/>
          </p:nvPr>
        </p:nvSpPr>
        <p:spPr>
          <a:xfrm>
            <a:off x="220868" y="6462574"/>
            <a:ext cx="336490"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‹nº›</a:t>
            </a:fld>
            <a:endParaRPr lang="en-US" dirty="0"/>
          </a:p>
        </p:txBody>
      </p:sp>
    </p:spTree>
    <p:extLst>
      <p:ext uri="{BB962C8B-B14F-4D97-AF65-F5344CB8AC3E}">
        <p14:creationId xmlns:p14="http://schemas.microsoft.com/office/powerpoint/2010/main" val="2678042249"/>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1155700" y="945505"/>
            <a:ext cx="7683500" cy="539391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3"/>
          <p:cNvSpPr>
            <a:spLocks noGrp="1"/>
          </p:cNvSpPr>
          <p:nvPr>
            <p:ph type="ftr" sz="quarter" idx="12"/>
          </p:nvPr>
        </p:nvSpPr>
        <p:spPr>
          <a:xfrm>
            <a:off x="5077667" y="6632380"/>
            <a:ext cx="2125582" cy="152349"/>
          </a:xfrm>
          <a:prstGeom prst="rect">
            <a:avLst/>
          </a:prstGeom>
          <a:noFill/>
        </p:spPr>
        <p:txBody>
          <a:bodyPr wrap="none" lIns="0" tIns="0" rIns="0" bIns="0" rtlCol="0" anchor="ctr" anchorCtr="0">
            <a:spAutoFit/>
          </a:bodyPr>
          <a:lstStyle>
            <a:lvl1pPr>
              <a:defRPr kumimoji="0" lang="en-US" sz="1100" b="0" i="0" u="none" strike="noStrike" kern="1200" cap="none" spc="0" normalizeH="0" baseline="0" noProof="0" smtClean="0">
                <a:ln>
                  <a:noFill/>
                </a:ln>
                <a:solidFill>
                  <a:schemeClr val="tx1"/>
                </a:solidFill>
                <a:effectLst/>
                <a:uLnTx/>
                <a:uFillTx/>
                <a:latin typeface="Arial" charset="0"/>
                <a:ea typeface="+mn-ea"/>
                <a:cs typeface="+mn-cs"/>
              </a:defRPr>
            </a:lvl1pPr>
          </a:lstStyle>
          <a:p>
            <a:pPr>
              <a:lnSpc>
                <a:spcPct val="90000"/>
              </a:lnSpc>
              <a:buClr>
                <a:schemeClr val="accent2"/>
              </a:buClr>
              <a:defRPr/>
            </a:pPr>
            <a:r>
              <a:rPr lang="en-US" smtClean="0"/>
              <a:t>Integrando tecnologias, criando soluções</a:t>
            </a:r>
            <a:endParaRPr lang="en-US" dirty="0"/>
          </a:p>
        </p:txBody>
      </p:sp>
      <p:sp>
        <p:nvSpPr>
          <p:cNvPr id="7" name="Title 6"/>
          <p:cNvSpPr>
            <a:spLocks noGrp="1"/>
          </p:cNvSpPr>
          <p:nvPr>
            <p:ph type="title"/>
          </p:nvPr>
        </p:nvSpPr>
        <p:spPr>
          <a:xfrm>
            <a:off x="197274" y="240330"/>
            <a:ext cx="8574187" cy="90479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78837007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197272" y="1733423"/>
            <a:ext cx="2834640" cy="4480055"/>
          </a:xfrm>
          <a:prstGeom prst="rect">
            <a:avLst/>
          </a:prstGeom>
        </p:spPr>
        <p:txBody>
          <a:bodyPr wrap="square" lIns="91521">
            <a:noAutofit/>
          </a:bodyPr>
          <a:lstStyle>
            <a:lvl1pPr>
              <a:defRPr sz="2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39"/>
          <p:cNvSpPr>
            <a:spLocks noGrp="1"/>
          </p:cNvSpPr>
          <p:nvPr>
            <p:ph sz="quarter" idx="17"/>
          </p:nvPr>
        </p:nvSpPr>
        <p:spPr bwMode="gray">
          <a:xfrm>
            <a:off x="3067046" y="1733423"/>
            <a:ext cx="2834640" cy="4480055"/>
          </a:xfrm>
          <a:prstGeom prst="rect">
            <a:avLst/>
          </a:prstGeom>
        </p:spPr>
        <p:txBody>
          <a:bodyPr wrap="square" lIns="91521">
            <a:noAutofit/>
          </a:bodyPr>
          <a:lstStyle>
            <a:lvl1pPr>
              <a:defRPr sz="2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39"/>
          <p:cNvSpPr>
            <a:spLocks noGrp="1"/>
          </p:cNvSpPr>
          <p:nvPr>
            <p:ph sz="quarter" idx="18"/>
          </p:nvPr>
        </p:nvSpPr>
        <p:spPr bwMode="gray">
          <a:xfrm>
            <a:off x="5936821" y="1733423"/>
            <a:ext cx="2834640" cy="4480055"/>
          </a:xfrm>
          <a:prstGeom prst="rect">
            <a:avLst/>
          </a:prstGeom>
        </p:spPr>
        <p:txBody>
          <a:bodyPr wrap="square" lIns="91521">
            <a:noAutofit/>
          </a:bodyPr>
          <a:lstStyle>
            <a:lvl1pPr>
              <a:defRPr sz="2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a:xfrm>
            <a:off x="191557" y="240330"/>
            <a:ext cx="8574187" cy="904795"/>
          </a:xfrm>
          <a:prstGeom prst="rect">
            <a:avLst/>
          </a:prstGeom>
        </p:spPr>
        <p:txBody>
          <a:bodyPr wrap="square" lIns="91521">
            <a:noAutofit/>
          </a:bodyPr>
          <a:lstStyle/>
          <a:p>
            <a:r>
              <a:rPr lang="en-US" dirty="0" smtClean="0"/>
              <a:t>Click to edit Master title style</a:t>
            </a:r>
            <a:endParaRPr lang="en-US" dirty="0"/>
          </a:p>
        </p:txBody>
      </p:sp>
      <p:sp>
        <p:nvSpPr>
          <p:cNvPr id="41" name="Text Placeholder 2"/>
          <p:cNvSpPr>
            <a:spLocks noGrp="1"/>
          </p:cNvSpPr>
          <p:nvPr>
            <p:ph type="body" idx="10" hasCustomPrompt="1"/>
          </p:nvPr>
        </p:nvSpPr>
        <p:spPr bwMode="gray">
          <a:xfrm>
            <a:off x="200512" y="1106419"/>
            <a:ext cx="8548084" cy="400109"/>
          </a:xfrm>
          <a:prstGeom prst="rect">
            <a:avLst/>
          </a:prstGeo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smtClean="0"/>
              <a:t>Click to edit master text styles</a:t>
            </a:r>
          </a:p>
        </p:txBody>
      </p:sp>
      <p:sp>
        <p:nvSpPr>
          <p:cNvPr id="17" name="Text Placeholder 6"/>
          <p:cNvSpPr>
            <a:spLocks noGrp="1"/>
          </p:cNvSpPr>
          <p:nvPr>
            <p:ph type="body" sz="quarter" idx="16" hasCustomPrompt="1"/>
          </p:nvPr>
        </p:nvSpPr>
        <p:spPr>
          <a:xfrm>
            <a:off x="220867" y="6238647"/>
            <a:ext cx="7783274" cy="215444"/>
          </a:xfrm>
          <a:prstGeom prst="rect">
            <a:avLst/>
          </a:prstGeo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dirty="0" smtClean="0"/>
              <a:t>Click to insert source information</a:t>
            </a:r>
            <a:endParaRPr lang="en-US" dirty="0"/>
          </a:p>
        </p:txBody>
      </p:sp>
      <p:sp>
        <p:nvSpPr>
          <p:cNvPr id="20" name="Footer Placeholder 4"/>
          <p:cNvSpPr>
            <a:spLocks noGrp="1"/>
          </p:cNvSpPr>
          <p:nvPr>
            <p:ph type="ftr" sz="quarter" idx="3"/>
          </p:nvPr>
        </p:nvSpPr>
        <p:spPr>
          <a:xfrm>
            <a:off x="501697" y="6472734"/>
            <a:ext cx="4905348"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smtClean="0"/>
              <a:t>Integrando tecnologias, criando soluções</a:t>
            </a:r>
            <a:endParaRPr lang="en-US" dirty="0"/>
          </a:p>
        </p:txBody>
      </p:sp>
      <p:sp>
        <p:nvSpPr>
          <p:cNvPr id="21" name="Slide Number Placeholder 5"/>
          <p:cNvSpPr>
            <a:spLocks noGrp="1"/>
          </p:cNvSpPr>
          <p:nvPr>
            <p:ph type="sldNum" sz="quarter" idx="4"/>
          </p:nvPr>
        </p:nvSpPr>
        <p:spPr>
          <a:xfrm>
            <a:off x="220868" y="6462574"/>
            <a:ext cx="336490"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‹nº›</a:t>
            </a:fld>
            <a:endParaRPr lang="en-US" dirty="0"/>
          </a:p>
        </p:txBody>
      </p:sp>
      <p:pic>
        <p:nvPicPr>
          <p:cNvPr id="12" name="Picture 11" descr="netapp-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3884" y="6278099"/>
            <a:ext cx="987809" cy="533976"/>
          </a:xfrm>
          <a:prstGeom prst="rect">
            <a:avLst/>
          </a:prstGeom>
        </p:spPr>
      </p:pic>
    </p:spTree>
    <p:extLst>
      <p:ext uri="{BB962C8B-B14F-4D97-AF65-F5344CB8AC3E}">
        <p14:creationId xmlns:p14="http://schemas.microsoft.com/office/powerpoint/2010/main" val="485061355"/>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Quad">
    <p:spTree>
      <p:nvGrpSpPr>
        <p:cNvPr id="1" name=""/>
        <p:cNvGrpSpPr/>
        <p:nvPr/>
      </p:nvGrpSpPr>
      <p:grpSpPr>
        <a:xfrm>
          <a:off x="0" y="0"/>
          <a:ext cx="0" cy="0"/>
          <a:chOff x="0" y="0"/>
          <a:chExt cx="0" cy="0"/>
        </a:xfrm>
      </p:grpSpPr>
      <p:sp>
        <p:nvSpPr>
          <p:cNvPr id="3" name="Title 2"/>
          <p:cNvSpPr>
            <a:spLocks noGrp="1"/>
          </p:cNvSpPr>
          <p:nvPr>
            <p:ph type="title"/>
          </p:nvPr>
        </p:nvSpPr>
        <p:spPr>
          <a:xfrm>
            <a:off x="191557" y="240330"/>
            <a:ext cx="8574187" cy="904795"/>
          </a:xfrm>
          <a:prstGeom prst="rect">
            <a:avLst/>
          </a:prstGeom>
        </p:spPr>
        <p:txBody>
          <a:bodyPr lIns="91521">
            <a:noAutofit/>
          </a:bodyPr>
          <a:lstStyle/>
          <a:p>
            <a:r>
              <a:rPr lang="en-US" dirty="0" smtClean="0"/>
              <a:t>Click to edit Master title style</a:t>
            </a:r>
            <a:endParaRPr lang="en-US" dirty="0"/>
          </a:p>
        </p:txBody>
      </p:sp>
      <p:sp>
        <p:nvSpPr>
          <p:cNvPr id="79" name="Content Placeholder 39"/>
          <p:cNvSpPr>
            <a:spLocks noGrp="1"/>
          </p:cNvSpPr>
          <p:nvPr>
            <p:ph sz="quarter" idx="15"/>
          </p:nvPr>
        </p:nvSpPr>
        <p:spPr bwMode="gray">
          <a:xfrm>
            <a:off x="197274" y="1733425"/>
            <a:ext cx="4178287" cy="2091765"/>
          </a:xfrm>
          <a:prstGeom prst="rect">
            <a:avLst/>
          </a:prstGeom>
        </p:spPr>
        <p:txBody>
          <a:bodyPr lIns="91521">
            <a:noAutofit/>
          </a:bodyPr>
          <a:lstStyle>
            <a:lvl1pPr>
              <a:defRPr sz="2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0" name="Content Placeholder 3"/>
          <p:cNvSpPr>
            <a:spLocks noGrp="1"/>
          </p:cNvSpPr>
          <p:nvPr>
            <p:ph sz="quarter" idx="14"/>
          </p:nvPr>
        </p:nvSpPr>
        <p:spPr>
          <a:xfrm>
            <a:off x="4681699" y="1733552"/>
            <a:ext cx="4178973" cy="2091704"/>
          </a:xfrm>
          <a:prstGeom prst="rect">
            <a:avLst/>
          </a:prstGeom>
        </p:spPr>
        <p:txBody>
          <a:bodyPr lIns="91521">
            <a:noAutofit/>
          </a:bodyPr>
          <a:lstStyle>
            <a:lvl1pPr>
              <a:defRPr sz="2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1" name="Content Placeholder 39"/>
          <p:cNvSpPr>
            <a:spLocks noGrp="1"/>
          </p:cNvSpPr>
          <p:nvPr>
            <p:ph sz="quarter" idx="20"/>
          </p:nvPr>
        </p:nvSpPr>
        <p:spPr bwMode="gray">
          <a:xfrm>
            <a:off x="197274" y="4121713"/>
            <a:ext cx="4178287" cy="2091765"/>
          </a:xfrm>
          <a:prstGeom prst="rect">
            <a:avLst/>
          </a:prstGeom>
        </p:spPr>
        <p:txBody>
          <a:bodyPr lIns="91521">
            <a:noAutofit/>
          </a:bodyPr>
          <a:lstStyle>
            <a:lvl1pPr>
              <a:defRPr sz="2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2" name="Content Placeholder 3"/>
          <p:cNvSpPr>
            <a:spLocks noGrp="1"/>
          </p:cNvSpPr>
          <p:nvPr>
            <p:ph sz="quarter" idx="21"/>
          </p:nvPr>
        </p:nvSpPr>
        <p:spPr>
          <a:xfrm>
            <a:off x="4681699" y="4121841"/>
            <a:ext cx="4178973" cy="2091704"/>
          </a:xfrm>
          <a:prstGeom prst="rect">
            <a:avLst/>
          </a:prstGeom>
        </p:spPr>
        <p:txBody>
          <a:bodyPr lIns="91521">
            <a:noAutofit/>
          </a:bodyPr>
          <a:lstStyle>
            <a:lvl1pPr>
              <a:defRPr sz="22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idx="10" hasCustomPrompt="1"/>
          </p:nvPr>
        </p:nvSpPr>
        <p:spPr bwMode="gray">
          <a:xfrm>
            <a:off x="200512" y="1106419"/>
            <a:ext cx="8548084" cy="400109"/>
          </a:xfrm>
          <a:prstGeom prst="rect">
            <a:avLst/>
          </a:prstGeo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smtClean="0"/>
              <a:t>Click to edit master text styles</a:t>
            </a:r>
          </a:p>
        </p:txBody>
      </p:sp>
      <p:sp>
        <p:nvSpPr>
          <p:cNvPr id="18" name="Text Placeholder 6"/>
          <p:cNvSpPr>
            <a:spLocks noGrp="1"/>
          </p:cNvSpPr>
          <p:nvPr>
            <p:ph type="body" sz="quarter" idx="16" hasCustomPrompt="1"/>
          </p:nvPr>
        </p:nvSpPr>
        <p:spPr>
          <a:xfrm>
            <a:off x="220867" y="6238647"/>
            <a:ext cx="7783274" cy="215444"/>
          </a:xfrm>
          <a:prstGeom prst="rect">
            <a:avLst/>
          </a:prstGeo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dirty="0" smtClean="0"/>
              <a:t>Click to insert source information</a:t>
            </a:r>
            <a:endParaRPr lang="en-US" dirty="0"/>
          </a:p>
        </p:txBody>
      </p:sp>
      <p:sp>
        <p:nvSpPr>
          <p:cNvPr id="21" name="Footer Placeholder 4"/>
          <p:cNvSpPr>
            <a:spLocks noGrp="1"/>
          </p:cNvSpPr>
          <p:nvPr>
            <p:ph type="ftr" sz="quarter" idx="3"/>
          </p:nvPr>
        </p:nvSpPr>
        <p:spPr>
          <a:xfrm>
            <a:off x="501697" y="6472734"/>
            <a:ext cx="4905348" cy="240489"/>
          </a:xfrm>
          <a:prstGeom prst="rect">
            <a:avLst/>
          </a:prstGeom>
        </p:spPr>
        <p:txBody>
          <a:bodyPr vert="horz" wrap="square" lIns="91521" tIns="45761" rIns="91521" bIns="45761" rtlCol="0" anchor="b">
            <a:noAutofit/>
          </a:bodyPr>
          <a:lstStyle>
            <a:lvl1pPr>
              <a:defRPr lang="en-US" sz="700" smtClean="0">
                <a:solidFill>
                  <a:schemeClr val="bg2"/>
                </a:solidFill>
              </a:defRPr>
            </a:lvl1pPr>
          </a:lstStyle>
          <a:p>
            <a:r>
              <a:rPr lang="en-US" smtClean="0"/>
              <a:t>Integrando tecnologias, criando soluções</a:t>
            </a:r>
            <a:endParaRPr lang="en-US" dirty="0"/>
          </a:p>
        </p:txBody>
      </p:sp>
      <p:sp>
        <p:nvSpPr>
          <p:cNvPr id="22" name="Slide Number Placeholder 5"/>
          <p:cNvSpPr>
            <a:spLocks noGrp="1"/>
          </p:cNvSpPr>
          <p:nvPr>
            <p:ph type="sldNum" sz="quarter" idx="4"/>
          </p:nvPr>
        </p:nvSpPr>
        <p:spPr>
          <a:xfrm>
            <a:off x="220868" y="6462574"/>
            <a:ext cx="336490"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‹nº›</a:t>
            </a:fld>
            <a:endParaRPr lang="en-US" dirty="0"/>
          </a:p>
        </p:txBody>
      </p:sp>
      <p:pic>
        <p:nvPicPr>
          <p:cNvPr id="13" name="Picture 12" descr="netapp-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3884" y="6278099"/>
            <a:ext cx="987809" cy="533976"/>
          </a:xfrm>
          <a:prstGeom prst="rect">
            <a:avLst/>
          </a:prstGeom>
        </p:spPr>
      </p:pic>
    </p:spTree>
    <p:extLst>
      <p:ext uri="{BB962C8B-B14F-4D97-AF65-F5344CB8AC3E}">
        <p14:creationId xmlns:p14="http://schemas.microsoft.com/office/powerpoint/2010/main" val="2613164367"/>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p>
            <a:endParaRPr lang="pt-BR"/>
          </a:p>
        </p:txBody>
      </p:sp>
      <p:sp>
        <p:nvSpPr>
          <p:cNvPr id="5" name="Espaço Reservado para Rodapé 4"/>
          <p:cNvSpPr>
            <a:spLocks noGrp="1"/>
          </p:cNvSpPr>
          <p:nvPr>
            <p:ph type="ftr" sz="quarter" idx="11"/>
          </p:nvPr>
        </p:nvSpPr>
        <p:spPr/>
        <p:txBody>
          <a:bodyPr/>
          <a:lstStyle/>
          <a:p>
            <a:r>
              <a:rPr lang="pt-BR" smtClean="0"/>
              <a:t>Integrando tecnologias, criando soluções</a:t>
            </a:r>
            <a:endParaRPr lang="pt-BR"/>
          </a:p>
        </p:txBody>
      </p:sp>
    </p:spTree>
    <p:extLst>
      <p:ext uri="{BB962C8B-B14F-4D97-AF65-F5344CB8AC3E}">
        <p14:creationId xmlns:p14="http://schemas.microsoft.com/office/powerpoint/2010/main" val="40274434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título mestre</a:t>
            </a:r>
            <a:endParaRPr lang="pt-B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p>
            <a:endParaRPr lang="pt-BR"/>
          </a:p>
        </p:txBody>
      </p:sp>
      <p:sp>
        <p:nvSpPr>
          <p:cNvPr id="5" name="Espaço Reservado para Rodapé 4"/>
          <p:cNvSpPr>
            <a:spLocks noGrp="1"/>
          </p:cNvSpPr>
          <p:nvPr>
            <p:ph type="ftr" sz="quarter" idx="11"/>
          </p:nvPr>
        </p:nvSpPr>
        <p:spPr/>
        <p:txBody>
          <a:bodyPr/>
          <a:lstStyle/>
          <a:p>
            <a:r>
              <a:rPr lang="pt-BR" smtClean="0"/>
              <a:t>Integrando tecnologias, criando soluções</a:t>
            </a: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714420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a:xfrm>
            <a:off x="457200" y="6356350"/>
            <a:ext cx="2133600" cy="365125"/>
          </a:xfrm>
          <a:prstGeom prst="rect">
            <a:avLst/>
          </a:prstGeom>
        </p:spPr>
        <p:txBody>
          <a:bodyPr/>
          <a:lstStyle/>
          <a:p>
            <a:endParaRPr lang="pt-BR"/>
          </a:p>
        </p:txBody>
      </p:sp>
      <p:sp>
        <p:nvSpPr>
          <p:cNvPr id="5" name="Espaço Reservado para Rodapé 4"/>
          <p:cNvSpPr>
            <a:spLocks noGrp="1"/>
          </p:cNvSpPr>
          <p:nvPr>
            <p:ph type="ftr" sz="quarter" idx="11"/>
          </p:nvPr>
        </p:nvSpPr>
        <p:spPr/>
        <p:txBody>
          <a:bodyPr/>
          <a:lstStyle/>
          <a:p>
            <a:r>
              <a:rPr lang="pt-BR" smtClean="0"/>
              <a:t>Integrando tecnologias, criando soluções</a:t>
            </a:r>
            <a:endParaRPr lang="pt-BR"/>
          </a:p>
        </p:txBody>
      </p:sp>
      <p:sp>
        <p:nvSpPr>
          <p:cNvPr id="6" name="Espaço Reservado para Número de Slide 5"/>
          <p:cNvSpPr>
            <a:spLocks noGrp="1"/>
          </p:cNvSpPr>
          <p:nvPr>
            <p:ph type="sldNum" sz="quarter" idx="12"/>
          </p:nvPr>
        </p:nvSpPr>
        <p:spPr>
          <a:xfrm>
            <a:off x="6553200" y="635635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342693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a:xfrm>
            <a:off x="457200" y="6356350"/>
            <a:ext cx="2133600" cy="365125"/>
          </a:xfrm>
          <a:prstGeom prst="rect">
            <a:avLst/>
          </a:prstGeom>
        </p:spPr>
        <p:txBody>
          <a:bodyPr/>
          <a:lstStyle/>
          <a:p>
            <a:endParaRPr lang="pt-BR"/>
          </a:p>
        </p:txBody>
      </p:sp>
      <p:sp>
        <p:nvSpPr>
          <p:cNvPr id="6" name="Espaço Reservado para Rodapé 5"/>
          <p:cNvSpPr>
            <a:spLocks noGrp="1"/>
          </p:cNvSpPr>
          <p:nvPr>
            <p:ph type="ftr" sz="quarter" idx="11"/>
          </p:nvPr>
        </p:nvSpPr>
        <p:spPr/>
        <p:txBody>
          <a:bodyPr/>
          <a:lstStyle/>
          <a:p>
            <a:r>
              <a:rPr lang="pt-BR" smtClean="0"/>
              <a:t>Integrando tecnologias, criando soluções</a:t>
            </a:r>
            <a:endParaRPr lang="pt-BR"/>
          </a:p>
        </p:txBody>
      </p:sp>
      <p:sp>
        <p:nvSpPr>
          <p:cNvPr id="7" name="Espaço Reservado para Número de Slide 6"/>
          <p:cNvSpPr>
            <a:spLocks noGrp="1"/>
          </p:cNvSpPr>
          <p:nvPr>
            <p:ph type="sldNum" sz="quarter" idx="12"/>
          </p:nvPr>
        </p:nvSpPr>
        <p:spPr>
          <a:xfrm>
            <a:off x="6553200" y="635635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425666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a:xfrm>
            <a:off x="457200" y="6356350"/>
            <a:ext cx="2133600" cy="365125"/>
          </a:xfrm>
          <a:prstGeom prst="rect">
            <a:avLst/>
          </a:prstGeom>
        </p:spPr>
        <p:txBody>
          <a:bodyPr/>
          <a:lstStyle/>
          <a:p>
            <a:endParaRPr lang="pt-BR"/>
          </a:p>
        </p:txBody>
      </p:sp>
      <p:sp>
        <p:nvSpPr>
          <p:cNvPr id="8" name="Espaço Reservado para Rodapé 7"/>
          <p:cNvSpPr>
            <a:spLocks noGrp="1"/>
          </p:cNvSpPr>
          <p:nvPr>
            <p:ph type="ftr" sz="quarter" idx="11"/>
          </p:nvPr>
        </p:nvSpPr>
        <p:spPr/>
        <p:txBody>
          <a:bodyPr/>
          <a:lstStyle/>
          <a:p>
            <a:r>
              <a:rPr lang="pt-BR" smtClean="0"/>
              <a:t>Integrando tecnologias, criando soluções</a:t>
            </a:r>
            <a:endParaRPr lang="pt-BR"/>
          </a:p>
        </p:txBody>
      </p:sp>
      <p:sp>
        <p:nvSpPr>
          <p:cNvPr id="9" name="Espaço Reservado para Número de Slide 8"/>
          <p:cNvSpPr>
            <a:spLocks noGrp="1"/>
          </p:cNvSpPr>
          <p:nvPr>
            <p:ph type="sldNum" sz="quarter" idx="12"/>
          </p:nvPr>
        </p:nvSpPr>
        <p:spPr>
          <a:xfrm>
            <a:off x="6553200" y="635635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2249776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a:xfrm>
            <a:off x="457200" y="6356350"/>
            <a:ext cx="2133600" cy="365125"/>
          </a:xfrm>
          <a:prstGeom prst="rect">
            <a:avLst/>
          </a:prstGeom>
        </p:spPr>
        <p:txBody>
          <a:bodyPr/>
          <a:lstStyle/>
          <a:p>
            <a:endParaRPr lang="pt-BR"/>
          </a:p>
        </p:txBody>
      </p:sp>
      <p:sp>
        <p:nvSpPr>
          <p:cNvPr id="4" name="Espaço Reservado para Rodapé 3"/>
          <p:cNvSpPr>
            <a:spLocks noGrp="1"/>
          </p:cNvSpPr>
          <p:nvPr>
            <p:ph type="ftr" sz="quarter" idx="11"/>
          </p:nvPr>
        </p:nvSpPr>
        <p:spPr/>
        <p:txBody>
          <a:bodyPr/>
          <a:lstStyle/>
          <a:p>
            <a:r>
              <a:rPr lang="pt-BR" smtClean="0"/>
              <a:t>Integrando tecnologias, criando soluções</a:t>
            </a:r>
            <a:endParaRPr lang="pt-BR"/>
          </a:p>
        </p:txBody>
      </p:sp>
      <p:sp>
        <p:nvSpPr>
          <p:cNvPr id="5" name="Espaço Reservado para Número de Slide 4"/>
          <p:cNvSpPr>
            <a:spLocks noGrp="1"/>
          </p:cNvSpPr>
          <p:nvPr>
            <p:ph type="sldNum" sz="quarter" idx="12"/>
          </p:nvPr>
        </p:nvSpPr>
        <p:spPr>
          <a:xfrm>
            <a:off x="6553200" y="635635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338057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a:xfrm>
            <a:off x="457200" y="6356350"/>
            <a:ext cx="2133600" cy="365125"/>
          </a:xfrm>
          <a:prstGeom prst="rect">
            <a:avLst/>
          </a:prstGeom>
        </p:spPr>
        <p:txBody>
          <a:bodyPr/>
          <a:lstStyle/>
          <a:p>
            <a:endParaRPr lang="pt-BR"/>
          </a:p>
        </p:txBody>
      </p:sp>
      <p:sp>
        <p:nvSpPr>
          <p:cNvPr id="6" name="Espaço Reservado para Rodapé 5"/>
          <p:cNvSpPr>
            <a:spLocks noGrp="1"/>
          </p:cNvSpPr>
          <p:nvPr>
            <p:ph type="ftr" sz="quarter" idx="11"/>
          </p:nvPr>
        </p:nvSpPr>
        <p:spPr/>
        <p:txBody>
          <a:bodyPr/>
          <a:lstStyle/>
          <a:p>
            <a:r>
              <a:rPr lang="pt-BR" smtClean="0"/>
              <a:t>Integrando tecnologias, criando soluções</a:t>
            </a:r>
            <a:endParaRPr lang="pt-BR"/>
          </a:p>
        </p:txBody>
      </p:sp>
      <p:sp>
        <p:nvSpPr>
          <p:cNvPr id="7" name="Espaço Reservado para Número de Slide 6"/>
          <p:cNvSpPr>
            <a:spLocks noGrp="1"/>
          </p:cNvSpPr>
          <p:nvPr>
            <p:ph type="sldNum" sz="quarter" idx="12"/>
          </p:nvPr>
        </p:nvSpPr>
        <p:spPr>
          <a:xfrm>
            <a:off x="6553200" y="635635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40681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a:xfrm>
            <a:off x="457200" y="6356350"/>
            <a:ext cx="2133600" cy="365125"/>
          </a:xfrm>
          <a:prstGeom prst="rect">
            <a:avLst/>
          </a:prstGeom>
        </p:spPr>
        <p:txBody>
          <a:bodyPr/>
          <a:lstStyle/>
          <a:p>
            <a:endParaRPr lang="pt-BR"/>
          </a:p>
        </p:txBody>
      </p:sp>
      <p:sp>
        <p:nvSpPr>
          <p:cNvPr id="6" name="Espaço Reservado para Rodapé 5"/>
          <p:cNvSpPr>
            <a:spLocks noGrp="1"/>
          </p:cNvSpPr>
          <p:nvPr>
            <p:ph type="ftr" sz="quarter" idx="11"/>
          </p:nvPr>
        </p:nvSpPr>
        <p:spPr/>
        <p:txBody>
          <a:bodyPr/>
          <a:lstStyle/>
          <a:p>
            <a:r>
              <a:rPr lang="pt-BR" smtClean="0"/>
              <a:t>Integrando tecnologias, criando soluções</a:t>
            </a:r>
            <a:endParaRPr lang="pt-BR"/>
          </a:p>
        </p:txBody>
      </p:sp>
      <p:sp>
        <p:nvSpPr>
          <p:cNvPr id="7" name="Espaço Reservado para Número de Slide 6"/>
          <p:cNvSpPr>
            <a:spLocks noGrp="1"/>
          </p:cNvSpPr>
          <p:nvPr>
            <p:ph type="sldNum" sz="quarter" idx="12"/>
          </p:nvPr>
        </p:nvSpPr>
        <p:spPr>
          <a:xfrm>
            <a:off x="6553200" y="635635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3359396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23528" y="476672"/>
            <a:ext cx="1828800" cy="542925"/>
          </a:xfrm>
          <a:prstGeom prst="rect">
            <a:avLst/>
          </a:prstGeom>
        </p:spPr>
      </p:pic>
      <p:sp>
        <p:nvSpPr>
          <p:cNvPr id="5" name="Espaço Reservado para Rodapé 4"/>
          <p:cNvSpPr>
            <a:spLocks noGrp="1"/>
          </p:cNvSpPr>
          <p:nvPr>
            <p:ph type="ftr" sz="quarter" idx="3"/>
          </p:nvPr>
        </p:nvSpPr>
        <p:spPr>
          <a:xfrm>
            <a:off x="179512" y="6021288"/>
            <a:ext cx="6984776" cy="700187"/>
          </a:xfrm>
          <a:prstGeom prst="rect">
            <a:avLst/>
          </a:prstGeom>
        </p:spPr>
        <p:txBody>
          <a:bodyPr vert="horz" lIns="91440" tIns="45720" rIns="91440" bIns="45720" rtlCol="0" anchor="ctr"/>
          <a:lstStyle>
            <a:lvl1pPr algn="l">
              <a:defRPr sz="2800">
                <a:solidFill>
                  <a:schemeClr val="bg1">
                    <a:lumMod val="75000"/>
                  </a:schemeClr>
                </a:solidFill>
              </a:defRPr>
            </a:lvl1pPr>
          </a:lstStyle>
          <a:p>
            <a:r>
              <a:rPr lang="pt-BR" dirty="0" smtClean="0"/>
              <a:t>Integrando tecnologias, criando soluções</a:t>
            </a:r>
            <a:endParaRPr lang="pt-BR" dirty="0"/>
          </a:p>
        </p:txBody>
      </p:sp>
      <p:sp>
        <p:nvSpPr>
          <p:cNvPr id="8" name="Espaço Reservado para Número de Slide 5"/>
          <p:cNvSpPr>
            <a:spLocks noGrp="1"/>
          </p:cNvSpPr>
          <p:nvPr>
            <p:ph type="sldNum" sz="quarter" idx="4"/>
          </p:nvPr>
        </p:nvSpPr>
        <p:spPr>
          <a:xfrm>
            <a:off x="6444208" y="6309320"/>
            <a:ext cx="2133600" cy="365125"/>
          </a:xfrm>
          <a:prstGeom prst="rect">
            <a:avLst/>
          </a:prstGeom>
        </p:spPr>
        <p:txBody>
          <a:bodyPr/>
          <a:lstStyle/>
          <a:p>
            <a:fld id="{7F6B991A-3BD2-418C-AAD0-65C3483CB10C}" type="slidenum">
              <a:rPr lang="pt-BR" smtClean="0"/>
              <a:t>‹nº›</a:t>
            </a:fld>
            <a:endParaRPr lang="pt-BR"/>
          </a:p>
        </p:txBody>
      </p:sp>
    </p:spTree>
    <p:extLst>
      <p:ext uri="{BB962C8B-B14F-4D97-AF65-F5344CB8AC3E}">
        <p14:creationId xmlns:p14="http://schemas.microsoft.com/office/powerpoint/2010/main" val="2598993579"/>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w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21.wmf"/></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gif"/><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gi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3.png"/><Relationship Id="rId11" Type="http://schemas.openxmlformats.org/officeDocument/2006/relationships/image" Target="../media/image48.jpeg"/><Relationship Id="rId5" Type="http://schemas.openxmlformats.org/officeDocument/2006/relationships/image" Target="../media/image42.gif"/><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png"/><Relationship Id="rId14" Type="http://schemas.openxmlformats.org/officeDocument/2006/relationships/image" Target="../media/image51.gif"/></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0.pn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1.gi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4.png"/><Relationship Id="rId11" Type="http://schemas.openxmlformats.org/officeDocument/2006/relationships/image" Target="../media/image49.gif"/><Relationship Id="rId5" Type="http://schemas.openxmlformats.org/officeDocument/2006/relationships/image" Target="../media/image43.png"/><Relationship Id="rId10" Type="http://schemas.openxmlformats.org/officeDocument/2006/relationships/image" Target="../media/image48.jpeg"/><Relationship Id="rId4" Type="http://schemas.openxmlformats.org/officeDocument/2006/relationships/image" Target="../media/image42.gif"/><Relationship Id="rId9" Type="http://schemas.openxmlformats.org/officeDocument/2006/relationships/image" Target="../media/image47.jpeg"/><Relationship Id="rId1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7.jpe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7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84.png"/><Relationship Id="rId11" Type="http://schemas.microsoft.com/office/2007/relationships/hdphoto" Target="../media/hdphoto1.wdp"/><Relationship Id="rId5" Type="http://schemas.openxmlformats.org/officeDocument/2006/relationships/image" Target="../media/image83.png"/><Relationship Id="rId15" Type="http://schemas.openxmlformats.org/officeDocument/2006/relationships/image" Target="../media/image92.gif"/><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png"/></Relationships>
</file>

<file path=ppt/slides/_rels/slide7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84.png"/><Relationship Id="rId11" Type="http://schemas.microsoft.com/office/2007/relationships/hdphoto" Target="../media/hdphoto1.wdp"/><Relationship Id="rId5" Type="http://schemas.openxmlformats.org/officeDocument/2006/relationships/image" Target="../media/image83.png"/><Relationship Id="rId15" Type="http://schemas.openxmlformats.org/officeDocument/2006/relationships/image" Target="../media/image92.gif"/><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1.png"/></Relationships>
</file>

<file path=ppt/slides/_rels/slide73.xml.rels><?xml version="1.0" encoding="UTF-8" standalone="yes"?>
<Relationships xmlns="http://schemas.openxmlformats.org/package/2006/relationships"><Relationship Id="rId8" Type="http://schemas.openxmlformats.org/officeDocument/2006/relationships/image" Target="../media/image96.gif"/><Relationship Id="rId13" Type="http://schemas.openxmlformats.org/officeDocument/2006/relationships/image" Target="../media/image100.png"/><Relationship Id="rId3" Type="http://schemas.openxmlformats.org/officeDocument/2006/relationships/image" Target="../media/image93.gif"/><Relationship Id="rId7" Type="http://schemas.openxmlformats.org/officeDocument/2006/relationships/image" Target="../media/image95.gif"/><Relationship Id="rId12" Type="http://schemas.openxmlformats.org/officeDocument/2006/relationships/image" Target="../media/image92.gif"/><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85.png"/><Relationship Id="rId11" Type="http://schemas.openxmlformats.org/officeDocument/2006/relationships/image" Target="../media/image99.gif"/><Relationship Id="rId5" Type="http://schemas.openxmlformats.org/officeDocument/2006/relationships/image" Target="../media/image86.png"/><Relationship Id="rId10" Type="http://schemas.openxmlformats.org/officeDocument/2006/relationships/image" Target="../media/image98.gif"/><Relationship Id="rId4" Type="http://schemas.openxmlformats.org/officeDocument/2006/relationships/image" Target="../media/image94.gif"/><Relationship Id="rId9" Type="http://schemas.openxmlformats.org/officeDocument/2006/relationships/image" Target="../media/image97.gif"/></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92.gif"/><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oleObject" Target="../embeddings/oleObject1.bin"/></Relationships>
</file>

<file path=ppt/slides/_rels/slide8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13.jpeg"/><Relationship Id="rId4" Type="http://schemas.openxmlformats.org/officeDocument/2006/relationships/image" Target="../media/image112.jpeg"/></Relationships>
</file>

<file path=ppt/slides/_rels/slide8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3.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 y="1643063"/>
            <a:ext cx="7713663"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40475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91760" y="188641"/>
            <a:ext cx="6500719" cy="936103"/>
          </a:xfrm>
        </p:spPr>
        <p:txBody>
          <a:bodyPr/>
          <a:lstStyle/>
          <a:p>
            <a:pPr algn="l"/>
            <a:r>
              <a:rPr lang="pt-BR" sz="4000" b="1" dirty="0" smtClean="0">
                <a:solidFill>
                  <a:schemeClr val="tx2"/>
                </a:solidFill>
              </a:rPr>
              <a:t>Snapshot</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8" name="Retângulo de cantos arredondados 37"/>
          <p:cNvSpPr/>
          <p:nvPr/>
        </p:nvSpPr>
        <p:spPr>
          <a:xfrm>
            <a:off x="3811850" y="5118818"/>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248093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70588" l="0"/>
                                      </p:by>
                                    </p:animClr>
                                    <p:animClr clrSpc="hsl" dir="cw">
                                      <p:cBhvr>
                                        <p:cTn id="7" dur="500" fill="hold"/>
                                        <p:tgtEl>
                                          <p:spTgt spid="5"/>
                                        </p:tgtEl>
                                        <p:attrNameLst>
                                          <p:attrName>fillcolor</p:attrName>
                                        </p:attrNameLst>
                                      </p:cBhvr>
                                      <p:by>
                                        <p:hsl h="0" s="-70588" l="0"/>
                                      </p:by>
                                    </p:animClr>
                                    <p:animClr clrSpc="hsl" dir="cw">
                                      <p:cBhvr>
                                        <p:cTn id="8" dur="500" fill="hold"/>
                                        <p:tgtEl>
                                          <p:spTgt spid="5"/>
                                        </p:tgtEl>
                                        <p:attrNameLst>
                                          <p:attrName>stroke.color</p:attrName>
                                        </p:attrNameLst>
                                      </p:cBhvr>
                                      <p:by>
                                        <p:hsl h="0" s="-70588" l="0"/>
                                      </p:by>
                                    </p:animClr>
                                    <p:set>
                                      <p:cBhvr>
                                        <p:cTn id="9" dur="500" fill="hold"/>
                                        <p:tgtEl>
                                          <p:spTgt spid="5"/>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6"/>
                                        </p:tgtEl>
                                        <p:attrNameLst>
                                          <p:attrName>style.color</p:attrName>
                                        </p:attrNameLst>
                                      </p:cBhvr>
                                      <p:by>
                                        <p:hsl h="0" s="-70588" l="0"/>
                                      </p:by>
                                    </p:animClr>
                                    <p:animClr clrSpc="hsl" dir="cw">
                                      <p:cBhvr>
                                        <p:cTn id="12" dur="500" fill="hold"/>
                                        <p:tgtEl>
                                          <p:spTgt spid="6"/>
                                        </p:tgtEl>
                                        <p:attrNameLst>
                                          <p:attrName>fillcolor</p:attrName>
                                        </p:attrNameLst>
                                      </p:cBhvr>
                                      <p:by>
                                        <p:hsl h="0" s="-70588" l="0"/>
                                      </p:by>
                                    </p:animClr>
                                    <p:animClr clrSpc="hsl" dir="cw">
                                      <p:cBhvr>
                                        <p:cTn id="13" dur="500" fill="hold"/>
                                        <p:tgtEl>
                                          <p:spTgt spid="6"/>
                                        </p:tgtEl>
                                        <p:attrNameLst>
                                          <p:attrName>stroke.color</p:attrName>
                                        </p:attrNameLst>
                                      </p:cBhvr>
                                      <p:by>
                                        <p:hsl h="0" s="-70588" l="0"/>
                                      </p:by>
                                    </p:animClr>
                                    <p:set>
                                      <p:cBhvr>
                                        <p:cTn id="14" dur="500" fill="hold"/>
                                        <p:tgtEl>
                                          <p:spTgt spid="6"/>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7"/>
                                        </p:tgtEl>
                                        <p:attrNameLst>
                                          <p:attrName>style.color</p:attrName>
                                        </p:attrNameLst>
                                      </p:cBhvr>
                                      <p:by>
                                        <p:hsl h="0" s="-70588" l="0"/>
                                      </p:by>
                                    </p:animClr>
                                    <p:animClr clrSpc="hsl" dir="cw">
                                      <p:cBhvr>
                                        <p:cTn id="17" dur="500" fill="hold"/>
                                        <p:tgtEl>
                                          <p:spTgt spid="7"/>
                                        </p:tgtEl>
                                        <p:attrNameLst>
                                          <p:attrName>fillcolor</p:attrName>
                                        </p:attrNameLst>
                                      </p:cBhvr>
                                      <p:by>
                                        <p:hsl h="0" s="-70588" l="0"/>
                                      </p:by>
                                    </p:animClr>
                                    <p:animClr clrSpc="hsl" dir="cw">
                                      <p:cBhvr>
                                        <p:cTn id="18" dur="500" fill="hold"/>
                                        <p:tgtEl>
                                          <p:spTgt spid="7"/>
                                        </p:tgtEl>
                                        <p:attrNameLst>
                                          <p:attrName>stroke.color</p:attrName>
                                        </p:attrNameLst>
                                      </p:cBhvr>
                                      <p:by>
                                        <p:hsl h="0" s="-70588" l="0"/>
                                      </p:by>
                                    </p:animClr>
                                    <p:set>
                                      <p:cBhvr>
                                        <p:cTn id="19" dur="500" fill="hold"/>
                                        <p:tgtEl>
                                          <p:spTgt spid="7"/>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8"/>
                                        </p:tgtEl>
                                        <p:attrNameLst>
                                          <p:attrName>style.color</p:attrName>
                                        </p:attrNameLst>
                                      </p:cBhvr>
                                      <p:by>
                                        <p:hsl h="0" s="-70588" l="0"/>
                                      </p:by>
                                    </p:animClr>
                                    <p:animClr clrSpc="hsl" dir="cw">
                                      <p:cBhvr>
                                        <p:cTn id="22" dur="500" fill="hold"/>
                                        <p:tgtEl>
                                          <p:spTgt spid="8"/>
                                        </p:tgtEl>
                                        <p:attrNameLst>
                                          <p:attrName>fillcolor</p:attrName>
                                        </p:attrNameLst>
                                      </p:cBhvr>
                                      <p:by>
                                        <p:hsl h="0" s="-70588" l="0"/>
                                      </p:by>
                                    </p:animClr>
                                    <p:animClr clrSpc="hsl" dir="cw">
                                      <p:cBhvr>
                                        <p:cTn id="23" dur="500" fill="hold"/>
                                        <p:tgtEl>
                                          <p:spTgt spid="8"/>
                                        </p:tgtEl>
                                        <p:attrNameLst>
                                          <p:attrName>stroke.color</p:attrName>
                                        </p:attrNameLst>
                                      </p:cBhvr>
                                      <p:by>
                                        <p:hsl h="0" s="-70588" l="0"/>
                                      </p:by>
                                    </p:animClr>
                                    <p:set>
                                      <p:cBhvr>
                                        <p:cTn id="24" dur="500" fill="hold"/>
                                        <p:tgtEl>
                                          <p:spTgt spid="8"/>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9"/>
                                        </p:tgtEl>
                                        <p:attrNameLst>
                                          <p:attrName>style.color</p:attrName>
                                        </p:attrNameLst>
                                      </p:cBhvr>
                                      <p:by>
                                        <p:hsl h="0" s="-70588" l="0"/>
                                      </p:by>
                                    </p:animClr>
                                    <p:animClr clrSpc="hsl" dir="cw">
                                      <p:cBhvr>
                                        <p:cTn id="27" dur="500" fill="hold"/>
                                        <p:tgtEl>
                                          <p:spTgt spid="9"/>
                                        </p:tgtEl>
                                        <p:attrNameLst>
                                          <p:attrName>fillcolor</p:attrName>
                                        </p:attrNameLst>
                                      </p:cBhvr>
                                      <p:by>
                                        <p:hsl h="0" s="-70588" l="0"/>
                                      </p:by>
                                    </p:animClr>
                                    <p:animClr clrSpc="hsl" dir="cw">
                                      <p:cBhvr>
                                        <p:cTn id="28" dur="500" fill="hold"/>
                                        <p:tgtEl>
                                          <p:spTgt spid="9"/>
                                        </p:tgtEl>
                                        <p:attrNameLst>
                                          <p:attrName>stroke.color</p:attrName>
                                        </p:attrNameLst>
                                      </p:cBhvr>
                                      <p:by>
                                        <p:hsl h="0" s="-70588" l="0"/>
                                      </p:by>
                                    </p:animClr>
                                    <p:set>
                                      <p:cBhvr>
                                        <p:cTn id="29" dur="500" fill="hold"/>
                                        <p:tgtEl>
                                          <p:spTgt spid="9"/>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10"/>
                                        </p:tgtEl>
                                        <p:attrNameLst>
                                          <p:attrName>style.color</p:attrName>
                                        </p:attrNameLst>
                                      </p:cBhvr>
                                      <p:by>
                                        <p:hsl h="0" s="-70588" l="0"/>
                                      </p:by>
                                    </p:animClr>
                                    <p:animClr clrSpc="hsl" dir="cw">
                                      <p:cBhvr>
                                        <p:cTn id="32" dur="500" fill="hold"/>
                                        <p:tgtEl>
                                          <p:spTgt spid="10"/>
                                        </p:tgtEl>
                                        <p:attrNameLst>
                                          <p:attrName>fillcolor</p:attrName>
                                        </p:attrNameLst>
                                      </p:cBhvr>
                                      <p:by>
                                        <p:hsl h="0" s="-70588" l="0"/>
                                      </p:by>
                                    </p:animClr>
                                    <p:animClr clrSpc="hsl" dir="cw">
                                      <p:cBhvr>
                                        <p:cTn id="33" dur="500" fill="hold"/>
                                        <p:tgtEl>
                                          <p:spTgt spid="10"/>
                                        </p:tgtEl>
                                        <p:attrNameLst>
                                          <p:attrName>stroke.color</p:attrName>
                                        </p:attrNameLst>
                                      </p:cBhvr>
                                      <p:by>
                                        <p:hsl h="0" s="-70588" l="0"/>
                                      </p:by>
                                    </p:animClr>
                                    <p:set>
                                      <p:cBhvr>
                                        <p:cTn id="34" dur="500" fill="hold"/>
                                        <p:tgtEl>
                                          <p:spTgt spid="10"/>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11"/>
                                        </p:tgtEl>
                                        <p:attrNameLst>
                                          <p:attrName>style.color</p:attrName>
                                        </p:attrNameLst>
                                      </p:cBhvr>
                                      <p:by>
                                        <p:hsl h="0" s="-70588" l="0"/>
                                      </p:by>
                                    </p:animClr>
                                    <p:animClr clrSpc="hsl" dir="cw">
                                      <p:cBhvr>
                                        <p:cTn id="37" dur="500" fill="hold"/>
                                        <p:tgtEl>
                                          <p:spTgt spid="11"/>
                                        </p:tgtEl>
                                        <p:attrNameLst>
                                          <p:attrName>fillcolor</p:attrName>
                                        </p:attrNameLst>
                                      </p:cBhvr>
                                      <p:by>
                                        <p:hsl h="0" s="-70588" l="0"/>
                                      </p:by>
                                    </p:animClr>
                                    <p:animClr clrSpc="hsl" dir="cw">
                                      <p:cBhvr>
                                        <p:cTn id="38" dur="500" fill="hold"/>
                                        <p:tgtEl>
                                          <p:spTgt spid="11"/>
                                        </p:tgtEl>
                                        <p:attrNameLst>
                                          <p:attrName>stroke.color</p:attrName>
                                        </p:attrNameLst>
                                      </p:cBhvr>
                                      <p:by>
                                        <p:hsl h="0" s="-70588" l="0"/>
                                      </p:by>
                                    </p:animClr>
                                    <p:set>
                                      <p:cBhvr>
                                        <p:cTn id="39" dur="500" fill="hold"/>
                                        <p:tgtEl>
                                          <p:spTgt spid="11"/>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12"/>
                                        </p:tgtEl>
                                        <p:attrNameLst>
                                          <p:attrName>style.color</p:attrName>
                                        </p:attrNameLst>
                                      </p:cBhvr>
                                      <p:by>
                                        <p:hsl h="0" s="-70588" l="0"/>
                                      </p:by>
                                    </p:animClr>
                                    <p:animClr clrSpc="hsl" dir="cw">
                                      <p:cBhvr>
                                        <p:cTn id="42" dur="500" fill="hold"/>
                                        <p:tgtEl>
                                          <p:spTgt spid="12"/>
                                        </p:tgtEl>
                                        <p:attrNameLst>
                                          <p:attrName>fillcolor</p:attrName>
                                        </p:attrNameLst>
                                      </p:cBhvr>
                                      <p:by>
                                        <p:hsl h="0" s="-70588" l="0"/>
                                      </p:by>
                                    </p:animClr>
                                    <p:animClr clrSpc="hsl" dir="cw">
                                      <p:cBhvr>
                                        <p:cTn id="43" dur="500" fill="hold"/>
                                        <p:tgtEl>
                                          <p:spTgt spid="12"/>
                                        </p:tgtEl>
                                        <p:attrNameLst>
                                          <p:attrName>stroke.color</p:attrName>
                                        </p:attrNameLst>
                                      </p:cBhvr>
                                      <p:by>
                                        <p:hsl h="0" s="-70588" l="0"/>
                                      </p:by>
                                    </p:animClr>
                                    <p:set>
                                      <p:cBhvr>
                                        <p:cTn id="44" dur="500" fill="hold"/>
                                        <p:tgtEl>
                                          <p:spTgt spid="12"/>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13"/>
                                        </p:tgtEl>
                                        <p:attrNameLst>
                                          <p:attrName>style.color</p:attrName>
                                        </p:attrNameLst>
                                      </p:cBhvr>
                                      <p:by>
                                        <p:hsl h="0" s="-70588" l="0"/>
                                      </p:by>
                                    </p:animClr>
                                    <p:animClr clrSpc="hsl" dir="cw">
                                      <p:cBhvr>
                                        <p:cTn id="47" dur="500" fill="hold"/>
                                        <p:tgtEl>
                                          <p:spTgt spid="13"/>
                                        </p:tgtEl>
                                        <p:attrNameLst>
                                          <p:attrName>fillcolor</p:attrName>
                                        </p:attrNameLst>
                                      </p:cBhvr>
                                      <p:by>
                                        <p:hsl h="0" s="-70588" l="0"/>
                                      </p:by>
                                    </p:animClr>
                                    <p:animClr clrSpc="hsl" dir="cw">
                                      <p:cBhvr>
                                        <p:cTn id="48" dur="500" fill="hold"/>
                                        <p:tgtEl>
                                          <p:spTgt spid="13"/>
                                        </p:tgtEl>
                                        <p:attrNameLst>
                                          <p:attrName>stroke.color</p:attrName>
                                        </p:attrNameLst>
                                      </p:cBhvr>
                                      <p:by>
                                        <p:hsl h="0" s="-70588" l="0"/>
                                      </p:by>
                                    </p:animClr>
                                    <p:set>
                                      <p:cBhvr>
                                        <p:cTn id="49" dur="500" fill="hold"/>
                                        <p:tgtEl>
                                          <p:spTgt spid="13"/>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22"/>
                                        </p:tgtEl>
                                        <p:attrNameLst>
                                          <p:attrName>style.color</p:attrName>
                                        </p:attrNameLst>
                                      </p:cBhvr>
                                      <p:by>
                                        <p:hsl h="0" s="-70588" l="0"/>
                                      </p:by>
                                    </p:animClr>
                                    <p:animClr clrSpc="hsl" dir="cw">
                                      <p:cBhvr>
                                        <p:cTn id="52" dur="500" fill="hold"/>
                                        <p:tgtEl>
                                          <p:spTgt spid="22"/>
                                        </p:tgtEl>
                                        <p:attrNameLst>
                                          <p:attrName>fillcolor</p:attrName>
                                        </p:attrNameLst>
                                      </p:cBhvr>
                                      <p:by>
                                        <p:hsl h="0" s="-70588" l="0"/>
                                      </p:by>
                                    </p:animClr>
                                    <p:animClr clrSpc="hsl" dir="cw">
                                      <p:cBhvr>
                                        <p:cTn id="53" dur="500" fill="hold"/>
                                        <p:tgtEl>
                                          <p:spTgt spid="22"/>
                                        </p:tgtEl>
                                        <p:attrNameLst>
                                          <p:attrName>stroke.color</p:attrName>
                                        </p:attrNameLst>
                                      </p:cBhvr>
                                      <p:by>
                                        <p:hsl h="0" s="-70588" l="0"/>
                                      </p:by>
                                    </p:animClr>
                                    <p:set>
                                      <p:cBhvr>
                                        <p:cTn id="54" dur="500" fill="hold"/>
                                        <p:tgtEl>
                                          <p:spTgt spid="22"/>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23"/>
                                        </p:tgtEl>
                                        <p:attrNameLst>
                                          <p:attrName>style.color</p:attrName>
                                        </p:attrNameLst>
                                      </p:cBhvr>
                                      <p:by>
                                        <p:hsl h="0" s="-70588" l="0"/>
                                      </p:by>
                                    </p:animClr>
                                    <p:animClr clrSpc="hsl" dir="cw">
                                      <p:cBhvr>
                                        <p:cTn id="57" dur="500" fill="hold"/>
                                        <p:tgtEl>
                                          <p:spTgt spid="23"/>
                                        </p:tgtEl>
                                        <p:attrNameLst>
                                          <p:attrName>fillcolor</p:attrName>
                                        </p:attrNameLst>
                                      </p:cBhvr>
                                      <p:by>
                                        <p:hsl h="0" s="-70588" l="0"/>
                                      </p:by>
                                    </p:animClr>
                                    <p:animClr clrSpc="hsl" dir="cw">
                                      <p:cBhvr>
                                        <p:cTn id="58" dur="500" fill="hold"/>
                                        <p:tgtEl>
                                          <p:spTgt spid="23"/>
                                        </p:tgtEl>
                                        <p:attrNameLst>
                                          <p:attrName>stroke.color</p:attrName>
                                        </p:attrNameLst>
                                      </p:cBhvr>
                                      <p:by>
                                        <p:hsl h="0" s="-70588" l="0"/>
                                      </p:by>
                                    </p:animClr>
                                    <p:set>
                                      <p:cBhvr>
                                        <p:cTn id="59" dur="500" fill="hold"/>
                                        <p:tgtEl>
                                          <p:spTgt spid="23"/>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25"/>
                                        </p:tgtEl>
                                        <p:attrNameLst>
                                          <p:attrName>style.color</p:attrName>
                                        </p:attrNameLst>
                                      </p:cBhvr>
                                      <p:by>
                                        <p:hsl h="0" s="-70588" l="0"/>
                                      </p:by>
                                    </p:animClr>
                                    <p:animClr clrSpc="hsl" dir="cw">
                                      <p:cBhvr>
                                        <p:cTn id="62" dur="500" fill="hold"/>
                                        <p:tgtEl>
                                          <p:spTgt spid="25"/>
                                        </p:tgtEl>
                                        <p:attrNameLst>
                                          <p:attrName>fillcolor</p:attrName>
                                        </p:attrNameLst>
                                      </p:cBhvr>
                                      <p:by>
                                        <p:hsl h="0" s="-70588" l="0"/>
                                      </p:by>
                                    </p:animClr>
                                    <p:animClr clrSpc="hsl" dir="cw">
                                      <p:cBhvr>
                                        <p:cTn id="63" dur="500" fill="hold"/>
                                        <p:tgtEl>
                                          <p:spTgt spid="25"/>
                                        </p:tgtEl>
                                        <p:attrNameLst>
                                          <p:attrName>stroke.color</p:attrName>
                                        </p:attrNameLst>
                                      </p:cBhvr>
                                      <p:by>
                                        <p:hsl h="0" s="-70588" l="0"/>
                                      </p:by>
                                    </p:animClr>
                                    <p:set>
                                      <p:cBhvr>
                                        <p:cTn id="64" dur="500" fill="hold"/>
                                        <p:tgtEl>
                                          <p:spTgt spid="25"/>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28"/>
                                        </p:tgtEl>
                                        <p:attrNameLst>
                                          <p:attrName>style.color</p:attrName>
                                        </p:attrNameLst>
                                      </p:cBhvr>
                                      <p:by>
                                        <p:hsl h="0" s="-70588" l="0"/>
                                      </p:by>
                                    </p:animClr>
                                    <p:animClr clrSpc="hsl" dir="cw">
                                      <p:cBhvr>
                                        <p:cTn id="67" dur="500" fill="hold"/>
                                        <p:tgtEl>
                                          <p:spTgt spid="28"/>
                                        </p:tgtEl>
                                        <p:attrNameLst>
                                          <p:attrName>fillcolor</p:attrName>
                                        </p:attrNameLst>
                                      </p:cBhvr>
                                      <p:by>
                                        <p:hsl h="0" s="-70588" l="0"/>
                                      </p:by>
                                    </p:animClr>
                                    <p:animClr clrSpc="hsl" dir="cw">
                                      <p:cBhvr>
                                        <p:cTn id="68" dur="500" fill="hold"/>
                                        <p:tgtEl>
                                          <p:spTgt spid="28"/>
                                        </p:tgtEl>
                                        <p:attrNameLst>
                                          <p:attrName>stroke.color</p:attrName>
                                        </p:attrNameLst>
                                      </p:cBhvr>
                                      <p:by>
                                        <p:hsl h="0" s="-70588" l="0"/>
                                      </p:by>
                                    </p:animClr>
                                    <p:set>
                                      <p:cBhvr>
                                        <p:cTn id="69" dur="500" fill="hold"/>
                                        <p:tgtEl>
                                          <p:spTgt spid="28"/>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32"/>
                                        </p:tgtEl>
                                        <p:attrNameLst>
                                          <p:attrName>style.color</p:attrName>
                                        </p:attrNameLst>
                                      </p:cBhvr>
                                      <p:by>
                                        <p:hsl h="0" s="-70588" l="0"/>
                                      </p:by>
                                    </p:animClr>
                                    <p:animClr clrSpc="hsl" dir="cw">
                                      <p:cBhvr>
                                        <p:cTn id="72" dur="500" fill="hold"/>
                                        <p:tgtEl>
                                          <p:spTgt spid="32"/>
                                        </p:tgtEl>
                                        <p:attrNameLst>
                                          <p:attrName>fillcolor</p:attrName>
                                        </p:attrNameLst>
                                      </p:cBhvr>
                                      <p:by>
                                        <p:hsl h="0" s="-70588" l="0"/>
                                      </p:by>
                                    </p:animClr>
                                    <p:animClr clrSpc="hsl" dir="cw">
                                      <p:cBhvr>
                                        <p:cTn id="73" dur="500" fill="hold"/>
                                        <p:tgtEl>
                                          <p:spTgt spid="32"/>
                                        </p:tgtEl>
                                        <p:attrNameLst>
                                          <p:attrName>stroke.color</p:attrName>
                                        </p:attrNameLst>
                                      </p:cBhvr>
                                      <p:by>
                                        <p:hsl h="0" s="-70588" l="0"/>
                                      </p:by>
                                    </p:animClr>
                                    <p:set>
                                      <p:cBhvr>
                                        <p:cTn id="74" dur="500" fill="hold"/>
                                        <p:tgtEl>
                                          <p:spTgt spid="32"/>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33"/>
                                        </p:tgtEl>
                                        <p:attrNameLst>
                                          <p:attrName>style.color</p:attrName>
                                        </p:attrNameLst>
                                      </p:cBhvr>
                                      <p:by>
                                        <p:hsl h="0" s="-70588" l="0"/>
                                      </p:by>
                                    </p:animClr>
                                    <p:animClr clrSpc="hsl" dir="cw">
                                      <p:cBhvr>
                                        <p:cTn id="77" dur="500" fill="hold"/>
                                        <p:tgtEl>
                                          <p:spTgt spid="33"/>
                                        </p:tgtEl>
                                        <p:attrNameLst>
                                          <p:attrName>fillcolor</p:attrName>
                                        </p:attrNameLst>
                                      </p:cBhvr>
                                      <p:by>
                                        <p:hsl h="0" s="-70588" l="0"/>
                                      </p:by>
                                    </p:animClr>
                                    <p:animClr clrSpc="hsl" dir="cw">
                                      <p:cBhvr>
                                        <p:cTn id="78" dur="500" fill="hold"/>
                                        <p:tgtEl>
                                          <p:spTgt spid="33"/>
                                        </p:tgtEl>
                                        <p:attrNameLst>
                                          <p:attrName>stroke.color</p:attrName>
                                        </p:attrNameLst>
                                      </p:cBhvr>
                                      <p:by>
                                        <p:hsl h="0" s="-70588" l="0"/>
                                      </p:by>
                                    </p:animClr>
                                    <p:set>
                                      <p:cBhvr>
                                        <p:cTn id="79" dur="500" fill="hold"/>
                                        <p:tgtEl>
                                          <p:spTgt spid="33"/>
                                        </p:tgtEl>
                                        <p:attrNameLst>
                                          <p:attrName>fill.type</p:attrName>
                                        </p:attrNameLst>
                                      </p:cBhvr>
                                      <p:to>
                                        <p:strVal val="solid"/>
                                      </p:to>
                                    </p:set>
                                  </p:childTnLst>
                                </p:cTn>
                              </p:par>
                              <p:par>
                                <p:cTn id="80" presetID="25" presetClass="emph" presetSubtype="0" fill="hold" grpId="0" nodeType="withEffect">
                                  <p:stCondLst>
                                    <p:cond delay="0"/>
                                  </p:stCondLst>
                                  <p:childTnLst>
                                    <p:animClr clrSpc="hsl" dir="cw">
                                      <p:cBhvr override="childStyle">
                                        <p:cTn id="81" dur="500" fill="hold"/>
                                        <p:tgtEl>
                                          <p:spTgt spid="34"/>
                                        </p:tgtEl>
                                        <p:attrNameLst>
                                          <p:attrName>style.color</p:attrName>
                                        </p:attrNameLst>
                                      </p:cBhvr>
                                      <p:by>
                                        <p:hsl h="0" s="-70588" l="0"/>
                                      </p:by>
                                    </p:animClr>
                                    <p:animClr clrSpc="hsl" dir="cw">
                                      <p:cBhvr>
                                        <p:cTn id="82" dur="500" fill="hold"/>
                                        <p:tgtEl>
                                          <p:spTgt spid="34"/>
                                        </p:tgtEl>
                                        <p:attrNameLst>
                                          <p:attrName>fillcolor</p:attrName>
                                        </p:attrNameLst>
                                      </p:cBhvr>
                                      <p:by>
                                        <p:hsl h="0" s="-70588" l="0"/>
                                      </p:by>
                                    </p:animClr>
                                    <p:animClr clrSpc="hsl" dir="cw">
                                      <p:cBhvr>
                                        <p:cTn id="83" dur="500" fill="hold"/>
                                        <p:tgtEl>
                                          <p:spTgt spid="34"/>
                                        </p:tgtEl>
                                        <p:attrNameLst>
                                          <p:attrName>stroke.color</p:attrName>
                                        </p:attrNameLst>
                                      </p:cBhvr>
                                      <p:by>
                                        <p:hsl h="0" s="-70588" l="0"/>
                                      </p:by>
                                    </p:animClr>
                                    <p:set>
                                      <p:cBhvr>
                                        <p:cTn id="84" dur="500" fill="hold"/>
                                        <p:tgtEl>
                                          <p:spTgt spid="34"/>
                                        </p:tgtEl>
                                        <p:attrNameLst>
                                          <p:attrName>fill.type</p:attrName>
                                        </p:attrNameLst>
                                      </p:cBhvr>
                                      <p:to>
                                        <p:strVal val="solid"/>
                                      </p:to>
                                    </p:set>
                                  </p:childTnLst>
                                </p:cTn>
                              </p:par>
                              <p:par>
                                <p:cTn id="85" presetID="25" presetClass="emph" presetSubtype="0" fill="hold" grpId="0" nodeType="withEffect">
                                  <p:stCondLst>
                                    <p:cond delay="0"/>
                                  </p:stCondLst>
                                  <p:childTnLst>
                                    <p:animClr clrSpc="hsl" dir="cw">
                                      <p:cBhvr override="childStyle">
                                        <p:cTn id="86" dur="500" fill="hold"/>
                                        <p:tgtEl>
                                          <p:spTgt spid="37"/>
                                        </p:tgtEl>
                                        <p:attrNameLst>
                                          <p:attrName>style.color</p:attrName>
                                        </p:attrNameLst>
                                      </p:cBhvr>
                                      <p:by>
                                        <p:hsl h="0" s="-70588" l="0"/>
                                      </p:by>
                                    </p:animClr>
                                    <p:animClr clrSpc="hsl" dir="cw">
                                      <p:cBhvr>
                                        <p:cTn id="87" dur="500" fill="hold"/>
                                        <p:tgtEl>
                                          <p:spTgt spid="37"/>
                                        </p:tgtEl>
                                        <p:attrNameLst>
                                          <p:attrName>fillcolor</p:attrName>
                                        </p:attrNameLst>
                                      </p:cBhvr>
                                      <p:by>
                                        <p:hsl h="0" s="-70588" l="0"/>
                                      </p:by>
                                    </p:animClr>
                                    <p:animClr clrSpc="hsl" dir="cw">
                                      <p:cBhvr>
                                        <p:cTn id="88" dur="500" fill="hold"/>
                                        <p:tgtEl>
                                          <p:spTgt spid="37"/>
                                        </p:tgtEl>
                                        <p:attrNameLst>
                                          <p:attrName>stroke.color</p:attrName>
                                        </p:attrNameLst>
                                      </p:cBhvr>
                                      <p:by>
                                        <p:hsl h="0" s="-70588" l="0"/>
                                      </p:by>
                                    </p:animClr>
                                    <p:set>
                                      <p:cBhvr>
                                        <p:cTn id="89" dur="500" fill="hold"/>
                                        <p:tgtEl>
                                          <p:spTgt spid="37"/>
                                        </p:tgtEl>
                                        <p:attrNameLst>
                                          <p:attrName>fill.type</p:attrName>
                                        </p:attrNameLst>
                                      </p:cBhvr>
                                      <p:to>
                                        <p:strVal val="solid"/>
                                      </p:to>
                                    </p:set>
                                  </p:childTnLst>
                                </p:cTn>
                              </p:par>
                              <p:par>
                                <p:cTn id="90" presetID="25" presetClass="emph" presetSubtype="0" fill="hold" grpId="0" nodeType="withEffect">
                                  <p:stCondLst>
                                    <p:cond delay="0"/>
                                  </p:stCondLst>
                                  <p:childTnLst>
                                    <p:animClr clrSpc="hsl" dir="cw">
                                      <p:cBhvr override="childStyle">
                                        <p:cTn id="91" dur="500" fill="hold"/>
                                        <p:tgtEl>
                                          <p:spTgt spid="38"/>
                                        </p:tgtEl>
                                        <p:attrNameLst>
                                          <p:attrName>style.color</p:attrName>
                                        </p:attrNameLst>
                                      </p:cBhvr>
                                      <p:by>
                                        <p:hsl h="0" s="-70588" l="0"/>
                                      </p:by>
                                    </p:animClr>
                                    <p:animClr clrSpc="hsl" dir="cw">
                                      <p:cBhvr>
                                        <p:cTn id="92" dur="500" fill="hold"/>
                                        <p:tgtEl>
                                          <p:spTgt spid="38"/>
                                        </p:tgtEl>
                                        <p:attrNameLst>
                                          <p:attrName>fillcolor</p:attrName>
                                        </p:attrNameLst>
                                      </p:cBhvr>
                                      <p:by>
                                        <p:hsl h="0" s="-70588" l="0"/>
                                      </p:by>
                                    </p:animClr>
                                    <p:animClr clrSpc="hsl" dir="cw">
                                      <p:cBhvr>
                                        <p:cTn id="93" dur="500" fill="hold"/>
                                        <p:tgtEl>
                                          <p:spTgt spid="38"/>
                                        </p:tgtEl>
                                        <p:attrNameLst>
                                          <p:attrName>stroke.color</p:attrName>
                                        </p:attrNameLst>
                                      </p:cBhvr>
                                      <p:by>
                                        <p:hsl h="0" s="-70588" l="0"/>
                                      </p:by>
                                    </p:animClr>
                                    <p:set>
                                      <p:cBhvr>
                                        <p:cTn id="94" dur="500" fill="hold"/>
                                        <p:tgtEl>
                                          <p:spTgt spid="38"/>
                                        </p:tgtEl>
                                        <p:attrNameLst>
                                          <p:attrName>fill.type</p:attrName>
                                        </p:attrNameLst>
                                      </p:cBhvr>
                                      <p:to>
                                        <p:strVal val="solid"/>
                                      </p:to>
                                    </p:set>
                                  </p:childTnLst>
                                </p:cTn>
                              </p:par>
                              <p:par>
                                <p:cTn id="95" presetID="25" presetClass="emph" presetSubtype="0" fill="hold" grpId="0" nodeType="withEffect">
                                  <p:stCondLst>
                                    <p:cond delay="0"/>
                                  </p:stCondLst>
                                  <p:childTnLst>
                                    <p:animClr clrSpc="hsl" dir="cw">
                                      <p:cBhvr override="childStyle">
                                        <p:cTn id="96" dur="500" fill="hold"/>
                                        <p:tgtEl>
                                          <p:spTgt spid="17"/>
                                        </p:tgtEl>
                                        <p:attrNameLst>
                                          <p:attrName>style.color</p:attrName>
                                        </p:attrNameLst>
                                      </p:cBhvr>
                                      <p:by>
                                        <p:hsl h="0" s="-70588" l="0"/>
                                      </p:by>
                                    </p:animClr>
                                    <p:animClr clrSpc="hsl" dir="cw">
                                      <p:cBhvr>
                                        <p:cTn id="97" dur="500" fill="hold"/>
                                        <p:tgtEl>
                                          <p:spTgt spid="17"/>
                                        </p:tgtEl>
                                        <p:attrNameLst>
                                          <p:attrName>fillcolor</p:attrName>
                                        </p:attrNameLst>
                                      </p:cBhvr>
                                      <p:by>
                                        <p:hsl h="0" s="-70588" l="0"/>
                                      </p:by>
                                    </p:animClr>
                                    <p:animClr clrSpc="hsl" dir="cw">
                                      <p:cBhvr>
                                        <p:cTn id="98" dur="500" fill="hold"/>
                                        <p:tgtEl>
                                          <p:spTgt spid="17"/>
                                        </p:tgtEl>
                                        <p:attrNameLst>
                                          <p:attrName>stroke.color</p:attrName>
                                        </p:attrNameLst>
                                      </p:cBhvr>
                                      <p:by>
                                        <p:hsl h="0" s="-70588" l="0"/>
                                      </p:by>
                                    </p:animClr>
                                    <p:set>
                                      <p:cBhvr>
                                        <p:cTn id="99" dur="500" fill="hold"/>
                                        <p:tgtEl>
                                          <p:spTgt spid="17"/>
                                        </p:tgtEl>
                                        <p:attrNameLst>
                                          <p:attrName>fill.type</p:attrName>
                                        </p:attrNameLst>
                                      </p:cBhvr>
                                      <p:to>
                                        <p:strVal val="solid"/>
                                      </p:to>
                                    </p:set>
                                  </p:childTnLst>
                                </p:cTn>
                              </p:par>
                              <p:par>
                                <p:cTn id="100" presetID="25" presetClass="emph" presetSubtype="0" fill="hold" grpId="0" nodeType="withEffect">
                                  <p:stCondLst>
                                    <p:cond delay="0"/>
                                  </p:stCondLst>
                                  <p:childTnLst>
                                    <p:animClr clrSpc="hsl" dir="cw">
                                      <p:cBhvr override="childStyle">
                                        <p:cTn id="101" dur="500" fill="hold"/>
                                        <p:tgtEl>
                                          <p:spTgt spid="18"/>
                                        </p:tgtEl>
                                        <p:attrNameLst>
                                          <p:attrName>style.color</p:attrName>
                                        </p:attrNameLst>
                                      </p:cBhvr>
                                      <p:by>
                                        <p:hsl h="0" s="-70588" l="0"/>
                                      </p:by>
                                    </p:animClr>
                                    <p:animClr clrSpc="hsl" dir="cw">
                                      <p:cBhvr>
                                        <p:cTn id="102" dur="500" fill="hold"/>
                                        <p:tgtEl>
                                          <p:spTgt spid="18"/>
                                        </p:tgtEl>
                                        <p:attrNameLst>
                                          <p:attrName>fillcolor</p:attrName>
                                        </p:attrNameLst>
                                      </p:cBhvr>
                                      <p:by>
                                        <p:hsl h="0" s="-70588" l="0"/>
                                      </p:by>
                                    </p:animClr>
                                    <p:animClr clrSpc="hsl" dir="cw">
                                      <p:cBhvr>
                                        <p:cTn id="103" dur="500" fill="hold"/>
                                        <p:tgtEl>
                                          <p:spTgt spid="18"/>
                                        </p:tgtEl>
                                        <p:attrNameLst>
                                          <p:attrName>stroke.color</p:attrName>
                                        </p:attrNameLst>
                                      </p:cBhvr>
                                      <p:by>
                                        <p:hsl h="0" s="-70588" l="0"/>
                                      </p:by>
                                    </p:animClr>
                                    <p:set>
                                      <p:cBhvr>
                                        <p:cTn id="104"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7" grpId="0" animBg="1"/>
      <p:bldP spid="18" grpId="0" animBg="1"/>
      <p:bldP spid="22" grpId="0" animBg="1"/>
      <p:bldP spid="23" grpId="0" animBg="1"/>
      <p:bldP spid="25" grpId="0" animBg="1"/>
      <p:bldP spid="28" grpId="0" animBg="1"/>
      <p:bldP spid="32" grpId="0" animBg="1"/>
      <p:bldP spid="33" grpId="0" animBg="1"/>
      <p:bldP spid="34" grpId="0" animBg="1"/>
      <p:bldP spid="37" grpId="0" animBg="1"/>
      <p:bldP spid="3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332657"/>
            <a:ext cx="6840760" cy="936104"/>
          </a:xfrm>
        </p:spPr>
        <p:txBody>
          <a:bodyPr/>
          <a:lstStyle/>
          <a:p>
            <a:pPr algn="l"/>
            <a:r>
              <a:rPr lang="pt-BR" b="1" dirty="0" smtClean="0">
                <a:solidFill>
                  <a:schemeClr val="tx2"/>
                </a:solidFill>
              </a:rPr>
              <a:t>Acesso aos Logs de cada Nó</a:t>
            </a:r>
            <a:endParaRPr lang="pt-BR" b="1" dirty="0">
              <a:solidFill>
                <a:schemeClr val="tx2"/>
              </a:solidFill>
            </a:endParaRPr>
          </a:p>
        </p:txBody>
      </p:sp>
      <p:sp>
        <p:nvSpPr>
          <p:cNvPr id="3" name="Subtítulo 2"/>
          <p:cNvSpPr>
            <a:spLocks noGrp="1"/>
          </p:cNvSpPr>
          <p:nvPr>
            <p:ph type="subTitle" idx="1"/>
          </p:nvPr>
        </p:nvSpPr>
        <p:spPr>
          <a:xfrm>
            <a:off x="595109" y="3356992"/>
            <a:ext cx="8136904" cy="1440160"/>
          </a:xfrm>
        </p:spPr>
        <p:txBody>
          <a:bodyPr/>
          <a:lstStyle/>
          <a:p>
            <a:r>
              <a:rPr lang="en-US" sz="2400" dirty="0" smtClean="0">
                <a:solidFill>
                  <a:schemeClr val="tx1"/>
                </a:solidFill>
              </a:rPr>
              <a:t>https://&lt;</a:t>
            </a:r>
            <a:r>
              <a:rPr lang="en-US" sz="2400" dirty="0" err="1" smtClean="0">
                <a:solidFill>
                  <a:schemeClr val="tx1"/>
                </a:solidFill>
              </a:rPr>
              <a:t>nome</a:t>
            </a:r>
            <a:r>
              <a:rPr lang="en-US" sz="2400" dirty="0" smtClean="0">
                <a:solidFill>
                  <a:schemeClr val="tx1"/>
                </a:solidFill>
              </a:rPr>
              <a:t>-do-cluster&gt;/</a:t>
            </a:r>
            <a:r>
              <a:rPr lang="en-US" sz="2400" dirty="0" err="1" smtClean="0">
                <a:solidFill>
                  <a:schemeClr val="tx1"/>
                </a:solidFill>
              </a:rPr>
              <a:t>spi</a:t>
            </a:r>
            <a:r>
              <a:rPr lang="en-US" sz="2400" dirty="0" smtClean="0">
                <a:solidFill>
                  <a:schemeClr val="tx1"/>
                </a:solidFill>
              </a:rPr>
              <a:t>/&lt;</a:t>
            </a:r>
            <a:r>
              <a:rPr lang="en-US" sz="2400" dirty="0" err="1" smtClean="0">
                <a:solidFill>
                  <a:schemeClr val="tx1"/>
                </a:solidFill>
              </a:rPr>
              <a:t>nome</a:t>
            </a:r>
            <a:r>
              <a:rPr lang="en-US" sz="2400" dirty="0" smtClean="0">
                <a:solidFill>
                  <a:schemeClr val="tx1"/>
                </a:solidFill>
              </a:rPr>
              <a:t>-do-</a:t>
            </a:r>
            <a:r>
              <a:rPr lang="en-US" sz="2400" dirty="0" err="1" smtClean="0">
                <a:solidFill>
                  <a:schemeClr val="tx1"/>
                </a:solidFill>
              </a:rPr>
              <a:t>nó</a:t>
            </a:r>
            <a:r>
              <a:rPr lang="en-US" sz="2400" dirty="0" smtClean="0">
                <a:solidFill>
                  <a:schemeClr val="tx1"/>
                </a:solidFill>
              </a:rPr>
              <a:t>&gt;/</a:t>
            </a:r>
            <a:r>
              <a:rPr lang="en-US" sz="2400" dirty="0" err="1" smtClean="0">
                <a:solidFill>
                  <a:schemeClr val="tx1"/>
                </a:solidFill>
              </a:rPr>
              <a:t>etc</a:t>
            </a:r>
            <a:r>
              <a:rPr lang="en-US" sz="2400" dirty="0" smtClean="0">
                <a:solidFill>
                  <a:schemeClr val="tx1"/>
                </a:solidFill>
              </a:rPr>
              <a:t>/log/</a:t>
            </a:r>
            <a:r>
              <a:rPr lang="en-US" sz="2400" dirty="0" err="1" smtClean="0">
                <a:solidFill>
                  <a:schemeClr val="tx1"/>
                </a:solidFill>
              </a:rPr>
              <a:t>mlog</a:t>
            </a:r>
            <a:endParaRPr lang="en-US" sz="2400" dirty="0" smtClean="0">
              <a:solidFill>
                <a:schemeClr val="tx1"/>
              </a:solidFill>
            </a:endParaRPr>
          </a:p>
          <a:p>
            <a:endParaRPr lang="en-US" sz="2400" dirty="0">
              <a:solidFill>
                <a:schemeClr val="tx1"/>
              </a:solidFill>
            </a:endParaRPr>
          </a:p>
          <a:p>
            <a:endParaRPr lang="en-US" sz="2400" dirty="0" smtClean="0">
              <a:solidFill>
                <a:schemeClr val="tx1"/>
              </a:solidFill>
            </a:endParaRPr>
          </a:p>
          <a:p>
            <a:r>
              <a:rPr lang="en-US" sz="2400" dirty="0" err="1" smtClean="0">
                <a:solidFill>
                  <a:schemeClr val="tx1"/>
                </a:solidFill>
              </a:rPr>
              <a:t>Exemplo</a:t>
            </a:r>
            <a:r>
              <a:rPr lang="en-US" sz="2400" dirty="0" smtClean="0">
                <a:solidFill>
                  <a:schemeClr val="tx1"/>
                </a:solidFill>
              </a:rPr>
              <a:t> do Lab:</a:t>
            </a:r>
          </a:p>
          <a:p>
            <a:r>
              <a:rPr lang="en-US" sz="2400" b="1" dirty="0" smtClean="0"/>
              <a:t>https://cluster1/spi/cluster1-01/etc/log/mlog</a:t>
            </a:r>
            <a:r>
              <a:rPr lang="en-US" sz="2400" dirty="0"/>
              <a:t>.</a:t>
            </a:r>
            <a:endParaRPr lang="pt-BR" sz="2400" dirty="0">
              <a:solidFill>
                <a:schemeClr val="tx1"/>
              </a:solidFill>
            </a:endParaRPr>
          </a:p>
        </p:txBody>
      </p:sp>
      <p:sp>
        <p:nvSpPr>
          <p:cNvPr id="4" name="CaixaDeTexto 3"/>
          <p:cNvSpPr txBox="1"/>
          <p:nvPr/>
        </p:nvSpPr>
        <p:spPr>
          <a:xfrm>
            <a:off x="611560" y="1237402"/>
            <a:ext cx="7416824" cy="1477328"/>
          </a:xfrm>
          <a:prstGeom prst="rect">
            <a:avLst/>
          </a:prstGeom>
          <a:noFill/>
        </p:spPr>
        <p:txBody>
          <a:bodyPr wrap="square" rtlCol="0">
            <a:spAutoFit/>
          </a:bodyPr>
          <a:lstStyle/>
          <a:p>
            <a:r>
              <a:rPr lang="pt-BR" smtClean="0"/>
              <a:t>- Estes </a:t>
            </a:r>
            <a:r>
              <a:rPr lang="pt-BR" dirty="0" smtClean="0"/>
              <a:t>logs contém  dados sobre todos os eventos que ocorrem em </a:t>
            </a:r>
            <a:r>
              <a:rPr lang="pt-BR" dirty="0" err="1" smtClean="0"/>
              <a:t>nivel</a:t>
            </a:r>
            <a:r>
              <a:rPr lang="pt-BR" dirty="0" smtClean="0"/>
              <a:t> de nó, não está </a:t>
            </a:r>
            <a:r>
              <a:rPr lang="pt-BR" dirty="0" err="1" smtClean="0"/>
              <a:t>incluido</a:t>
            </a:r>
            <a:r>
              <a:rPr lang="pt-BR" dirty="0" smtClean="0"/>
              <a:t> os eventos dos serviços de compartilhamento: NFS, CIFS e </a:t>
            </a:r>
            <a:r>
              <a:rPr lang="pt-BR" dirty="0" err="1" smtClean="0"/>
              <a:t>LUNs</a:t>
            </a:r>
            <a:r>
              <a:rPr lang="pt-BR" dirty="0" smtClean="0"/>
              <a:t>.</a:t>
            </a:r>
          </a:p>
          <a:p>
            <a:r>
              <a:rPr lang="pt-BR" dirty="0" smtClean="0"/>
              <a:t>- Abrir um browser e acessar o link abaixo, colocando corretamente o nome ou </a:t>
            </a:r>
            <a:r>
              <a:rPr lang="pt-BR" dirty="0" err="1" smtClean="0"/>
              <a:t>ip</a:t>
            </a:r>
            <a:r>
              <a:rPr lang="pt-BR" dirty="0" smtClean="0"/>
              <a:t> da interface de administração do cluster. </a:t>
            </a:r>
            <a:endParaRPr lang="pt-BR" dirty="0"/>
          </a:p>
        </p:txBody>
      </p:sp>
    </p:spTree>
    <p:extLst>
      <p:ext uri="{BB962C8B-B14F-4D97-AF65-F5344CB8AC3E}">
        <p14:creationId xmlns:p14="http://schemas.microsoft.com/office/powerpoint/2010/main" val="33169213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5701" name="Rectangle 5"/>
          <p:cNvSpPr>
            <a:spLocks noChangeArrowheads="1"/>
          </p:cNvSpPr>
          <p:nvPr/>
        </p:nvSpPr>
        <p:spPr bwMode="blackWhite">
          <a:xfrm>
            <a:off x="2840038" y="2825750"/>
            <a:ext cx="1404937" cy="344488"/>
          </a:xfrm>
          <a:prstGeom prst="rect">
            <a:avLst/>
          </a:prstGeom>
          <a:solidFill>
            <a:schemeClr val="bg1"/>
          </a:solidFill>
          <a:ln w="12700">
            <a:solidFill>
              <a:srgbClr val="66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nchorCtr="1"/>
          <a:lstStyle/>
          <a:p>
            <a:pPr algn="ctr">
              <a:lnSpc>
                <a:spcPct val="90000"/>
              </a:lnSpc>
            </a:pPr>
            <a:endParaRPr lang="pt-BR" sz="1800" b="1">
              <a:solidFill>
                <a:srgbClr val="666699"/>
              </a:solidFill>
            </a:endParaRPr>
          </a:p>
        </p:txBody>
      </p:sp>
      <p:sp>
        <p:nvSpPr>
          <p:cNvPr id="2205702" name="Rectangle 6"/>
          <p:cNvSpPr>
            <a:spLocks noChangeArrowheads="1"/>
          </p:cNvSpPr>
          <p:nvPr/>
        </p:nvSpPr>
        <p:spPr bwMode="blackWhite">
          <a:xfrm>
            <a:off x="2790825" y="2873375"/>
            <a:ext cx="1404938" cy="344488"/>
          </a:xfrm>
          <a:prstGeom prst="rect">
            <a:avLst/>
          </a:prstGeom>
          <a:solidFill>
            <a:schemeClr val="bg1"/>
          </a:solidFill>
          <a:ln w="12700">
            <a:solidFill>
              <a:srgbClr val="66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nchorCtr="1"/>
          <a:lstStyle/>
          <a:p>
            <a:pPr algn="ctr">
              <a:lnSpc>
                <a:spcPct val="90000"/>
              </a:lnSpc>
            </a:pPr>
            <a:endParaRPr lang="pt-BR" sz="1800" b="1">
              <a:solidFill>
                <a:srgbClr val="666699"/>
              </a:solidFill>
            </a:endParaRPr>
          </a:p>
        </p:txBody>
      </p:sp>
      <p:sp>
        <p:nvSpPr>
          <p:cNvPr id="2205703" name="Rectangle 7"/>
          <p:cNvSpPr>
            <a:spLocks noChangeArrowheads="1"/>
          </p:cNvSpPr>
          <p:nvPr/>
        </p:nvSpPr>
        <p:spPr bwMode="blackWhite">
          <a:xfrm>
            <a:off x="2740025" y="2919413"/>
            <a:ext cx="1404938" cy="344487"/>
          </a:xfrm>
          <a:prstGeom prst="rect">
            <a:avLst/>
          </a:prstGeom>
          <a:solidFill>
            <a:schemeClr val="bg1"/>
          </a:solidFill>
          <a:ln w="12700">
            <a:solidFill>
              <a:srgbClr val="66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nchorCtr="1"/>
          <a:lstStyle/>
          <a:p>
            <a:pPr algn="ctr">
              <a:lnSpc>
                <a:spcPct val="90000"/>
              </a:lnSpc>
            </a:pPr>
            <a:endParaRPr lang="pt-BR" sz="1800" b="1">
              <a:solidFill>
                <a:srgbClr val="666699"/>
              </a:solidFill>
            </a:endParaRPr>
          </a:p>
        </p:txBody>
      </p:sp>
      <p:sp>
        <p:nvSpPr>
          <p:cNvPr id="2205704" name="Rectangle 8"/>
          <p:cNvSpPr>
            <a:spLocks noChangeArrowheads="1"/>
          </p:cNvSpPr>
          <p:nvPr/>
        </p:nvSpPr>
        <p:spPr bwMode="auto">
          <a:xfrm>
            <a:off x="504825" y="5656263"/>
            <a:ext cx="2959100" cy="393700"/>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spcBef>
                <a:spcPct val="30000"/>
              </a:spcBef>
              <a:buClr>
                <a:schemeClr val="accent1"/>
              </a:buClr>
              <a:buFont typeface="Webdings" pitchFamily="18" charset="2"/>
              <a:buNone/>
            </a:pPr>
            <a:endParaRPr lang="en-US" sz="3600" b="1" u="sng">
              <a:solidFill>
                <a:schemeClr val="tx1"/>
              </a:solidFill>
            </a:endParaRPr>
          </a:p>
          <a:p>
            <a:pPr algn="ctr">
              <a:lnSpc>
                <a:spcPct val="90000"/>
              </a:lnSpc>
            </a:pPr>
            <a:endParaRPr lang="en-US" sz="3600" b="1">
              <a:solidFill>
                <a:srgbClr val="000066"/>
              </a:solidFill>
            </a:endParaRPr>
          </a:p>
        </p:txBody>
      </p:sp>
      <p:grpSp>
        <p:nvGrpSpPr>
          <p:cNvPr id="2205705" name="Group 9"/>
          <p:cNvGrpSpPr>
            <a:grpSpLocks/>
          </p:cNvGrpSpPr>
          <p:nvPr/>
        </p:nvGrpSpPr>
        <p:grpSpPr bwMode="auto">
          <a:xfrm rot="-1183011">
            <a:off x="2138363" y="3908425"/>
            <a:ext cx="363537" cy="573088"/>
            <a:chOff x="1727" y="2368"/>
            <a:chExt cx="229" cy="361"/>
          </a:xfrm>
        </p:grpSpPr>
        <p:sp>
          <p:nvSpPr>
            <p:cNvPr id="2205706" name="AutoShape 10"/>
            <p:cNvSpPr>
              <a:spLocks noChangeArrowheads="1"/>
            </p:cNvSpPr>
            <p:nvPr/>
          </p:nvSpPr>
          <p:spPr bwMode="auto">
            <a:xfrm rot="-1369763">
              <a:off x="1872" y="2535"/>
              <a:ext cx="84" cy="194"/>
            </a:xfrm>
            <a:prstGeom prst="downArrow">
              <a:avLst>
                <a:gd name="adj1" fmla="val 50000"/>
                <a:gd name="adj2" fmla="val 57738"/>
              </a:avLst>
            </a:prstGeom>
            <a:noFill/>
            <a:ln w="9525" algn="ctr">
              <a:solidFill>
                <a:srgbClr val="000000"/>
              </a:solidFill>
              <a:miter lim="800000"/>
              <a:headEnd/>
              <a:tailEnd/>
            </a:ln>
            <a:effectLst/>
            <a:extLst>
              <a:ext uri="{909E8E84-426E-40DD-AFC4-6F175D3DCCD1}">
                <a14:hiddenFill xmlns:a14="http://schemas.microsoft.com/office/drawing/2010/main">
                  <a:solidFill>
                    <a:srgbClr val="96969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5707" name="Text Box 11"/>
            <p:cNvSpPr txBox="1">
              <a:spLocks noChangeArrowheads="1"/>
            </p:cNvSpPr>
            <p:nvPr/>
          </p:nvSpPr>
          <p:spPr bwMode="auto">
            <a:xfrm rot="-1402001">
              <a:off x="1727" y="2368"/>
              <a:ext cx="227"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rgbClr val="000066"/>
                  </a:solidFill>
                </a:rPr>
                <a:t>w</a:t>
              </a:r>
            </a:p>
          </p:txBody>
        </p:sp>
      </p:grpSp>
      <p:sp>
        <p:nvSpPr>
          <p:cNvPr id="2205708" name="Rectangle 12"/>
          <p:cNvSpPr>
            <a:spLocks noGrp="1" noChangeArrowheads="1"/>
          </p:cNvSpPr>
          <p:nvPr>
            <p:ph type="title"/>
          </p:nvPr>
        </p:nvSpPr>
        <p:spPr bwMode="black">
          <a:xfrm>
            <a:off x="2238375" y="0"/>
            <a:ext cx="7551737" cy="1143000"/>
          </a:xfrm>
          <a:noFill/>
          <a:ln/>
        </p:spPr>
        <p:txBody>
          <a:bodyPr>
            <a:normAutofit fontScale="90000"/>
          </a:bodyPr>
          <a:lstStyle/>
          <a:p>
            <a:pPr algn="l"/>
            <a:r>
              <a:rPr lang="en-US" sz="4700" dirty="0"/>
              <a:t/>
            </a:r>
            <a:br>
              <a:rPr lang="en-US" sz="4700" dirty="0"/>
            </a:br>
            <a:r>
              <a:rPr lang="en-US" sz="3600" dirty="0" smtClean="0">
                <a:solidFill>
                  <a:schemeClr val="tx2"/>
                </a:solidFill>
                <a:latin typeface="Arial" panose="020B0604020202020204" pitchFamily="34" charset="0"/>
                <a:cs typeface="Arial" panose="020B0604020202020204" pitchFamily="34" charset="0"/>
              </a:rPr>
              <a:t>NetApp’s </a:t>
            </a:r>
            <a:r>
              <a:rPr lang="en-US" sz="3600" i="1" u="sng" dirty="0" smtClean="0">
                <a:solidFill>
                  <a:schemeClr val="tx2"/>
                </a:solidFill>
                <a:latin typeface="Arial" panose="020B0604020202020204" pitchFamily="34" charset="0"/>
                <a:cs typeface="Arial" panose="020B0604020202020204" pitchFamily="34" charset="0"/>
              </a:rPr>
              <a:t>pointer-based</a:t>
            </a:r>
            <a:r>
              <a:rPr lang="en-US" sz="3600" dirty="0" smtClean="0">
                <a:solidFill>
                  <a:schemeClr val="tx2"/>
                </a:solidFill>
                <a:latin typeface="Arial" panose="020B0604020202020204" pitchFamily="34" charset="0"/>
                <a:cs typeface="Arial" panose="020B0604020202020204" pitchFamily="34" charset="0"/>
              </a:rPr>
              <a:t> </a:t>
            </a:r>
            <a:r>
              <a:rPr lang="en-US" sz="3600" dirty="0" err="1">
                <a:solidFill>
                  <a:schemeClr val="tx2"/>
                </a:solidFill>
                <a:latin typeface="Arial" panose="020B0604020202020204" pitchFamily="34" charset="0"/>
                <a:cs typeface="Arial" panose="020B0604020202020204" pitchFamily="34" charset="0"/>
              </a:rPr>
              <a:t>SnapShots</a:t>
            </a:r>
            <a:r>
              <a:rPr lang="en-US" sz="3600" baseline="30000" dirty="0">
                <a:solidFill>
                  <a:schemeClr val="tx2"/>
                </a:solidFill>
                <a:latin typeface="Arial" panose="020B0604020202020204" pitchFamily="34" charset="0"/>
                <a:cs typeface="Arial" panose="020B0604020202020204" pitchFamily="34" charset="0"/>
              </a:rPr>
              <a:t>™</a:t>
            </a:r>
            <a:endParaRPr lang="en-US" sz="3600" dirty="0">
              <a:solidFill>
                <a:schemeClr val="tx2"/>
              </a:solidFill>
              <a:latin typeface="Arial" panose="020B0604020202020204" pitchFamily="34" charset="0"/>
              <a:cs typeface="Arial" panose="020B0604020202020204" pitchFamily="34" charset="0"/>
            </a:endParaRPr>
          </a:p>
        </p:txBody>
      </p:sp>
      <p:sp>
        <p:nvSpPr>
          <p:cNvPr id="2205709" name="Rectangle 13"/>
          <p:cNvSpPr>
            <a:spLocks noChangeArrowheads="1"/>
          </p:cNvSpPr>
          <p:nvPr/>
        </p:nvSpPr>
        <p:spPr bwMode="blackWhite">
          <a:xfrm>
            <a:off x="2690813" y="2967038"/>
            <a:ext cx="1404937" cy="344487"/>
          </a:xfrm>
          <a:prstGeom prst="rect">
            <a:avLst/>
          </a:prstGeom>
          <a:solidFill>
            <a:schemeClr val="bg1"/>
          </a:solidFill>
          <a:ln w="12700">
            <a:solidFill>
              <a:srgbClr val="66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nchorCtr="1"/>
          <a:lstStyle/>
          <a:p>
            <a:pPr algn="ctr">
              <a:lnSpc>
                <a:spcPct val="90000"/>
              </a:lnSpc>
            </a:pPr>
            <a:r>
              <a:rPr lang="en-US" sz="2000" b="1">
                <a:solidFill>
                  <a:srgbClr val="666699"/>
                </a:solidFill>
              </a:rPr>
              <a:t>Snapshot 1</a:t>
            </a:r>
          </a:p>
        </p:txBody>
      </p:sp>
      <p:grpSp>
        <p:nvGrpSpPr>
          <p:cNvPr id="2205710" name="Group 14"/>
          <p:cNvGrpSpPr>
            <a:grpSpLocks/>
          </p:cNvGrpSpPr>
          <p:nvPr/>
        </p:nvGrpSpPr>
        <p:grpSpPr bwMode="auto">
          <a:xfrm>
            <a:off x="1712913" y="3325813"/>
            <a:ext cx="1182687" cy="1487487"/>
            <a:chOff x="1254" y="2072"/>
            <a:chExt cx="745" cy="937"/>
          </a:xfrm>
        </p:grpSpPr>
        <p:sp>
          <p:nvSpPr>
            <p:cNvPr id="2205711" name="Rectangle 15"/>
            <p:cNvSpPr>
              <a:spLocks noChangeArrowheads="1"/>
            </p:cNvSpPr>
            <p:nvPr/>
          </p:nvSpPr>
          <p:spPr bwMode="blackWhite">
            <a:xfrm>
              <a:off x="1793" y="2780"/>
              <a:ext cx="206" cy="229"/>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D’</a:t>
              </a:r>
            </a:p>
          </p:txBody>
        </p:sp>
        <p:cxnSp>
          <p:nvCxnSpPr>
            <p:cNvPr id="2205712" name="AutoShape 16"/>
            <p:cNvCxnSpPr>
              <a:cxnSpLocks noChangeShapeType="1"/>
              <a:stCxn id="2205717" idx="2"/>
              <a:endCxn id="2205711" idx="0"/>
            </p:cNvCxnSpPr>
            <p:nvPr/>
          </p:nvCxnSpPr>
          <p:spPr bwMode="auto">
            <a:xfrm>
              <a:off x="1254" y="2072"/>
              <a:ext cx="642" cy="708"/>
            </a:xfrm>
            <a:prstGeom prst="straightConnector1">
              <a:avLst/>
            </a:prstGeom>
            <a:noFill/>
            <a:ln w="127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05713" name="Rectangle 17"/>
          <p:cNvSpPr>
            <a:spLocks noChangeArrowheads="1"/>
          </p:cNvSpPr>
          <p:nvPr/>
        </p:nvSpPr>
        <p:spPr bwMode="blackWhite">
          <a:xfrm>
            <a:off x="955675" y="4452938"/>
            <a:ext cx="327025" cy="358775"/>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A</a:t>
            </a:r>
          </a:p>
        </p:txBody>
      </p:sp>
      <p:sp>
        <p:nvSpPr>
          <p:cNvPr id="2205714" name="Rectangle 18"/>
          <p:cNvSpPr>
            <a:spLocks noChangeArrowheads="1"/>
          </p:cNvSpPr>
          <p:nvPr/>
        </p:nvSpPr>
        <p:spPr bwMode="blackWhite">
          <a:xfrm>
            <a:off x="1362075" y="4452938"/>
            <a:ext cx="327025" cy="358775"/>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B</a:t>
            </a:r>
          </a:p>
        </p:txBody>
      </p:sp>
      <p:sp>
        <p:nvSpPr>
          <p:cNvPr id="2205715" name="Rectangle 19"/>
          <p:cNvSpPr>
            <a:spLocks noChangeArrowheads="1"/>
          </p:cNvSpPr>
          <p:nvPr/>
        </p:nvSpPr>
        <p:spPr bwMode="blackWhite">
          <a:xfrm>
            <a:off x="1768475" y="4452938"/>
            <a:ext cx="327025" cy="358775"/>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C</a:t>
            </a:r>
          </a:p>
        </p:txBody>
      </p:sp>
      <p:sp>
        <p:nvSpPr>
          <p:cNvPr id="2205716" name="Rectangle 20"/>
          <p:cNvSpPr>
            <a:spLocks noChangeArrowheads="1"/>
          </p:cNvSpPr>
          <p:nvPr/>
        </p:nvSpPr>
        <p:spPr bwMode="blackWhite">
          <a:xfrm>
            <a:off x="2174875" y="4452938"/>
            <a:ext cx="327025" cy="358775"/>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D</a:t>
            </a:r>
          </a:p>
        </p:txBody>
      </p:sp>
      <p:sp>
        <p:nvSpPr>
          <p:cNvPr id="2205717" name="Rectangle 21"/>
          <p:cNvSpPr>
            <a:spLocks noChangeArrowheads="1"/>
          </p:cNvSpPr>
          <p:nvPr/>
        </p:nvSpPr>
        <p:spPr bwMode="blackWhite">
          <a:xfrm>
            <a:off x="995363" y="2971800"/>
            <a:ext cx="1433512" cy="360363"/>
          </a:xfrm>
          <a:prstGeom prst="rect">
            <a:avLst/>
          </a:prstGeom>
          <a:solidFill>
            <a:schemeClr val="bg1"/>
          </a:solidFill>
          <a:ln w="12700">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nchorCtr="1"/>
          <a:lstStyle/>
          <a:p>
            <a:pPr algn="ctr">
              <a:lnSpc>
                <a:spcPct val="90000"/>
              </a:lnSpc>
            </a:pPr>
            <a:r>
              <a:rPr lang="en-US" sz="1200" b="1">
                <a:solidFill>
                  <a:srgbClr val="000066"/>
                </a:solidFill>
              </a:rPr>
              <a:t>Active File System</a:t>
            </a:r>
          </a:p>
        </p:txBody>
      </p:sp>
      <p:cxnSp>
        <p:nvCxnSpPr>
          <p:cNvPr id="2205718" name="AutoShape 22"/>
          <p:cNvCxnSpPr>
            <a:cxnSpLocks noChangeShapeType="1"/>
            <a:stCxn id="2205717" idx="2"/>
            <a:endCxn id="2205713" idx="0"/>
          </p:cNvCxnSpPr>
          <p:nvPr/>
        </p:nvCxnSpPr>
        <p:spPr bwMode="auto">
          <a:xfrm flipH="1">
            <a:off x="1119188" y="3332163"/>
            <a:ext cx="593725" cy="1120775"/>
          </a:xfrm>
          <a:prstGeom prst="straightConnector1">
            <a:avLst/>
          </a:prstGeom>
          <a:noFill/>
          <a:ln w="127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5719" name="AutoShape 23"/>
          <p:cNvCxnSpPr>
            <a:cxnSpLocks noChangeShapeType="1"/>
            <a:stCxn id="2205717" idx="2"/>
            <a:endCxn id="2205714" idx="0"/>
          </p:cNvCxnSpPr>
          <p:nvPr/>
        </p:nvCxnSpPr>
        <p:spPr bwMode="auto">
          <a:xfrm flipH="1">
            <a:off x="1525588" y="3332163"/>
            <a:ext cx="187325" cy="1120775"/>
          </a:xfrm>
          <a:prstGeom prst="straightConnector1">
            <a:avLst/>
          </a:prstGeom>
          <a:noFill/>
          <a:ln w="127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5720" name="AutoShape 24"/>
          <p:cNvCxnSpPr>
            <a:cxnSpLocks noChangeShapeType="1"/>
            <a:stCxn id="2205717" idx="2"/>
            <a:endCxn id="2205715" idx="0"/>
          </p:cNvCxnSpPr>
          <p:nvPr/>
        </p:nvCxnSpPr>
        <p:spPr bwMode="auto">
          <a:xfrm>
            <a:off x="1712913" y="3332163"/>
            <a:ext cx="219075" cy="1120775"/>
          </a:xfrm>
          <a:prstGeom prst="straightConnector1">
            <a:avLst/>
          </a:prstGeom>
          <a:noFill/>
          <a:ln w="127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5721" name="AutoShape 25"/>
          <p:cNvCxnSpPr>
            <a:cxnSpLocks noChangeShapeType="1"/>
          </p:cNvCxnSpPr>
          <p:nvPr/>
        </p:nvCxnSpPr>
        <p:spPr bwMode="auto">
          <a:xfrm>
            <a:off x="1703388" y="3325813"/>
            <a:ext cx="625475" cy="1127125"/>
          </a:xfrm>
          <a:prstGeom prst="straightConnector1">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05722" name="Rectangle 26"/>
          <p:cNvSpPr>
            <a:spLocks noChangeArrowheads="1"/>
          </p:cNvSpPr>
          <p:nvPr/>
        </p:nvSpPr>
        <p:spPr bwMode="blackWhite">
          <a:xfrm>
            <a:off x="0" y="4411663"/>
            <a:ext cx="8540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lnSpc>
                <a:spcPct val="90000"/>
              </a:lnSpc>
            </a:pPr>
            <a:r>
              <a:rPr lang="en-US" sz="1400" b="1">
                <a:solidFill>
                  <a:srgbClr val="000066"/>
                </a:solidFill>
              </a:rPr>
              <a:t>4K Disk</a:t>
            </a:r>
          </a:p>
          <a:p>
            <a:pPr algn="ctr">
              <a:lnSpc>
                <a:spcPct val="90000"/>
              </a:lnSpc>
            </a:pPr>
            <a:r>
              <a:rPr lang="en-US" sz="1400" b="1">
                <a:solidFill>
                  <a:srgbClr val="000066"/>
                </a:solidFill>
              </a:rPr>
              <a:t>Blocks</a:t>
            </a:r>
          </a:p>
        </p:txBody>
      </p:sp>
      <p:sp>
        <p:nvSpPr>
          <p:cNvPr id="2205723" name="Rectangle 27"/>
          <p:cNvSpPr>
            <a:spLocks noChangeArrowheads="1"/>
          </p:cNvSpPr>
          <p:nvPr/>
        </p:nvSpPr>
        <p:spPr bwMode="blackWhite">
          <a:xfrm>
            <a:off x="0" y="2935288"/>
            <a:ext cx="92710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lnSpc>
                <a:spcPct val="90000"/>
              </a:lnSpc>
            </a:pPr>
            <a:r>
              <a:rPr lang="en-US" sz="1300" b="1">
                <a:solidFill>
                  <a:srgbClr val="000066"/>
                </a:solidFill>
              </a:rPr>
              <a:t>WAFL’s Pointers</a:t>
            </a:r>
          </a:p>
        </p:txBody>
      </p:sp>
      <p:cxnSp>
        <p:nvCxnSpPr>
          <p:cNvPr id="2205724" name="AutoShape 28"/>
          <p:cNvCxnSpPr>
            <a:cxnSpLocks noChangeShapeType="1"/>
          </p:cNvCxnSpPr>
          <p:nvPr/>
        </p:nvCxnSpPr>
        <p:spPr bwMode="auto">
          <a:xfrm flipH="1">
            <a:off x="1116013" y="3311525"/>
            <a:ext cx="2278062" cy="1128713"/>
          </a:xfrm>
          <a:prstGeom prst="straightConnector1">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5725" name="AutoShape 29"/>
          <p:cNvCxnSpPr>
            <a:cxnSpLocks noChangeShapeType="1"/>
          </p:cNvCxnSpPr>
          <p:nvPr/>
        </p:nvCxnSpPr>
        <p:spPr bwMode="auto">
          <a:xfrm flipH="1">
            <a:off x="1522413" y="3311525"/>
            <a:ext cx="1871662" cy="1128713"/>
          </a:xfrm>
          <a:prstGeom prst="straightConnector1">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5726" name="AutoShape 30"/>
          <p:cNvCxnSpPr>
            <a:cxnSpLocks noChangeShapeType="1"/>
          </p:cNvCxnSpPr>
          <p:nvPr/>
        </p:nvCxnSpPr>
        <p:spPr bwMode="auto">
          <a:xfrm flipH="1">
            <a:off x="1928813" y="3311525"/>
            <a:ext cx="1465262" cy="1128713"/>
          </a:xfrm>
          <a:prstGeom prst="straightConnector1">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5727" name="AutoShape 31"/>
          <p:cNvCxnSpPr>
            <a:cxnSpLocks noChangeShapeType="1"/>
          </p:cNvCxnSpPr>
          <p:nvPr/>
        </p:nvCxnSpPr>
        <p:spPr bwMode="auto">
          <a:xfrm flipH="1">
            <a:off x="2335213" y="3311525"/>
            <a:ext cx="1058862" cy="1128713"/>
          </a:xfrm>
          <a:prstGeom prst="straightConnector1">
            <a:avLst/>
          </a:prstGeom>
          <a:noFill/>
          <a:ln w="12700">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05728" name="Text Box 32"/>
          <p:cNvSpPr txBox="1">
            <a:spLocks noChangeArrowheads="1"/>
          </p:cNvSpPr>
          <p:nvPr/>
        </p:nvSpPr>
        <p:spPr bwMode="auto">
          <a:xfrm>
            <a:off x="658813" y="2641600"/>
            <a:ext cx="21542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sz="1200" b="1" i="1">
                <a:solidFill>
                  <a:schemeClr val="accent1"/>
                </a:solidFill>
              </a:rPr>
              <a:t>Copies </a:t>
            </a:r>
            <a:r>
              <a:rPr lang="en-US" sz="1200" b="1" i="1" u="sng">
                <a:solidFill>
                  <a:schemeClr val="accent1"/>
                </a:solidFill>
              </a:rPr>
              <a:t>pointers</a:t>
            </a:r>
            <a:r>
              <a:rPr lang="en-US" sz="1200" b="1" i="1">
                <a:solidFill>
                  <a:schemeClr val="accent1"/>
                </a:solidFill>
              </a:rPr>
              <a:t>…not data</a:t>
            </a:r>
          </a:p>
        </p:txBody>
      </p:sp>
      <p:sp>
        <p:nvSpPr>
          <p:cNvPr id="2205729" name="AutoShape 33"/>
          <p:cNvSpPr>
            <a:spLocks noChangeArrowheads="1"/>
          </p:cNvSpPr>
          <p:nvPr/>
        </p:nvSpPr>
        <p:spPr bwMode="auto">
          <a:xfrm>
            <a:off x="2478088" y="2967038"/>
            <a:ext cx="158750" cy="376237"/>
          </a:xfrm>
          <a:prstGeom prst="leftArrow">
            <a:avLst>
              <a:gd name="adj1" fmla="val 50000"/>
              <a:gd name="adj2"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5730" name="Text Box 34"/>
          <p:cNvSpPr txBox="1">
            <a:spLocks noChangeArrowheads="1"/>
          </p:cNvSpPr>
          <p:nvPr/>
        </p:nvSpPr>
        <p:spPr bwMode="auto">
          <a:xfrm>
            <a:off x="96838" y="1508125"/>
            <a:ext cx="41560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pPr>
            <a:endParaRPr lang="pt-BR" sz="3600" b="1">
              <a:solidFill>
                <a:srgbClr val="000066"/>
              </a:solidFill>
            </a:endParaRPr>
          </a:p>
        </p:txBody>
      </p:sp>
      <p:sp>
        <p:nvSpPr>
          <p:cNvPr id="2205731" name="Rectangle 35"/>
          <p:cNvSpPr>
            <a:spLocks noGrp="1" noChangeArrowheads="1"/>
          </p:cNvSpPr>
          <p:nvPr>
            <p:ph type="body" sz="half" idx="1"/>
          </p:nvPr>
        </p:nvSpPr>
        <p:spPr>
          <a:xfrm>
            <a:off x="74613" y="1646238"/>
            <a:ext cx="4554537" cy="338137"/>
          </a:xfrm>
          <a:noFill/>
          <a:ln/>
        </p:spPr>
        <p:txBody>
          <a:bodyPr/>
          <a:lstStyle/>
          <a:p>
            <a:pPr marL="0" indent="0"/>
            <a:r>
              <a:rPr lang="en-US" sz="1600" dirty="0"/>
              <a:t>Result of WAFL</a:t>
            </a:r>
            <a:r>
              <a:rPr lang="en-US" sz="1600" baseline="30000" dirty="0">
                <a:cs typeface="Arial" pitchFamily="34" charset="0"/>
              </a:rPr>
              <a:t>™</a:t>
            </a:r>
            <a:r>
              <a:rPr lang="en-US" sz="1600" dirty="0"/>
              <a:t>’s pointer-based design</a:t>
            </a:r>
          </a:p>
        </p:txBody>
      </p:sp>
      <p:sp>
        <p:nvSpPr>
          <p:cNvPr id="2205732" name="Rectangle 36"/>
          <p:cNvSpPr>
            <a:spLocks noChangeArrowheads="1"/>
          </p:cNvSpPr>
          <p:nvPr/>
        </p:nvSpPr>
        <p:spPr bwMode="auto">
          <a:xfrm>
            <a:off x="88900" y="5192713"/>
            <a:ext cx="35321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r>
              <a:rPr lang="en-US" sz="1600" b="1">
                <a:latin typeface="Times New Roman" pitchFamily="18" charset="0"/>
              </a:rPr>
              <a:t>Result: </a:t>
            </a:r>
            <a:r>
              <a:rPr lang="en-US" sz="1600" b="1" u="sng">
                <a:latin typeface="Times New Roman" pitchFamily="18" charset="0"/>
              </a:rPr>
              <a:t>NO</a:t>
            </a:r>
            <a:r>
              <a:rPr lang="en-US" sz="1600" b="1">
                <a:latin typeface="Times New Roman" pitchFamily="18" charset="0"/>
              </a:rPr>
              <a:t> performance impact</a:t>
            </a:r>
          </a:p>
        </p:txBody>
      </p:sp>
      <p:sp>
        <p:nvSpPr>
          <p:cNvPr id="2205733" name="Text Box 37"/>
          <p:cNvSpPr txBox="1">
            <a:spLocks noChangeArrowheads="1"/>
          </p:cNvSpPr>
          <p:nvPr/>
        </p:nvSpPr>
        <p:spPr bwMode="auto">
          <a:xfrm>
            <a:off x="96838" y="1323975"/>
            <a:ext cx="45323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90000"/>
              </a:lnSpc>
              <a:spcBef>
                <a:spcPct val="30000"/>
              </a:spcBef>
              <a:buClr>
                <a:schemeClr val="accent1"/>
              </a:buClr>
              <a:buFont typeface="Webdings" pitchFamily="18" charset="2"/>
              <a:buNone/>
            </a:pPr>
            <a:r>
              <a:rPr lang="en-US" sz="2000" b="1" u="sng">
                <a:solidFill>
                  <a:schemeClr val="tx1"/>
                </a:solidFill>
              </a:rPr>
              <a:t>SnapShot</a:t>
            </a:r>
            <a:r>
              <a:rPr lang="en-US" sz="2000" b="1" u="sng" baseline="30000">
                <a:solidFill>
                  <a:schemeClr val="tx1"/>
                </a:solidFill>
                <a:cs typeface="Arial" pitchFamily="34" charset="0"/>
              </a:rPr>
              <a:t>™ </a:t>
            </a:r>
            <a:r>
              <a:rPr lang="en-US" sz="2000" b="1" u="sng">
                <a:solidFill>
                  <a:schemeClr val="tx1"/>
                </a:solidFill>
              </a:rPr>
              <a:t>&amp; SnapRestore</a:t>
            </a:r>
            <a:r>
              <a:rPr lang="en-US" sz="2000" b="1" u="sng" baseline="30000">
                <a:solidFill>
                  <a:schemeClr val="tx1"/>
                </a:solidFill>
                <a:cs typeface="Arial" pitchFamily="34" charset="0"/>
              </a:rPr>
              <a:t>™</a:t>
            </a:r>
          </a:p>
        </p:txBody>
      </p:sp>
      <p:sp>
        <p:nvSpPr>
          <p:cNvPr id="2205734" name="Rectangle 38"/>
          <p:cNvSpPr>
            <a:spLocks noChangeArrowheads="1"/>
          </p:cNvSpPr>
          <p:nvPr/>
        </p:nvSpPr>
        <p:spPr bwMode="blackWhite">
          <a:xfrm>
            <a:off x="2690813" y="2973388"/>
            <a:ext cx="1404937" cy="344487"/>
          </a:xfrm>
          <a:prstGeom prst="rect">
            <a:avLst/>
          </a:prstGeom>
          <a:solidFill>
            <a:schemeClr val="bg1"/>
          </a:solidFill>
          <a:ln w="12700">
            <a:solidFill>
              <a:srgbClr val="66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nchorCtr="1"/>
          <a:lstStyle/>
          <a:p>
            <a:pPr algn="ctr">
              <a:lnSpc>
                <a:spcPct val="90000"/>
              </a:lnSpc>
            </a:pPr>
            <a:r>
              <a:rPr lang="en-US" sz="1800" b="1">
                <a:solidFill>
                  <a:srgbClr val="666699"/>
                </a:solidFill>
              </a:rPr>
              <a:t>Snapshot</a:t>
            </a:r>
          </a:p>
        </p:txBody>
      </p:sp>
      <p:sp>
        <p:nvSpPr>
          <p:cNvPr id="2205735" name="Rectangle 39"/>
          <p:cNvSpPr>
            <a:spLocks noChangeArrowheads="1"/>
          </p:cNvSpPr>
          <p:nvPr/>
        </p:nvSpPr>
        <p:spPr bwMode="auto">
          <a:xfrm>
            <a:off x="84138" y="2219325"/>
            <a:ext cx="4308475"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r>
              <a:rPr lang="en-US" sz="1600" b="1">
                <a:latin typeface="Times New Roman" pitchFamily="18" charset="0"/>
              </a:rPr>
              <a:t>255 read-only views/vol, 200 vol./system</a:t>
            </a:r>
          </a:p>
        </p:txBody>
      </p:sp>
      <p:sp>
        <p:nvSpPr>
          <p:cNvPr id="2205736" name="Rectangle 40"/>
          <p:cNvSpPr>
            <a:spLocks noChangeArrowheads="1"/>
          </p:cNvSpPr>
          <p:nvPr/>
        </p:nvSpPr>
        <p:spPr bwMode="auto">
          <a:xfrm>
            <a:off x="84138" y="1900238"/>
            <a:ext cx="4262437" cy="29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20000"/>
              </a:spcBef>
              <a:buFont typeface="Monotype Sorts" pitchFamily="2" charset="2"/>
              <a:buNone/>
            </a:pPr>
            <a:r>
              <a:rPr lang="en-US" sz="1600" b="1">
                <a:latin typeface="Times New Roman" pitchFamily="18" charset="0"/>
              </a:rPr>
              <a:t>Writes to new blocks, </a:t>
            </a:r>
            <a:r>
              <a:rPr lang="en-US" sz="1600" b="1" u="sng">
                <a:latin typeface="Times New Roman" pitchFamily="18" charset="0"/>
              </a:rPr>
              <a:t>never</a:t>
            </a:r>
            <a:r>
              <a:rPr lang="en-US" sz="1600" b="1">
                <a:latin typeface="Times New Roman" pitchFamily="18" charset="0"/>
              </a:rPr>
              <a:t> over-writes</a:t>
            </a:r>
          </a:p>
        </p:txBody>
      </p:sp>
      <p:sp>
        <p:nvSpPr>
          <p:cNvPr id="2205737" name="Rectangle 41"/>
          <p:cNvSpPr>
            <a:spLocks noChangeArrowheads="1"/>
          </p:cNvSpPr>
          <p:nvPr/>
        </p:nvSpPr>
        <p:spPr bwMode="auto">
          <a:xfrm>
            <a:off x="88900" y="5473700"/>
            <a:ext cx="4489450" cy="22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r>
              <a:rPr lang="en-US" sz="1600" b="1">
                <a:latin typeface="Times New Roman" pitchFamily="18" charset="0"/>
              </a:rPr>
              <a:t>SnapRestore</a:t>
            </a:r>
            <a:r>
              <a:rPr lang="en-US" sz="1600" b="1" baseline="30000">
                <a:latin typeface="Times New Roman" pitchFamily="18" charset="0"/>
                <a:cs typeface="Arial" pitchFamily="34" charset="0"/>
              </a:rPr>
              <a:t>® </a:t>
            </a:r>
            <a:r>
              <a:rPr lang="en-US" sz="1600" b="1">
                <a:latin typeface="Times New Roman" pitchFamily="18" charset="0"/>
              </a:rPr>
              <a:t>file &amp; File Systems </a:t>
            </a:r>
            <a:r>
              <a:rPr lang="en-US" sz="1600" b="1" u="sng">
                <a:latin typeface="Times New Roman" pitchFamily="18" charset="0"/>
              </a:rPr>
              <a:t>instantly</a:t>
            </a:r>
          </a:p>
        </p:txBody>
      </p:sp>
      <p:sp>
        <p:nvSpPr>
          <p:cNvPr id="2205738" name="Rectangle 42"/>
          <p:cNvSpPr>
            <a:spLocks noChangeArrowheads="1"/>
          </p:cNvSpPr>
          <p:nvPr/>
        </p:nvSpPr>
        <p:spPr bwMode="auto">
          <a:xfrm>
            <a:off x="87313" y="5745163"/>
            <a:ext cx="4541837"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r>
              <a:rPr lang="en-US" sz="1600" b="1">
                <a:latin typeface="Times New Roman" pitchFamily="18" charset="0"/>
              </a:rPr>
              <a:t>Manipulating Pointers: so </a:t>
            </a:r>
            <a:r>
              <a:rPr lang="en-US" sz="1600" b="1" i="1">
                <a:latin typeface="Times New Roman" pitchFamily="18" charset="0"/>
              </a:rPr>
              <a:t>fast</a:t>
            </a:r>
            <a:r>
              <a:rPr lang="en-US" sz="1600" b="1">
                <a:latin typeface="Times New Roman" pitchFamily="18" charset="0"/>
              </a:rPr>
              <a:t> &amp; flexible…</a:t>
            </a:r>
          </a:p>
        </p:txBody>
      </p:sp>
      <p:sp>
        <p:nvSpPr>
          <p:cNvPr id="2205739" name="Rectangle 43"/>
          <p:cNvSpPr>
            <a:spLocks noChangeArrowheads="1"/>
          </p:cNvSpPr>
          <p:nvPr/>
        </p:nvSpPr>
        <p:spPr bwMode="auto">
          <a:xfrm>
            <a:off x="263525" y="6037263"/>
            <a:ext cx="4113213" cy="295275"/>
          </a:xfrm>
          <a:prstGeom prst="rect">
            <a:avLst/>
          </a:prstGeom>
          <a:solidFill>
            <a:srgbClr val="3333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0000"/>
              </a:lnSpc>
              <a:spcBef>
                <a:spcPct val="20000"/>
              </a:spcBef>
              <a:buFont typeface="Monotype Sorts" pitchFamily="2" charset="2"/>
              <a:buNone/>
            </a:pPr>
            <a:r>
              <a:rPr lang="en-US" sz="1600" b="1">
                <a:solidFill>
                  <a:schemeClr val="bg1"/>
                </a:solidFill>
                <a:latin typeface="Times New Roman" pitchFamily="18" charset="0"/>
              </a:rPr>
              <a:t>.. it’s the foundation for SnapSuite</a:t>
            </a:r>
            <a:r>
              <a:rPr lang="en-US" sz="1600" b="1" baseline="30000">
                <a:solidFill>
                  <a:schemeClr val="bg1"/>
                </a:solidFill>
                <a:latin typeface="Times New Roman" pitchFamily="18" charset="0"/>
                <a:cs typeface="Arial" pitchFamily="34" charset="0"/>
              </a:rPr>
              <a:t>™</a:t>
            </a:r>
            <a:endParaRPr lang="en-US" sz="1600" b="1">
              <a:solidFill>
                <a:schemeClr val="bg1"/>
              </a:solidFill>
              <a:latin typeface="Times New Roman" pitchFamily="18" charset="0"/>
            </a:endParaRPr>
          </a:p>
        </p:txBody>
      </p:sp>
      <p:sp>
        <p:nvSpPr>
          <p:cNvPr id="2205740" name="Text Box 44"/>
          <p:cNvSpPr txBox="1">
            <a:spLocks noChangeArrowheads="1"/>
          </p:cNvSpPr>
          <p:nvPr/>
        </p:nvSpPr>
        <p:spPr bwMode="auto">
          <a:xfrm>
            <a:off x="3098800" y="2574925"/>
            <a:ext cx="1271588"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spcBef>
                <a:spcPct val="50000"/>
              </a:spcBef>
            </a:pPr>
            <a:r>
              <a:rPr lang="en-US" sz="1200" b="1" i="1">
                <a:solidFill>
                  <a:srgbClr val="000066"/>
                </a:solidFill>
              </a:rPr>
              <a:t>255 / Volume</a:t>
            </a:r>
          </a:p>
        </p:txBody>
      </p:sp>
      <p:sp>
        <p:nvSpPr>
          <p:cNvPr id="2205741" name="Text Box 45"/>
          <p:cNvSpPr txBox="1">
            <a:spLocks noChangeArrowheads="1"/>
          </p:cNvSpPr>
          <p:nvPr/>
        </p:nvSpPr>
        <p:spPr bwMode="auto">
          <a:xfrm>
            <a:off x="3784600" y="3622675"/>
            <a:ext cx="501650" cy="665163"/>
          </a:xfrm>
          <a:prstGeom prst="rect">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900" b="1">
                <a:solidFill>
                  <a:schemeClr val="bg1"/>
                </a:solidFill>
              </a:rPr>
              <a:t>I/O </a:t>
            </a:r>
            <a:r>
              <a:rPr lang="en-US" sz="2000" b="1">
                <a:solidFill>
                  <a:schemeClr val="bg1"/>
                </a:solidFill>
              </a:rPr>
              <a:t>0</a:t>
            </a:r>
            <a:r>
              <a:rPr lang="en-US" sz="2400" b="1">
                <a:solidFill>
                  <a:schemeClr val="bg1"/>
                </a:solidFill>
              </a:rPr>
              <a:t> </a:t>
            </a:r>
            <a:r>
              <a:rPr lang="en-US" sz="900" b="1">
                <a:solidFill>
                  <a:schemeClr val="bg1"/>
                </a:solidFill>
              </a:rPr>
              <a:t>Meter</a:t>
            </a:r>
            <a:endParaRPr lang="en-US" sz="2400" b="1">
              <a:solidFill>
                <a:schemeClr val="bg1"/>
              </a:solidFill>
            </a:endParaRPr>
          </a:p>
        </p:txBody>
      </p:sp>
      <p:sp>
        <p:nvSpPr>
          <p:cNvPr id="2205742" name="Text Box 46"/>
          <p:cNvSpPr txBox="1">
            <a:spLocks noChangeArrowheads="1"/>
          </p:cNvSpPr>
          <p:nvPr/>
        </p:nvSpPr>
        <p:spPr bwMode="auto">
          <a:xfrm>
            <a:off x="3841750" y="3775075"/>
            <a:ext cx="381000" cy="352425"/>
          </a:xfrm>
          <a:prstGeom prst="rect">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900" b="1">
                <a:solidFill>
                  <a:schemeClr val="bg1"/>
                </a:solidFill>
              </a:rPr>
              <a:t>1</a:t>
            </a:r>
          </a:p>
        </p:txBody>
      </p:sp>
      <p:sp>
        <p:nvSpPr>
          <p:cNvPr id="2205743" name="Line 47"/>
          <p:cNvSpPr>
            <a:spLocks noChangeShapeType="1"/>
          </p:cNvSpPr>
          <p:nvPr/>
        </p:nvSpPr>
        <p:spPr bwMode="auto">
          <a:xfrm>
            <a:off x="4573588" y="1314450"/>
            <a:ext cx="0" cy="50069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pic>
        <p:nvPicPr>
          <p:cNvPr id="2205744" name="Picture 48" descr="atadnrig[1]">
            <a:hlinkClick r:id="" action="ppaction://noaction">
              <a:snd r:embed="rId3" name="camera.wav"/>
            </a:hlinkClick>
          </p:cNvPr>
          <p:cNvPicPr>
            <a:picLocks noChangeAspect="1" noChangeArrowheads="1"/>
          </p:cNvPicPr>
          <p:nvPr/>
        </p:nvPicPr>
        <p:blipFill>
          <a:blip r:embed="rId4" cstate="print">
            <a:extLst>
              <a:ext uri="{28A0092B-C50C-407E-A947-70E740481C1C}">
                <a14:useLocalDpi xmlns:a14="http://schemas.microsoft.com/office/drawing/2010/main" val="0"/>
              </a:ext>
            </a:extLst>
          </a:blip>
          <a:srcRect b="49567"/>
          <a:stretch>
            <a:fillRect/>
          </a:stretch>
        </p:blipFill>
        <p:spPr bwMode="auto">
          <a:xfrm flipH="1">
            <a:off x="117475" y="2484438"/>
            <a:ext cx="5715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05745" name="Group 49"/>
          <p:cNvGrpSpPr>
            <a:grpSpLocks/>
          </p:cNvGrpSpPr>
          <p:nvPr/>
        </p:nvGrpSpPr>
        <p:grpSpPr bwMode="auto">
          <a:xfrm>
            <a:off x="1264903" y="6321425"/>
            <a:ext cx="7531100" cy="652463"/>
            <a:chOff x="1016" y="0"/>
            <a:chExt cx="4744" cy="411"/>
          </a:xfrm>
        </p:grpSpPr>
        <p:sp>
          <p:nvSpPr>
            <p:cNvPr id="2205746" name="Rectangle 50"/>
            <p:cNvSpPr>
              <a:spLocks noChangeArrowheads="1"/>
            </p:cNvSpPr>
            <p:nvPr/>
          </p:nvSpPr>
          <p:spPr bwMode="auto">
            <a:xfrm>
              <a:off x="1016" y="0"/>
              <a:ext cx="4744" cy="411"/>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5747" name="Text Box 51"/>
            <p:cNvSpPr txBox="1">
              <a:spLocks noChangeArrowheads="1"/>
            </p:cNvSpPr>
            <p:nvPr/>
          </p:nvSpPr>
          <p:spPr bwMode="auto">
            <a:xfrm>
              <a:off x="1050" y="46"/>
              <a:ext cx="47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2700" b="1" dirty="0">
                  <a:solidFill>
                    <a:schemeClr val="bg1"/>
                  </a:solidFill>
                  <a:cs typeface="Arial" pitchFamily="34" charset="0"/>
                </a:rPr>
                <a:t>Innovative </a:t>
              </a:r>
              <a:r>
                <a:rPr lang="en-US" sz="2700" b="1" dirty="0" smtClean="0">
                  <a:solidFill>
                    <a:schemeClr val="bg1"/>
                  </a:solidFill>
                  <a:cs typeface="Arial" pitchFamily="34" charset="0"/>
                </a:rPr>
                <a:t>Protection</a:t>
              </a:r>
              <a:endParaRPr lang="en-US" b="1" dirty="0">
                <a:solidFill>
                  <a:srgbClr val="FFFF00"/>
                </a:solidFill>
                <a:cs typeface="Arial" pitchFamily="34" charset="0"/>
              </a:endParaRPr>
            </a:p>
          </p:txBody>
        </p:sp>
      </p:grpSp>
      <p:grpSp>
        <p:nvGrpSpPr>
          <p:cNvPr id="2205748" name="Group 52"/>
          <p:cNvGrpSpPr>
            <a:grpSpLocks/>
          </p:cNvGrpSpPr>
          <p:nvPr/>
        </p:nvGrpSpPr>
        <p:grpSpPr bwMode="auto">
          <a:xfrm>
            <a:off x="4652963" y="2976563"/>
            <a:ext cx="2573337" cy="1912937"/>
            <a:chOff x="2903" y="1857"/>
            <a:chExt cx="1621" cy="1205"/>
          </a:xfrm>
        </p:grpSpPr>
        <p:sp>
          <p:nvSpPr>
            <p:cNvPr id="2205749" name="Rectangle 53"/>
            <p:cNvSpPr>
              <a:spLocks noChangeArrowheads="1"/>
            </p:cNvSpPr>
            <p:nvPr/>
          </p:nvSpPr>
          <p:spPr bwMode="blackWhite">
            <a:xfrm>
              <a:off x="3550" y="2788"/>
              <a:ext cx="206" cy="226"/>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A</a:t>
              </a:r>
            </a:p>
          </p:txBody>
        </p:sp>
        <p:sp>
          <p:nvSpPr>
            <p:cNvPr id="2205750" name="Rectangle 54"/>
            <p:cNvSpPr>
              <a:spLocks noChangeArrowheads="1"/>
            </p:cNvSpPr>
            <p:nvPr/>
          </p:nvSpPr>
          <p:spPr bwMode="blackWhite">
            <a:xfrm>
              <a:off x="3806" y="2788"/>
              <a:ext cx="206" cy="226"/>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B</a:t>
              </a:r>
            </a:p>
          </p:txBody>
        </p:sp>
        <p:sp>
          <p:nvSpPr>
            <p:cNvPr id="2205751" name="Rectangle 55"/>
            <p:cNvSpPr>
              <a:spLocks noChangeArrowheads="1"/>
            </p:cNvSpPr>
            <p:nvPr/>
          </p:nvSpPr>
          <p:spPr bwMode="blackWhite">
            <a:xfrm>
              <a:off x="4062" y="2788"/>
              <a:ext cx="206" cy="226"/>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C</a:t>
              </a:r>
            </a:p>
          </p:txBody>
        </p:sp>
        <p:sp>
          <p:nvSpPr>
            <p:cNvPr id="2205752" name="Rectangle 56"/>
            <p:cNvSpPr>
              <a:spLocks noChangeArrowheads="1"/>
            </p:cNvSpPr>
            <p:nvPr/>
          </p:nvSpPr>
          <p:spPr bwMode="blackWhite">
            <a:xfrm>
              <a:off x="4318" y="2788"/>
              <a:ext cx="206" cy="226"/>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D</a:t>
              </a:r>
            </a:p>
          </p:txBody>
        </p:sp>
        <p:sp>
          <p:nvSpPr>
            <p:cNvPr id="2205753" name="Rectangle 57"/>
            <p:cNvSpPr>
              <a:spLocks noChangeArrowheads="1"/>
            </p:cNvSpPr>
            <p:nvPr/>
          </p:nvSpPr>
          <p:spPr bwMode="blackWhite">
            <a:xfrm>
              <a:off x="3575" y="1857"/>
              <a:ext cx="903" cy="221"/>
            </a:xfrm>
            <a:prstGeom prst="rect">
              <a:avLst/>
            </a:prstGeom>
            <a:solidFill>
              <a:schemeClr val="bg1"/>
            </a:solidFill>
            <a:ln w="12700">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nchorCtr="1"/>
            <a:lstStyle/>
            <a:p>
              <a:pPr algn="ctr">
                <a:lnSpc>
                  <a:spcPct val="90000"/>
                </a:lnSpc>
              </a:pPr>
              <a:r>
                <a:rPr lang="en-US" sz="1200" b="1">
                  <a:solidFill>
                    <a:srgbClr val="000066"/>
                  </a:solidFill>
                </a:rPr>
                <a:t>Active File System</a:t>
              </a:r>
            </a:p>
          </p:txBody>
        </p:sp>
        <p:sp>
          <p:nvSpPr>
            <p:cNvPr id="2205754" name="Rectangle 58"/>
            <p:cNvSpPr>
              <a:spLocks noChangeArrowheads="1"/>
            </p:cNvSpPr>
            <p:nvPr/>
          </p:nvSpPr>
          <p:spPr bwMode="blackWhite">
            <a:xfrm>
              <a:off x="2903" y="2762"/>
              <a:ext cx="584"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lnSpc>
                  <a:spcPct val="90000"/>
                </a:lnSpc>
              </a:pPr>
              <a:r>
                <a:rPr lang="en-US" sz="1400" b="1">
                  <a:solidFill>
                    <a:srgbClr val="000066"/>
                  </a:solidFill>
                </a:rPr>
                <a:t>Disk</a:t>
              </a:r>
            </a:p>
            <a:p>
              <a:pPr algn="ctr">
                <a:lnSpc>
                  <a:spcPct val="90000"/>
                </a:lnSpc>
              </a:pPr>
              <a:r>
                <a:rPr lang="en-US" sz="1400" b="1">
                  <a:solidFill>
                    <a:srgbClr val="000066"/>
                  </a:solidFill>
                </a:rPr>
                <a:t>Blocks</a:t>
              </a:r>
            </a:p>
          </p:txBody>
        </p:sp>
      </p:grpSp>
      <p:sp>
        <p:nvSpPr>
          <p:cNvPr id="2205755" name="Rectangle 59"/>
          <p:cNvSpPr>
            <a:spLocks noChangeArrowheads="1"/>
          </p:cNvSpPr>
          <p:nvPr/>
        </p:nvSpPr>
        <p:spPr bwMode="blackWhite">
          <a:xfrm>
            <a:off x="7415213" y="2992438"/>
            <a:ext cx="1404937" cy="338137"/>
          </a:xfrm>
          <a:prstGeom prst="rect">
            <a:avLst/>
          </a:prstGeom>
          <a:solidFill>
            <a:schemeClr val="bg1"/>
          </a:solidFill>
          <a:ln w="12700">
            <a:solidFill>
              <a:srgbClr val="66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nchorCtr="1"/>
          <a:lstStyle/>
          <a:p>
            <a:pPr algn="ctr">
              <a:lnSpc>
                <a:spcPct val="90000"/>
              </a:lnSpc>
            </a:pPr>
            <a:r>
              <a:rPr lang="en-US" sz="1200" b="1">
                <a:solidFill>
                  <a:srgbClr val="666699"/>
                </a:solidFill>
              </a:rPr>
              <a:t>Snapshot 1</a:t>
            </a:r>
          </a:p>
          <a:p>
            <a:pPr algn="ctr">
              <a:lnSpc>
                <a:spcPct val="90000"/>
              </a:lnSpc>
            </a:pPr>
            <a:r>
              <a:rPr lang="en-US" sz="1200" b="1">
                <a:solidFill>
                  <a:srgbClr val="666699"/>
                </a:solidFill>
              </a:rPr>
              <a:t>AFS Bit Map</a:t>
            </a:r>
          </a:p>
        </p:txBody>
      </p:sp>
      <p:sp>
        <p:nvSpPr>
          <p:cNvPr id="2205756" name="Rectangle 60"/>
          <p:cNvSpPr>
            <a:spLocks noChangeArrowheads="1"/>
          </p:cNvSpPr>
          <p:nvPr/>
        </p:nvSpPr>
        <p:spPr bwMode="blackWhite">
          <a:xfrm>
            <a:off x="7439025" y="4454525"/>
            <a:ext cx="331788" cy="358775"/>
          </a:xfrm>
          <a:prstGeom prst="rect">
            <a:avLst/>
          </a:prstGeom>
          <a:solidFill>
            <a:schemeClr val="bg1"/>
          </a:solidFill>
          <a:ln w="12699">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D</a:t>
            </a:r>
          </a:p>
        </p:txBody>
      </p:sp>
      <p:grpSp>
        <p:nvGrpSpPr>
          <p:cNvPr id="2205757" name="Group 61"/>
          <p:cNvGrpSpPr>
            <a:grpSpLocks/>
          </p:cNvGrpSpPr>
          <p:nvPr/>
        </p:nvGrpSpPr>
        <p:grpSpPr bwMode="auto">
          <a:xfrm rot="-1805178">
            <a:off x="6759575" y="3643313"/>
            <a:ext cx="430213" cy="560387"/>
            <a:chOff x="2165" y="3209"/>
            <a:chExt cx="251" cy="353"/>
          </a:xfrm>
        </p:grpSpPr>
        <p:sp>
          <p:nvSpPr>
            <p:cNvPr id="2205758" name="AutoShape 62"/>
            <p:cNvSpPr>
              <a:spLocks noChangeArrowheads="1"/>
            </p:cNvSpPr>
            <p:nvPr/>
          </p:nvSpPr>
          <p:spPr bwMode="auto">
            <a:xfrm rot="10800000">
              <a:off x="2254" y="3364"/>
              <a:ext cx="63" cy="198"/>
            </a:xfrm>
            <a:prstGeom prst="downArrow">
              <a:avLst>
                <a:gd name="adj1" fmla="val 50000"/>
                <a:gd name="adj2" fmla="val 78571"/>
              </a:avLst>
            </a:prstGeom>
            <a:noFill/>
            <a:ln w="9525" algn="ctr">
              <a:solidFill>
                <a:srgbClr val="000000"/>
              </a:solidFill>
              <a:miter lim="800000"/>
              <a:headEnd/>
              <a:tailEnd/>
            </a:ln>
            <a:effectLst/>
            <a:extLst>
              <a:ext uri="{909E8E84-426E-40DD-AFC4-6F175D3DCCD1}">
                <a14:hiddenFill xmlns:a14="http://schemas.microsoft.com/office/drawing/2010/main">
                  <a:solidFill>
                    <a:srgbClr val="0033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5759" name="Text Box 63"/>
            <p:cNvSpPr txBox="1">
              <a:spLocks noChangeArrowheads="1"/>
            </p:cNvSpPr>
            <p:nvPr/>
          </p:nvSpPr>
          <p:spPr bwMode="auto">
            <a:xfrm>
              <a:off x="2165" y="3209"/>
              <a:ext cx="251"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rgbClr val="000066"/>
                  </a:solidFill>
                </a:rPr>
                <a:t>R</a:t>
              </a:r>
            </a:p>
          </p:txBody>
        </p:sp>
      </p:grpSp>
      <p:grpSp>
        <p:nvGrpSpPr>
          <p:cNvPr id="2205760" name="Group 64"/>
          <p:cNvGrpSpPr>
            <a:grpSpLocks/>
          </p:cNvGrpSpPr>
          <p:nvPr/>
        </p:nvGrpSpPr>
        <p:grpSpPr bwMode="auto">
          <a:xfrm rot="-386076">
            <a:off x="6462713" y="3686175"/>
            <a:ext cx="311150" cy="582613"/>
            <a:chOff x="1727" y="2368"/>
            <a:chExt cx="229" cy="361"/>
          </a:xfrm>
        </p:grpSpPr>
        <p:sp>
          <p:nvSpPr>
            <p:cNvPr id="2205761" name="AutoShape 65"/>
            <p:cNvSpPr>
              <a:spLocks noChangeArrowheads="1"/>
            </p:cNvSpPr>
            <p:nvPr/>
          </p:nvSpPr>
          <p:spPr bwMode="auto">
            <a:xfrm rot="-1369763">
              <a:off x="1872" y="2535"/>
              <a:ext cx="84" cy="194"/>
            </a:xfrm>
            <a:prstGeom prst="downArrow">
              <a:avLst>
                <a:gd name="adj1" fmla="val 50000"/>
                <a:gd name="adj2" fmla="val 57738"/>
              </a:avLst>
            </a:prstGeom>
            <a:noFill/>
            <a:ln w="9525" algn="ctr">
              <a:solidFill>
                <a:srgbClr val="000000"/>
              </a:solidFill>
              <a:miter lim="800000"/>
              <a:headEnd/>
              <a:tailEnd/>
            </a:ln>
            <a:effectLst/>
            <a:extLst>
              <a:ext uri="{909E8E84-426E-40DD-AFC4-6F175D3DCCD1}">
                <a14:hiddenFill xmlns:a14="http://schemas.microsoft.com/office/drawing/2010/main">
                  <a:solidFill>
                    <a:srgbClr val="96969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5762" name="Text Box 66"/>
            <p:cNvSpPr txBox="1">
              <a:spLocks noChangeArrowheads="1"/>
            </p:cNvSpPr>
            <p:nvPr/>
          </p:nvSpPr>
          <p:spPr bwMode="auto">
            <a:xfrm rot="-1402001">
              <a:off x="1727" y="2368"/>
              <a:ext cx="227"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rgbClr val="000066"/>
                  </a:solidFill>
                </a:rPr>
                <a:t>w</a:t>
              </a:r>
            </a:p>
          </p:txBody>
        </p:sp>
      </p:grpSp>
      <p:grpSp>
        <p:nvGrpSpPr>
          <p:cNvPr id="2205763" name="Group 67"/>
          <p:cNvGrpSpPr>
            <a:grpSpLocks/>
          </p:cNvGrpSpPr>
          <p:nvPr/>
        </p:nvGrpSpPr>
        <p:grpSpPr bwMode="auto">
          <a:xfrm>
            <a:off x="7777163" y="3708400"/>
            <a:ext cx="388937" cy="571500"/>
            <a:chOff x="4897" y="2328"/>
            <a:chExt cx="245" cy="360"/>
          </a:xfrm>
        </p:grpSpPr>
        <p:sp>
          <p:nvSpPr>
            <p:cNvPr id="2205764" name="AutoShape 68"/>
            <p:cNvSpPr>
              <a:spLocks noChangeArrowheads="1"/>
            </p:cNvSpPr>
            <p:nvPr/>
          </p:nvSpPr>
          <p:spPr bwMode="auto">
            <a:xfrm rot="1529331">
              <a:off x="4897" y="2471"/>
              <a:ext cx="74" cy="217"/>
            </a:xfrm>
            <a:prstGeom prst="downArrow">
              <a:avLst>
                <a:gd name="adj1" fmla="val 50000"/>
                <a:gd name="adj2" fmla="val 73311"/>
              </a:avLst>
            </a:prstGeom>
            <a:noFill/>
            <a:ln w="9525" algn="ctr">
              <a:solidFill>
                <a:srgbClr val="000000"/>
              </a:solidFill>
              <a:miter lim="800000"/>
              <a:headEnd/>
              <a:tailEnd/>
            </a:ln>
            <a:effectLst/>
            <a:extLst>
              <a:ext uri="{909E8E84-426E-40DD-AFC4-6F175D3DCCD1}">
                <a14:hiddenFill xmlns:a14="http://schemas.microsoft.com/office/drawing/2010/main">
                  <a:solidFill>
                    <a:srgbClr val="96969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5765" name="Text Box 69"/>
            <p:cNvSpPr txBox="1">
              <a:spLocks noChangeArrowheads="1"/>
            </p:cNvSpPr>
            <p:nvPr/>
          </p:nvSpPr>
          <p:spPr bwMode="auto">
            <a:xfrm rot="1297936">
              <a:off x="4918" y="2328"/>
              <a:ext cx="224"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rgbClr val="000066"/>
                  </a:solidFill>
                </a:rPr>
                <a:t>w</a:t>
              </a:r>
            </a:p>
          </p:txBody>
        </p:sp>
      </p:grpSp>
      <p:sp>
        <p:nvSpPr>
          <p:cNvPr id="2205766" name="Rectangle 70"/>
          <p:cNvSpPr>
            <a:spLocks noChangeArrowheads="1"/>
          </p:cNvSpPr>
          <p:nvPr/>
        </p:nvSpPr>
        <p:spPr bwMode="blackWhite">
          <a:xfrm>
            <a:off x="6915150" y="4479925"/>
            <a:ext cx="298450" cy="320675"/>
          </a:xfrm>
          <a:prstGeom prst="rect">
            <a:avLst/>
          </a:prstGeom>
          <a:solidFill>
            <a:schemeClr val="bg1"/>
          </a:solidFill>
          <a:ln>
            <a:noFill/>
          </a:ln>
          <a:effectLst/>
          <a:extLst>
            <a:ext uri="{91240B29-F687-4F45-9708-019B960494DF}">
              <a14:hiddenLine xmlns:a14="http://schemas.microsoft.com/office/drawing/2010/main" w="12699">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lnSpc>
                <a:spcPct val="90000"/>
              </a:lnSpc>
            </a:pPr>
            <a:r>
              <a:rPr lang="en-US" sz="2400" b="1">
                <a:solidFill>
                  <a:srgbClr val="000066"/>
                </a:solidFill>
              </a:rPr>
              <a:t>D’</a:t>
            </a:r>
          </a:p>
        </p:txBody>
      </p:sp>
      <p:grpSp>
        <p:nvGrpSpPr>
          <p:cNvPr id="2205767" name="Group 71"/>
          <p:cNvGrpSpPr>
            <a:grpSpLocks/>
          </p:cNvGrpSpPr>
          <p:nvPr/>
        </p:nvGrpSpPr>
        <p:grpSpPr bwMode="auto">
          <a:xfrm>
            <a:off x="7589838" y="3760788"/>
            <a:ext cx="388937" cy="584200"/>
            <a:chOff x="5100" y="3276"/>
            <a:chExt cx="245" cy="368"/>
          </a:xfrm>
        </p:grpSpPr>
        <p:sp>
          <p:nvSpPr>
            <p:cNvPr id="2205768" name="AutoShape 72"/>
            <p:cNvSpPr>
              <a:spLocks noChangeArrowheads="1"/>
            </p:cNvSpPr>
            <p:nvPr/>
          </p:nvSpPr>
          <p:spPr bwMode="auto">
            <a:xfrm rot="-9270669">
              <a:off x="5100" y="3427"/>
              <a:ext cx="65" cy="217"/>
            </a:xfrm>
            <a:prstGeom prst="downArrow">
              <a:avLst>
                <a:gd name="adj1" fmla="val 50000"/>
                <a:gd name="adj2" fmla="val 83462"/>
              </a:avLst>
            </a:prstGeom>
            <a:solidFill>
              <a:srgbClr val="969696"/>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5769" name="Text Box 73"/>
            <p:cNvSpPr txBox="1">
              <a:spLocks noChangeArrowheads="1"/>
            </p:cNvSpPr>
            <p:nvPr/>
          </p:nvSpPr>
          <p:spPr bwMode="auto">
            <a:xfrm rot="1382802">
              <a:off x="5102" y="3276"/>
              <a:ext cx="243"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rgbClr val="000066"/>
                  </a:solidFill>
                </a:rPr>
                <a:t>R</a:t>
              </a:r>
            </a:p>
          </p:txBody>
        </p:sp>
      </p:grpSp>
      <p:grpSp>
        <p:nvGrpSpPr>
          <p:cNvPr id="2205770" name="Group 74"/>
          <p:cNvGrpSpPr>
            <a:grpSpLocks/>
          </p:cNvGrpSpPr>
          <p:nvPr/>
        </p:nvGrpSpPr>
        <p:grpSpPr bwMode="auto">
          <a:xfrm>
            <a:off x="6645275" y="3800475"/>
            <a:ext cx="373063" cy="555625"/>
            <a:chOff x="3760" y="3301"/>
            <a:chExt cx="235" cy="350"/>
          </a:xfrm>
        </p:grpSpPr>
        <p:sp>
          <p:nvSpPr>
            <p:cNvPr id="2205771" name="AutoShape 75"/>
            <p:cNvSpPr>
              <a:spLocks noChangeArrowheads="1"/>
            </p:cNvSpPr>
            <p:nvPr/>
          </p:nvSpPr>
          <p:spPr bwMode="auto">
            <a:xfrm rot="-1755840">
              <a:off x="3923" y="3454"/>
              <a:ext cx="72" cy="197"/>
            </a:xfrm>
            <a:prstGeom prst="downArrow">
              <a:avLst>
                <a:gd name="adj1" fmla="val 50000"/>
                <a:gd name="adj2" fmla="val 68403"/>
              </a:avLst>
            </a:prstGeom>
            <a:solidFill>
              <a:srgbClr val="969696"/>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5772" name="Text Box 76"/>
            <p:cNvSpPr txBox="1">
              <a:spLocks noChangeArrowheads="1"/>
            </p:cNvSpPr>
            <p:nvPr/>
          </p:nvSpPr>
          <p:spPr bwMode="auto">
            <a:xfrm rot="-1788077">
              <a:off x="3760" y="3301"/>
              <a:ext cx="194" cy="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chemeClr val="accent1"/>
                  </a:solidFill>
                </a:rPr>
                <a:t>w</a:t>
              </a:r>
            </a:p>
          </p:txBody>
        </p:sp>
      </p:grpSp>
      <p:sp>
        <p:nvSpPr>
          <p:cNvPr id="2205773" name="Rectangle 77"/>
          <p:cNvSpPr>
            <a:spLocks noChangeArrowheads="1"/>
          </p:cNvSpPr>
          <p:nvPr/>
        </p:nvSpPr>
        <p:spPr bwMode="auto">
          <a:xfrm>
            <a:off x="4649788" y="1685925"/>
            <a:ext cx="4189412"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r>
              <a:rPr lang="en-US" sz="1600" b="1">
                <a:latin typeface="Times New Roman" pitchFamily="18" charset="0"/>
              </a:rPr>
              <a:t>A “Bolt-on” to legacy file systems</a:t>
            </a:r>
            <a:endParaRPr lang="en-US" sz="1800" b="1">
              <a:latin typeface="Times New Roman" pitchFamily="18" charset="0"/>
            </a:endParaRPr>
          </a:p>
        </p:txBody>
      </p:sp>
      <p:sp>
        <p:nvSpPr>
          <p:cNvPr id="2205774" name="Rectangle 78"/>
          <p:cNvSpPr>
            <a:spLocks noChangeArrowheads="1"/>
          </p:cNvSpPr>
          <p:nvPr/>
        </p:nvSpPr>
        <p:spPr bwMode="auto">
          <a:xfrm>
            <a:off x="4591050" y="5187950"/>
            <a:ext cx="4265613"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r>
              <a:rPr lang="en-US" sz="1600" b="1">
                <a:latin typeface="Times New Roman" pitchFamily="18" charset="0"/>
              </a:rPr>
              <a:t>I/O’s </a:t>
            </a:r>
            <a:r>
              <a:rPr lang="en-US" sz="1600" b="1" u="sng">
                <a:latin typeface="Times New Roman" pitchFamily="18" charset="0"/>
              </a:rPr>
              <a:t>penalize production</a:t>
            </a:r>
            <a:r>
              <a:rPr lang="en-US" sz="1600" b="1">
                <a:latin typeface="Times New Roman" pitchFamily="18" charset="0"/>
              </a:rPr>
              <a:t> performance</a:t>
            </a:r>
          </a:p>
        </p:txBody>
      </p:sp>
      <p:sp>
        <p:nvSpPr>
          <p:cNvPr id="2205775" name="Text Box 79"/>
          <p:cNvSpPr txBox="1">
            <a:spLocks noChangeArrowheads="1"/>
          </p:cNvSpPr>
          <p:nvPr/>
        </p:nvSpPr>
        <p:spPr bwMode="auto">
          <a:xfrm>
            <a:off x="4679950" y="1319213"/>
            <a:ext cx="446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90000"/>
              </a:lnSpc>
              <a:spcBef>
                <a:spcPct val="30000"/>
              </a:spcBef>
              <a:buClr>
                <a:schemeClr val="accent1"/>
              </a:buClr>
              <a:buFont typeface="Webdings" pitchFamily="18" charset="2"/>
              <a:buNone/>
            </a:pPr>
            <a:r>
              <a:rPr lang="en-US" sz="2000" b="1" u="sng">
                <a:solidFill>
                  <a:schemeClr val="tx1"/>
                </a:solidFill>
              </a:rPr>
              <a:t>Competitive ‘Copy-on-Write’ Snaps</a:t>
            </a:r>
          </a:p>
        </p:txBody>
      </p:sp>
      <p:sp>
        <p:nvSpPr>
          <p:cNvPr id="2205776" name="Text Box 80"/>
          <p:cNvSpPr txBox="1">
            <a:spLocks noChangeArrowheads="1"/>
          </p:cNvSpPr>
          <p:nvPr/>
        </p:nvSpPr>
        <p:spPr bwMode="auto">
          <a:xfrm>
            <a:off x="5564188" y="2651125"/>
            <a:ext cx="18732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i="1">
                <a:solidFill>
                  <a:schemeClr val="accent1"/>
                </a:solidFill>
              </a:rPr>
              <a:t>Copies data</a:t>
            </a:r>
          </a:p>
        </p:txBody>
      </p:sp>
      <p:grpSp>
        <p:nvGrpSpPr>
          <p:cNvPr id="2205777" name="Group 81"/>
          <p:cNvGrpSpPr>
            <a:grpSpLocks/>
          </p:cNvGrpSpPr>
          <p:nvPr/>
        </p:nvGrpSpPr>
        <p:grpSpPr bwMode="auto">
          <a:xfrm>
            <a:off x="7315200" y="2974975"/>
            <a:ext cx="1541463" cy="1897063"/>
            <a:chOff x="4580" y="1856"/>
            <a:chExt cx="971" cy="1195"/>
          </a:xfrm>
        </p:grpSpPr>
        <p:sp>
          <p:nvSpPr>
            <p:cNvPr id="2205778" name="Text Box 82"/>
            <p:cNvSpPr txBox="1">
              <a:spLocks noChangeArrowheads="1"/>
            </p:cNvSpPr>
            <p:nvPr/>
          </p:nvSpPr>
          <p:spPr bwMode="auto">
            <a:xfrm>
              <a:off x="4994" y="2785"/>
              <a:ext cx="557"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rgbClr val="000066"/>
                  </a:solidFill>
                </a:rPr>
                <a:t>Snapshot     area</a:t>
              </a:r>
            </a:p>
          </p:txBody>
        </p:sp>
        <p:sp>
          <p:nvSpPr>
            <p:cNvPr id="2205779" name="Line 83"/>
            <p:cNvSpPr>
              <a:spLocks noChangeShapeType="1"/>
            </p:cNvSpPr>
            <p:nvPr/>
          </p:nvSpPr>
          <p:spPr bwMode="auto">
            <a:xfrm>
              <a:off x="4580" y="1856"/>
              <a:ext cx="0" cy="1152"/>
            </a:xfrm>
            <a:prstGeom prst="line">
              <a:avLst/>
            </a:prstGeom>
            <a:noFill/>
            <a:ln w="28575">
              <a:solidFill>
                <a:srgbClr val="66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sp>
        <p:nvSpPr>
          <p:cNvPr id="2205780" name="Rectangle 84"/>
          <p:cNvSpPr>
            <a:spLocks noChangeArrowheads="1"/>
          </p:cNvSpPr>
          <p:nvPr/>
        </p:nvSpPr>
        <p:spPr bwMode="auto">
          <a:xfrm>
            <a:off x="4649788" y="1966913"/>
            <a:ext cx="42037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r>
              <a:rPr lang="en-US" sz="1600" b="1">
                <a:latin typeface="Times New Roman" pitchFamily="18" charset="0"/>
              </a:rPr>
              <a:t>File updates “copy-out” &amp; overwrite</a:t>
            </a:r>
          </a:p>
        </p:txBody>
      </p:sp>
      <p:sp>
        <p:nvSpPr>
          <p:cNvPr id="2205781" name="Rectangle 85"/>
          <p:cNvSpPr>
            <a:spLocks noChangeArrowheads="1"/>
          </p:cNvSpPr>
          <p:nvPr/>
        </p:nvSpPr>
        <p:spPr bwMode="auto">
          <a:xfrm>
            <a:off x="4649788" y="2232025"/>
            <a:ext cx="43195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endParaRPr lang="en-US" sz="1800" b="1" dirty="0">
              <a:latin typeface="Times New Roman" pitchFamily="18" charset="0"/>
            </a:endParaRPr>
          </a:p>
        </p:txBody>
      </p:sp>
      <p:sp>
        <p:nvSpPr>
          <p:cNvPr id="2205782" name="Rectangle 86"/>
          <p:cNvSpPr>
            <a:spLocks noChangeArrowheads="1"/>
          </p:cNvSpPr>
          <p:nvPr/>
        </p:nvSpPr>
        <p:spPr bwMode="auto">
          <a:xfrm>
            <a:off x="4591050" y="5483225"/>
            <a:ext cx="4294188"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r>
              <a:rPr lang="en-US" sz="1600" b="1">
                <a:latin typeface="Times New Roman" pitchFamily="18" charset="0"/>
              </a:rPr>
              <a:t>Slow “copy-backs”, </a:t>
            </a:r>
            <a:r>
              <a:rPr lang="en-US" sz="1600" b="1" u="sng">
                <a:latin typeface="Times New Roman" pitchFamily="18" charset="0"/>
              </a:rPr>
              <a:t>NO</a:t>
            </a:r>
            <a:r>
              <a:rPr lang="en-US" sz="1600" b="1">
                <a:latin typeface="Times New Roman" pitchFamily="18" charset="0"/>
              </a:rPr>
              <a:t> instant restores</a:t>
            </a:r>
          </a:p>
        </p:txBody>
      </p:sp>
      <p:sp>
        <p:nvSpPr>
          <p:cNvPr id="2205783" name="Rectangle 87"/>
          <p:cNvSpPr>
            <a:spLocks noChangeArrowheads="1"/>
          </p:cNvSpPr>
          <p:nvPr/>
        </p:nvSpPr>
        <p:spPr bwMode="auto">
          <a:xfrm>
            <a:off x="4591050" y="5768975"/>
            <a:ext cx="432435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spcBef>
                <a:spcPct val="20000"/>
              </a:spcBef>
              <a:buFont typeface="Monotype Sorts" pitchFamily="2" charset="2"/>
              <a:buNone/>
            </a:pPr>
            <a:r>
              <a:rPr lang="en-US" sz="1600" b="1">
                <a:latin typeface="Times New Roman" pitchFamily="18" charset="0"/>
              </a:rPr>
              <a:t>Copying Data: so SLOW &amp; complicated..</a:t>
            </a:r>
          </a:p>
        </p:txBody>
      </p:sp>
      <p:sp>
        <p:nvSpPr>
          <p:cNvPr id="2205784" name="Text Box 88"/>
          <p:cNvSpPr txBox="1">
            <a:spLocks noChangeArrowheads="1"/>
          </p:cNvSpPr>
          <p:nvPr/>
        </p:nvSpPr>
        <p:spPr bwMode="auto">
          <a:xfrm>
            <a:off x="4862513" y="3625850"/>
            <a:ext cx="501650" cy="665163"/>
          </a:xfrm>
          <a:prstGeom prst="rect">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900" b="1">
                <a:solidFill>
                  <a:schemeClr val="bg1"/>
                </a:solidFill>
              </a:rPr>
              <a:t>I/O</a:t>
            </a:r>
            <a:r>
              <a:rPr lang="en-US" sz="2400" b="1">
                <a:solidFill>
                  <a:schemeClr val="bg1"/>
                </a:solidFill>
              </a:rPr>
              <a:t>0 </a:t>
            </a:r>
            <a:r>
              <a:rPr lang="en-US" sz="900" b="1">
                <a:solidFill>
                  <a:schemeClr val="bg1"/>
                </a:solidFill>
              </a:rPr>
              <a:t>Meter</a:t>
            </a:r>
            <a:endParaRPr lang="en-US" sz="2400" b="1">
              <a:solidFill>
                <a:schemeClr val="bg1"/>
              </a:solidFill>
            </a:endParaRPr>
          </a:p>
        </p:txBody>
      </p:sp>
      <p:sp>
        <p:nvSpPr>
          <p:cNvPr id="2205785" name="Text Box 89"/>
          <p:cNvSpPr txBox="1">
            <a:spLocks noChangeArrowheads="1"/>
          </p:cNvSpPr>
          <p:nvPr/>
        </p:nvSpPr>
        <p:spPr bwMode="auto">
          <a:xfrm>
            <a:off x="4919663" y="3778250"/>
            <a:ext cx="381000" cy="352425"/>
          </a:xfrm>
          <a:prstGeom prst="rect">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900" b="1">
                <a:solidFill>
                  <a:schemeClr val="bg1"/>
                </a:solidFill>
              </a:rPr>
              <a:t>1</a:t>
            </a:r>
          </a:p>
        </p:txBody>
      </p:sp>
      <p:sp>
        <p:nvSpPr>
          <p:cNvPr id="2205786" name="Text Box 90"/>
          <p:cNvSpPr txBox="1">
            <a:spLocks noChangeArrowheads="1"/>
          </p:cNvSpPr>
          <p:nvPr/>
        </p:nvSpPr>
        <p:spPr bwMode="auto">
          <a:xfrm>
            <a:off x="4911725" y="3779838"/>
            <a:ext cx="381000" cy="352425"/>
          </a:xfrm>
          <a:prstGeom prst="rect">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900" b="1">
                <a:solidFill>
                  <a:schemeClr val="bg1"/>
                </a:solidFill>
              </a:rPr>
              <a:t>2</a:t>
            </a:r>
          </a:p>
        </p:txBody>
      </p:sp>
      <p:sp>
        <p:nvSpPr>
          <p:cNvPr id="2205787" name="Text Box 91"/>
          <p:cNvSpPr txBox="1">
            <a:spLocks noChangeArrowheads="1"/>
          </p:cNvSpPr>
          <p:nvPr/>
        </p:nvSpPr>
        <p:spPr bwMode="auto">
          <a:xfrm>
            <a:off x="4916488" y="3784600"/>
            <a:ext cx="381000" cy="352425"/>
          </a:xfrm>
          <a:prstGeom prst="rect">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900" b="1">
                <a:solidFill>
                  <a:schemeClr val="bg1"/>
                </a:solidFill>
              </a:rPr>
              <a:t>3</a:t>
            </a:r>
          </a:p>
        </p:txBody>
      </p:sp>
      <p:sp>
        <p:nvSpPr>
          <p:cNvPr id="2205788" name="Text Box 92"/>
          <p:cNvSpPr txBox="1">
            <a:spLocks noChangeArrowheads="1"/>
          </p:cNvSpPr>
          <p:nvPr/>
        </p:nvSpPr>
        <p:spPr bwMode="auto">
          <a:xfrm>
            <a:off x="4905375" y="3786188"/>
            <a:ext cx="381000" cy="352425"/>
          </a:xfrm>
          <a:prstGeom prst="rect">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900" b="1">
                <a:solidFill>
                  <a:schemeClr val="bg1"/>
                </a:solidFill>
              </a:rPr>
              <a:t>4</a:t>
            </a:r>
          </a:p>
        </p:txBody>
      </p:sp>
      <p:sp>
        <p:nvSpPr>
          <p:cNvPr id="2205789" name="Text Box 93"/>
          <p:cNvSpPr txBox="1">
            <a:spLocks noChangeArrowheads="1"/>
          </p:cNvSpPr>
          <p:nvPr/>
        </p:nvSpPr>
        <p:spPr bwMode="auto">
          <a:xfrm>
            <a:off x="4911725" y="3784600"/>
            <a:ext cx="381000" cy="352425"/>
          </a:xfrm>
          <a:prstGeom prst="rect">
            <a:avLst/>
          </a:prstGeom>
          <a:solidFill>
            <a:srgbClr val="CC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900" b="1">
                <a:solidFill>
                  <a:schemeClr val="bg1"/>
                </a:solidFill>
              </a:rPr>
              <a:t>5</a:t>
            </a:r>
          </a:p>
        </p:txBody>
      </p:sp>
      <p:sp>
        <p:nvSpPr>
          <p:cNvPr id="2205790" name="Text Box 94"/>
          <p:cNvSpPr txBox="1">
            <a:spLocks noChangeArrowheads="1"/>
          </p:cNvSpPr>
          <p:nvPr/>
        </p:nvSpPr>
        <p:spPr bwMode="auto">
          <a:xfrm>
            <a:off x="7764463" y="2670175"/>
            <a:ext cx="1101725"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spcBef>
                <a:spcPct val="50000"/>
              </a:spcBef>
            </a:pPr>
            <a:r>
              <a:rPr lang="en-US" sz="1200" b="1" i="1">
                <a:solidFill>
                  <a:srgbClr val="000066"/>
                </a:solidFill>
              </a:rPr>
              <a:t>8-64 / LUN</a:t>
            </a:r>
          </a:p>
        </p:txBody>
      </p:sp>
      <p:sp>
        <p:nvSpPr>
          <p:cNvPr id="2205791" name="Rectangle 95"/>
          <p:cNvSpPr>
            <a:spLocks noChangeArrowheads="1"/>
          </p:cNvSpPr>
          <p:nvPr/>
        </p:nvSpPr>
        <p:spPr bwMode="auto">
          <a:xfrm>
            <a:off x="4765675" y="6048375"/>
            <a:ext cx="3948113" cy="284163"/>
          </a:xfrm>
          <a:prstGeom prst="rect">
            <a:avLst/>
          </a:prstGeom>
          <a:solidFill>
            <a:srgbClr val="CC0000"/>
          </a:solidFill>
          <a:ln w="9525">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80000"/>
              </a:lnSpc>
              <a:spcBef>
                <a:spcPct val="20000"/>
              </a:spcBef>
              <a:buFont typeface="Monotype Sorts" pitchFamily="2" charset="2"/>
              <a:buNone/>
            </a:pPr>
            <a:r>
              <a:rPr lang="en-US" sz="1600" b="1">
                <a:solidFill>
                  <a:schemeClr val="bg1"/>
                </a:solidFill>
                <a:latin typeface="Times New Roman" pitchFamily="18" charset="0"/>
              </a:rPr>
              <a:t>MORE snapshots = LESS performance</a:t>
            </a:r>
          </a:p>
        </p:txBody>
      </p:sp>
      <p:pic>
        <p:nvPicPr>
          <p:cNvPr id="2205792" name="Picture 96" descr="atadnrig[1]">
            <a:hlinkClick r:id="" action="ppaction://noaction">
              <a:snd r:embed="rId3" name="camera.wav"/>
            </a:hlinkClick>
          </p:cNvPr>
          <p:cNvPicPr>
            <a:picLocks noChangeAspect="1" noChangeArrowheads="1"/>
          </p:cNvPicPr>
          <p:nvPr/>
        </p:nvPicPr>
        <p:blipFill>
          <a:blip r:embed="rId4" cstate="print">
            <a:extLst>
              <a:ext uri="{28A0092B-C50C-407E-A947-70E740481C1C}">
                <a14:useLocalDpi xmlns:a14="http://schemas.microsoft.com/office/drawing/2010/main" val="0"/>
              </a:ext>
            </a:extLst>
          </a:blip>
          <a:srcRect b="49567"/>
          <a:stretch>
            <a:fillRect/>
          </a:stretch>
        </p:blipFill>
        <p:spPr bwMode="auto">
          <a:xfrm flipH="1">
            <a:off x="4792663" y="2540000"/>
            <a:ext cx="5715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ço Reservado para Número de Slide 1"/>
          <p:cNvSpPr>
            <a:spLocks noGrp="1"/>
          </p:cNvSpPr>
          <p:nvPr>
            <p:ph type="sldNum" sz="quarter" idx="12"/>
          </p:nvPr>
        </p:nvSpPr>
        <p:spPr/>
        <p:txBody>
          <a:bodyPr/>
          <a:lstStyle/>
          <a:p>
            <a:fld id="{7F6B991A-3BD2-418C-AAD0-65C3483CB10C}" type="slidenum">
              <a:rPr lang="pt-BR" smtClean="0"/>
              <a:t>11</a:t>
            </a:fld>
            <a:endParaRPr lang="pt-BR"/>
          </a:p>
        </p:txBody>
      </p:sp>
    </p:spTree>
    <p:extLst>
      <p:ext uri="{BB962C8B-B14F-4D97-AF65-F5344CB8AC3E}">
        <p14:creationId xmlns:p14="http://schemas.microsoft.com/office/powerpoint/2010/main" val="6359643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057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057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057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57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05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057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057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057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057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57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057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0572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05731">
                                            <p:txEl>
                                              <p:pRg st="0" end="0"/>
                                            </p:txEl>
                                          </p:spTgt>
                                        </p:tgtEl>
                                        <p:attrNameLst>
                                          <p:attrName>style.visibility</p:attrName>
                                        </p:attrNameLst>
                                      </p:cBhvr>
                                      <p:to>
                                        <p:strVal val="visible"/>
                                      </p:to>
                                    </p:set>
                                    <p:animEffect transition="in" filter="wipe(left)">
                                      <p:cBhvr>
                                        <p:cTn id="33" dur="500"/>
                                        <p:tgtEl>
                                          <p:spTgt spid="2205731">
                                            <p:txEl>
                                              <p:pRg st="0" end="0"/>
                                            </p:txEl>
                                          </p:spTgt>
                                        </p:tgtEl>
                                      </p:cBhvr>
                                    </p:animEffect>
                                  </p:childTnLst>
                                  <p:subTnLst>
                                    <p:animClr clrSpc="rgb" dir="cw">
                                      <p:cBhvr override="childStyle">
                                        <p:cTn dur="1" fill="hold" display="0" masterRel="nextClick" afterEffect="1"/>
                                        <p:tgtEl>
                                          <p:spTgt spid="2205731">
                                            <p:txEl>
                                              <p:pRg st="0" end="0"/>
                                            </p:txEl>
                                          </p:spTgt>
                                        </p:tgtEl>
                                        <p:attrNameLst>
                                          <p:attrName>ppt_c</p:attrName>
                                        </p:attrNameLst>
                                      </p:cBhvr>
                                      <p:to>
                                        <a:schemeClr val="tx2"/>
                                      </p:to>
                                    </p:animClr>
                                  </p:sub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05741"/>
                                        </p:tgtEl>
                                        <p:attrNameLst>
                                          <p:attrName>style.visibility</p:attrName>
                                        </p:attrNameLst>
                                      </p:cBhvr>
                                      <p:to>
                                        <p:strVal val="visible"/>
                                      </p:to>
                                    </p:set>
                                  </p:childTnLst>
                                </p:cTn>
                              </p:par>
                            </p:childTnLst>
                          </p:cTn>
                        </p:par>
                        <p:par>
                          <p:cTn id="38" fill="hold" nodeType="afterGroup">
                            <p:stCondLst>
                              <p:cond delay="0"/>
                            </p:stCondLst>
                            <p:childTnLst>
                              <p:par>
                                <p:cTn id="39" presetID="12" presetClass="entr" presetSubtype="8" fill="hold" grpId="0" nodeType="afterEffect">
                                  <p:stCondLst>
                                    <p:cond delay="0"/>
                                  </p:stCondLst>
                                  <p:childTnLst>
                                    <p:set>
                                      <p:cBhvr>
                                        <p:cTn id="40" dur="1" fill="hold">
                                          <p:stCondLst>
                                            <p:cond delay="0"/>
                                          </p:stCondLst>
                                        </p:cTn>
                                        <p:tgtEl>
                                          <p:spTgt spid="2205728"/>
                                        </p:tgtEl>
                                        <p:attrNameLst>
                                          <p:attrName>style.visibility</p:attrName>
                                        </p:attrNameLst>
                                      </p:cBhvr>
                                      <p:to>
                                        <p:strVal val="visible"/>
                                      </p:to>
                                    </p:set>
                                    <p:animEffect transition="in" filter="slide(fromLeft)">
                                      <p:cBhvr>
                                        <p:cTn id="41" dur="500"/>
                                        <p:tgtEl>
                                          <p:spTgt spid="2205728"/>
                                        </p:tgtEl>
                                      </p:cBhvr>
                                    </p:animEffect>
                                  </p:childTnLst>
                                  <p:subTnLst>
                                    <p:animClr clrSpc="rgb" dir="cw">
                                      <p:cBhvr override="childStyle">
                                        <p:cTn dur="1" fill="hold" display="0" masterRel="nextClick" afterEffect="1"/>
                                        <p:tgtEl>
                                          <p:spTgt spid="2205728"/>
                                        </p:tgtEl>
                                        <p:attrNameLst>
                                          <p:attrName>ppt_c</p:attrName>
                                        </p:attrNameLst>
                                      </p:cBhvr>
                                      <p:to>
                                        <a:schemeClr val="accent1"/>
                                      </p:to>
                                    </p:animClr>
                                  </p:sub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2205744"/>
                                        </p:tgtEl>
                                        <p:attrNameLst>
                                          <p:attrName>style.visibility</p:attrName>
                                        </p:attrNameLst>
                                      </p:cBhvr>
                                      <p:to>
                                        <p:strVal val="visible"/>
                                      </p:to>
                                    </p:set>
                                  </p:childTnLst>
                                </p:cTn>
                              </p:par>
                            </p:childTnLst>
                          </p:cTn>
                        </p:par>
                        <p:par>
                          <p:cTn id="46" fill="hold" nodeType="afterGroup">
                            <p:stCondLst>
                              <p:cond delay="0"/>
                            </p:stCondLst>
                            <p:childTnLst>
                              <p:par>
                                <p:cTn id="47" presetID="35" presetClass="emph" presetSubtype="0" fill="hold" nodeType="afterEffect">
                                  <p:stCondLst>
                                    <p:cond delay="0"/>
                                  </p:stCondLst>
                                  <p:childTnLst>
                                    <p:anim calcmode="discrete" valueType="str">
                                      <p:cBhvr>
                                        <p:cTn id="48" dur="500" fill="hold"/>
                                        <p:tgtEl>
                                          <p:spTgt spid="2205744"/>
                                        </p:tgtEl>
                                        <p:attrNameLst>
                                          <p:attrName>style.visibility</p:attrName>
                                        </p:attrNameLst>
                                      </p:cBhvr>
                                      <p:tavLst>
                                        <p:tav tm="0">
                                          <p:val>
                                            <p:strVal val="hidden"/>
                                          </p:val>
                                        </p:tav>
                                        <p:tav tm="50000">
                                          <p:val>
                                            <p:strVal val="visible"/>
                                          </p:val>
                                        </p:tav>
                                      </p:tavLst>
                                    </p:anim>
                                  </p:childTnLst>
                                  <p:subTnLst>
                                    <p:audio>
                                      <p:cMediaNode>
                                        <p:cTn display="0" masterRel="sameClick">
                                          <p:stCondLst>
                                            <p:cond evt="begin" delay="0">
                                              <p:tn val="47"/>
                                            </p:cond>
                                          </p:stCondLst>
                                          <p:endCondLst>
                                            <p:cond evt="onStopAudio" delay="0">
                                              <p:tgtEl>
                                                <p:sldTgt/>
                                              </p:tgtEl>
                                            </p:cond>
                                          </p:endCondLst>
                                        </p:cTn>
                                        <p:tgtEl>
                                          <p:sndTgt r:embed="rId3" name="camera.wav"/>
                                        </p:tgtEl>
                                      </p:cMediaNode>
                                    </p:audio>
                                  </p:subTnLst>
                                </p:cTn>
                              </p:par>
                            </p:childTnLst>
                          </p:cTn>
                        </p:par>
                        <p:par>
                          <p:cTn id="49" fill="hold" nodeType="afterGroup">
                            <p:stCondLst>
                              <p:cond delay="500"/>
                            </p:stCondLst>
                            <p:childTnLst>
                              <p:par>
                                <p:cTn id="50" presetID="54" presetClass="entr" presetSubtype="0" accel="100000" fill="hold" grpId="0" nodeType="afterEffect">
                                  <p:stCondLst>
                                    <p:cond delay="0"/>
                                  </p:stCondLst>
                                  <p:childTnLst>
                                    <p:set>
                                      <p:cBhvr>
                                        <p:cTn id="51" dur="1" fill="hold">
                                          <p:stCondLst>
                                            <p:cond delay="0"/>
                                          </p:stCondLst>
                                        </p:cTn>
                                        <p:tgtEl>
                                          <p:spTgt spid="2205709"/>
                                        </p:tgtEl>
                                        <p:attrNameLst>
                                          <p:attrName>style.visibility</p:attrName>
                                        </p:attrNameLst>
                                      </p:cBhvr>
                                      <p:to>
                                        <p:strVal val="visible"/>
                                      </p:to>
                                    </p:set>
                                    <p:anim calcmode="lin" valueType="num">
                                      <p:cBhvr>
                                        <p:cTn id="52" dur="500" fill="hold"/>
                                        <p:tgtEl>
                                          <p:spTgt spid="2205709"/>
                                        </p:tgtEl>
                                        <p:attrNameLst>
                                          <p:attrName>ppt_w</p:attrName>
                                        </p:attrNameLst>
                                      </p:cBhvr>
                                      <p:tavLst>
                                        <p:tav tm="0">
                                          <p:val>
                                            <p:strVal val="#ppt_w*0.05"/>
                                          </p:val>
                                        </p:tav>
                                        <p:tav tm="100000">
                                          <p:val>
                                            <p:strVal val="#ppt_w"/>
                                          </p:val>
                                        </p:tav>
                                      </p:tavLst>
                                    </p:anim>
                                    <p:anim calcmode="lin" valueType="num">
                                      <p:cBhvr>
                                        <p:cTn id="53" dur="500" fill="hold"/>
                                        <p:tgtEl>
                                          <p:spTgt spid="2205709"/>
                                        </p:tgtEl>
                                        <p:attrNameLst>
                                          <p:attrName>ppt_h</p:attrName>
                                        </p:attrNameLst>
                                      </p:cBhvr>
                                      <p:tavLst>
                                        <p:tav tm="0">
                                          <p:val>
                                            <p:strVal val="#ppt_h"/>
                                          </p:val>
                                        </p:tav>
                                        <p:tav tm="100000">
                                          <p:val>
                                            <p:strVal val="#ppt_h"/>
                                          </p:val>
                                        </p:tav>
                                      </p:tavLst>
                                    </p:anim>
                                    <p:anim calcmode="lin" valueType="num">
                                      <p:cBhvr>
                                        <p:cTn id="54" dur="500" fill="hold"/>
                                        <p:tgtEl>
                                          <p:spTgt spid="2205709"/>
                                        </p:tgtEl>
                                        <p:attrNameLst>
                                          <p:attrName>ppt_x</p:attrName>
                                        </p:attrNameLst>
                                      </p:cBhvr>
                                      <p:tavLst>
                                        <p:tav tm="0">
                                          <p:val>
                                            <p:strVal val="#ppt_x-.2"/>
                                          </p:val>
                                        </p:tav>
                                        <p:tav tm="100000">
                                          <p:val>
                                            <p:strVal val="#ppt_x"/>
                                          </p:val>
                                        </p:tav>
                                      </p:tavLst>
                                    </p:anim>
                                    <p:anim calcmode="lin" valueType="num">
                                      <p:cBhvr>
                                        <p:cTn id="55" dur="500" fill="hold"/>
                                        <p:tgtEl>
                                          <p:spTgt spid="2205709"/>
                                        </p:tgtEl>
                                        <p:attrNameLst>
                                          <p:attrName>ppt_y</p:attrName>
                                        </p:attrNameLst>
                                      </p:cBhvr>
                                      <p:tavLst>
                                        <p:tav tm="0">
                                          <p:val>
                                            <p:strVal val="#ppt_y"/>
                                          </p:val>
                                        </p:tav>
                                        <p:tav tm="100000">
                                          <p:val>
                                            <p:strVal val="#ppt_y"/>
                                          </p:val>
                                        </p:tav>
                                      </p:tavLst>
                                    </p:anim>
                                    <p:animEffect transition="in" filter="fade">
                                      <p:cBhvr>
                                        <p:cTn id="56" dur="500"/>
                                        <p:tgtEl>
                                          <p:spTgt spid="2205709"/>
                                        </p:tgtEl>
                                      </p:cBhvr>
                                    </p:animEffect>
                                  </p:childTnLst>
                                </p:cTn>
                              </p:par>
                              <p:par>
                                <p:cTn id="57" presetID="12" presetClass="entr" presetSubtype="1" fill="hold" nodeType="withEffect">
                                  <p:stCondLst>
                                    <p:cond delay="0"/>
                                  </p:stCondLst>
                                  <p:childTnLst>
                                    <p:set>
                                      <p:cBhvr>
                                        <p:cTn id="58" dur="1" fill="hold">
                                          <p:stCondLst>
                                            <p:cond delay="0"/>
                                          </p:stCondLst>
                                        </p:cTn>
                                        <p:tgtEl>
                                          <p:spTgt spid="2205724"/>
                                        </p:tgtEl>
                                        <p:attrNameLst>
                                          <p:attrName>style.visibility</p:attrName>
                                        </p:attrNameLst>
                                      </p:cBhvr>
                                      <p:to>
                                        <p:strVal val="visible"/>
                                      </p:to>
                                    </p:set>
                                    <p:animEffect transition="in" filter="slide(fromTop)">
                                      <p:cBhvr>
                                        <p:cTn id="59" dur="500"/>
                                        <p:tgtEl>
                                          <p:spTgt spid="2205724"/>
                                        </p:tgtEl>
                                      </p:cBhvr>
                                    </p:animEffect>
                                  </p:childTnLst>
                                </p:cTn>
                              </p:par>
                              <p:par>
                                <p:cTn id="60" presetID="12" presetClass="entr" presetSubtype="1" fill="hold" nodeType="withEffect">
                                  <p:stCondLst>
                                    <p:cond delay="0"/>
                                  </p:stCondLst>
                                  <p:childTnLst>
                                    <p:set>
                                      <p:cBhvr>
                                        <p:cTn id="61" dur="1" fill="hold">
                                          <p:stCondLst>
                                            <p:cond delay="0"/>
                                          </p:stCondLst>
                                        </p:cTn>
                                        <p:tgtEl>
                                          <p:spTgt spid="2205725"/>
                                        </p:tgtEl>
                                        <p:attrNameLst>
                                          <p:attrName>style.visibility</p:attrName>
                                        </p:attrNameLst>
                                      </p:cBhvr>
                                      <p:to>
                                        <p:strVal val="visible"/>
                                      </p:to>
                                    </p:set>
                                    <p:animEffect transition="in" filter="slide(fromTop)">
                                      <p:cBhvr>
                                        <p:cTn id="62" dur="500"/>
                                        <p:tgtEl>
                                          <p:spTgt spid="2205725"/>
                                        </p:tgtEl>
                                      </p:cBhvr>
                                    </p:animEffect>
                                  </p:childTnLst>
                                </p:cTn>
                              </p:par>
                              <p:par>
                                <p:cTn id="63" presetID="12" presetClass="entr" presetSubtype="1" fill="hold" nodeType="withEffect">
                                  <p:stCondLst>
                                    <p:cond delay="0"/>
                                  </p:stCondLst>
                                  <p:childTnLst>
                                    <p:set>
                                      <p:cBhvr>
                                        <p:cTn id="64" dur="1" fill="hold">
                                          <p:stCondLst>
                                            <p:cond delay="0"/>
                                          </p:stCondLst>
                                        </p:cTn>
                                        <p:tgtEl>
                                          <p:spTgt spid="2205726"/>
                                        </p:tgtEl>
                                        <p:attrNameLst>
                                          <p:attrName>style.visibility</p:attrName>
                                        </p:attrNameLst>
                                      </p:cBhvr>
                                      <p:to>
                                        <p:strVal val="visible"/>
                                      </p:to>
                                    </p:set>
                                    <p:animEffect transition="in" filter="slide(fromTop)">
                                      <p:cBhvr>
                                        <p:cTn id="65" dur="500"/>
                                        <p:tgtEl>
                                          <p:spTgt spid="2205726"/>
                                        </p:tgtEl>
                                      </p:cBhvr>
                                    </p:animEffect>
                                  </p:childTnLst>
                                </p:cTn>
                              </p:par>
                              <p:par>
                                <p:cTn id="66" presetID="12" presetClass="entr" presetSubtype="1" fill="hold" nodeType="withEffect">
                                  <p:stCondLst>
                                    <p:cond delay="0"/>
                                  </p:stCondLst>
                                  <p:childTnLst>
                                    <p:set>
                                      <p:cBhvr>
                                        <p:cTn id="67" dur="1" fill="hold">
                                          <p:stCondLst>
                                            <p:cond delay="0"/>
                                          </p:stCondLst>
                                        </p:cTn>
                                        <p:tgtEl>
                                          <p:spTgt spid="2205727"/>
                                        </p:tgtEl>
                                        <p:attrNameLst>
                                          <p:attrName>style.visibility</p:attrName>
                                        </p:attrNameLst>
                                      </p:cBhvr>
                                      <p:to>
                                        <p:strVal val="visible"/>
                                      </p:to>
                                    </p:set>
                                    <p:animEffect transition="in" filter="slide(fromTop)">
                                      <p:cBhvr>
                                        <p:cTn id="68" dur="500"/>
                                        <p:tgtEl>
                                          <p:spTgt spid="220572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2" presetClass="entr" presetSubtype="1" fill="hold" grpId="0" nodeType="clickEffect">
                                  <p:stCondLst>
                                    <p:cond delay="0"/>
                                  </p:stCondLst>
                                  <p:childTnLst>
                                    <p:set>
                                      <p:cBhvr>
                                        <p:cTn id="72" dur="1" fill="hold">
                                          <p:stCondLst>
                                            <p:cond delay="0"/>
                                          </p:stCondLst>
                                        </p:cTn>
                                        <p:tgtEl>
                                          <p:spTgt spid="2205736"/>
                                        </p:tgtEl>
                                        <p:attrNameLst>
                                          <p:attrName>style.visibility</p:attrName>
                                        </p:attrNameLst>
                                      </p:cBhvr>
                                      <p:to>
                                        <p:strVal val="visible"/>
                                      </p:to>
                                    </p:set>
                                    <p:animEffect transition="in" filter="slide(fromTop)">
                                      <p:cBhvr>
                                        <p:cTn id="73" dur="500"/>
                                        <p:tgtEl>
                                          <p:spTgt spid="2205736"/>
                                        </p:tgtEl>
                                      </p:cBhvr>
                                    </p:animEffect>
                                  </p:childTnLst>
                                  <p:subTnLst>
                                    <p:animClr clrSpc="rgb" dir="cw">
                                      <p:cBhvr override="childStyle">
                                        <p:cTn dur="1" fill="hold" display="0" masterRel="nextClick" afterEffect="1"/>
                                        <p:tgtEl>
                                          <p:spTgt spid="2205736"/>
                                        </p:tgtEl>
                                        <p:attrNameLst>
                                          <p:attrName>ppt_c</p:attrName>
                                        </p:attrNameLst>
                                      </p:cBhvr>
                                      <p:to>
                                        <a:schemeClr val="tx2"/>
                                      </p:to>
                                    </p:animClr>
                                  </p:subTnLst>
                                </p:cTn>
                              </p:par>
                            </p:childTnLst>
                          </p:cTn>
                        </p:par>
                      </p:childTnLst>
                    </p:cTn>
                  </p:par>
                  <p:par>
                    <p:cTn id="74" fill="hold" nodeType="clickPar">
                      <p:stCondLst>
                        <p:cond delay="indefinite"/>
                      </p:stCondLst>
                      <p:childTnLst>
                        <p:par>
                          <p:cTn id="75" fill="hold" nodeType="withGroup">
                            <p:stCondLst>
                              <p:cond delay="0"/>
                            </p:stCondLst>
                            <p:childTnLst>
                              <p:par>
                                <p:cTn id="76" presetID="12" presetClass="entr" presetSubtype="1" fill="hold" nodeType="clickEffect">
                                  <p:stCondLst>
                                    <p:cond delay="0"/>
                                  </p:stCondLst>
                                  <p:childTnLst>
                                    <p:set>
                                      <p:cBhvr>
                                        <p:cTn id="77" dur="1" fill="hold">
                                          <p:stCondLst>
                                            <p:cond delay="0"/>
                                          </p:stCondLst>
                                        </p:cTn>
                                        <p:tgtEl>
                                          <p:spTgt spid="2205705"/>
                                        </p:tgtEl>
                                        <p:attrNameLst>
                                          <p:attrName>style.visibility</p:attrName>
                                        </p:attrNameLst>
                                      </p:cBhvr>
                                      <p:to>
                                        <p:strVal val="visible"/>
                                      </p:to>
                                    </p:set>
                                    <p:animEffect transition="in" filter="slide(fromTop)">
                                      <p:cBhvr>
                                        <p:cTn id="78" dur="500"/>
                                        <p:tgtEl>
                                          <p:spTgt spid="2205705"/>
                                        </p:tgtEl>
                                      </p:cBhvr>
                                    </p:animEffect>
                                  </p:childTnLst>
                                </p:cTn>
                              </p:par>
                            </p:childTnLst>
                          </p:cTn>
                        </p:par>
                        <p:par>
                          <p:cTn id="79" fill="hold" nodeType="afterGroup">
                            <p:stCondLst>
                              <p:cond delay="500"/>
                            </p:stCondLst>
                            <p:childTnLst>
                              <p:par>
                                <p:cTn id="80" presetID="12" presetClass="entr" presetSubtype="1" fill="hold" nodeType="afterEffect">
                                  <p:stCondLst>
                                    <p:cond delay="0"/>
                                  </p:stCondLst>
                                  <p:childTnLst>
                                    <p:set>
                                      <p:cBhvr>
                                        <p:cTn id="81" dur="1" fill="hold">
                                          <p:stCondLst>
                                            <p:cond delay="0"/>
                                          </p:stCondLst>
                                        </p:cTn>
                                        <p:tgtEl>
                                          <p:spTgt spid="2205710"/>
                                        </p:tgtEl>
                                        <p:attrNameLst>
                                          <p:attrName>style.visibility</p:attrName>
                                        </p:attrNameLst>
                                      </p:cBhvr>
                                      <p:to>
                                        <p:strVal val="visible"/>
                                      </p:to>
                                    </p:set>
                                    <p:animEffect transition="in" filter="slide(fromTop)">
                                      <p:cBhvr>
                                        <p:cTn id="82" dur="500"/>
                                        <p:tgtEl>
                                          <p:spTgt spid="2205710"/>
                                        </p:tgtEl>
                                      </p:cBhvr>
                                    </p:animEffect>
                                  </p:childTnLst>
                                </p:cTn>
                              </p:par>
                            </p:childTnLst>
                          </p:cTn>
                        </p:par>
                        <p:par>
                          <p:cTn id="83" fill="hold" nodeType="afterGroup">
                            <p:stCondLst>
                              <p:cond delay="1000"/>
                            </p:stCondLst>
                            <p:childTnLst>
                              <p:par>
                                <p:cTn id="84" presetID="12" presetClass="entr" presetSubtype="1" fill="hold" grpId="0" nodeType="afterEffect">
                                  <p:stCondLst>
                                    <p:cond delay="0"/>
                                  </p:stCondLst>
                                  <p:childTnLst>
                                    <p:set>
                                      <p:cBhvr>
                                        <p:cTn id="85" dur="1" fill="hold">
                                          <p:stCondLst>
                                            <p:cond delay="0"/>
                                          </p:stCondLst>
                                        </p:cTn>
                                        <p:tgtEl>
                                          <p:spTgt spid="2205742"/>
                                        </p:tgtEl>
                                        <p:attrNameLst>
                                          <p:attrName>style.visibility</p:attrName>
                                        </p:attrNameLst>
                                      </p:cBhvr>
                                      <p:to>
                                        <p:strVal val="visible"/>
                                      </p:to>
                                    </p:set>
                                    <p:animEffect transition="in" filter="slide(fromTop)">
                                      <p:cBhvr>
                                        <p:cTn id="86" dur="500"/>
                                        <p:tgtEl>
                                          <p:spTgt spid="2205742"/>
                                        </p:tgtEl>
                                      </p:cBhvr>
                                    </p:animEffect>
                                  </p:childTnLst>
                                </p:cTn>
                              </p:par>
                            </p:childTnLst>
                          </p:cTn>
                        </p:par>
                        <p:par>
                          <p:cTn id="87" fill="hold" nodeType="afterGroup">
                            <p:stCondLst>
                              <p:cond delay="1500"/>
                            </p:stCondLst>
                            <p:childTnLst>
                              <p:par>
                                <p:cTn id="88" presetID="9" presetClass="exit" presetSubtype="0" fill="hold" nodeType="afterEffect">
                                  <p:stCondLst>
                                    <p:cond delay="0"/>
                                  </p:stCondLst>
                                  <p:childTnLst>
                                    <p:animEffect transition="out" filter="dissolve">
                                      <p:cBhvr>
                                        <p:cTn id="89" dur="500"/>
                                        <p:tgtEl>
                                          <p:spTgt spid="2205721"/>
                                        </p:tgtEl>
                                      </p:cBhvr>
                                    </p:animEffect>
                                    <p:set>
                                      <p:cBhvr>
                                        <p:cTn id="90" dur="1" fill="hold">
                                          <p:stCondLst>
                                            <p:cond delay="499"/>
                                          </p:stCondLst>
                                        </p:cTn>
                                        <p:tgtEl>
                                          <p:spTgt spid="2205721"/>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205705"/>
                                        </p:tgtEl>
                                        <p:attrNameLst>
                                          <p:attrName>style.visibility</p:attrName>
                                        </p:attrNameLst>
                                      </p:cBhvr>
                                      <p:to>
                                        <p:strVal val="hidden"/>
                                      </p:to>
                                    </p:set>
                                  </p:childTnLst>
                                </p:cTn>
                              </p:par>
                            </p:childTnLst>
                          </p:cTn>
                        </p:par>
                        <p:par>
                          <p:cTn id="93" fill="hold" nodeType="afterGroup">
                            <p:stCondLst>
                              <p:cond delay="2000"/>
                            </p:stCondLst>
                            <p:childTnLst>
                              <p:par>
                                <p:cTn id="94" presetID="12" presetClass="entr" presetSubtype="1" fill="hold" grpId="0" nodeType="afterEffect">
                                  <p:stCondLst>
                                    <p:cond delay="0"/>
                                  </p:stCondLst>
                                  <p:childTnLst>
                                    <p:set>
                                      <p:cBhvr>
                                        <p:cTn id="95" dur="1" fill="hold">
                                          <p:stCondLst>
                                            <p:cond delay="0"/>
                                          </p:stCondLst>
                                        </p:cTn>
                                        <p:tgtEl>
                                          <p:spTgt spid="2205732"/>
                                        </p:tgtEl>
                                        <p:attrNameLst>
                                          <p:attrName>style.visibility</p:attrName>
                                        </p:attrNameLst>
                                      </p:cBhvr>
                                      <p:to>
                                        <p:strVal val="visible"/>
                                      </p:to>
                                    </p:set>
                                    <p:animEffect transition="in" filter="slide(fromTop)">
                                      <p:cBhvr>
                                        <p:cTn id="96" dur="500"/>
                                        <p:tgtEl>
                                          <p:spTgt spid="2205732"/>
                                        </p:tgtEl>
                                      </p:cBhvr>
                                    </p:animEffect>
                                  </p:childTnLst>
                                  <p:subTnLst>
                                    <p:animClr clrSpc="rgb" dir="cw">
                                      <p:cBhvr override="childStyle">
                                        <p:cTn dur="1" fill="hold" display="0" masterRel="nextClick" afterEffect="1"/>
                                        <p:tgtEl>
                                          <p:spTgt spid="2205732"/>
                                        </p:tgtEl>
                                        <p:attrNameLst>
                                          <p:attrName>ppt_c</p:attrName>
                                        </p:attrNameLst>
                                      </p:cBhvr>
                                      <p:to>
                                        <a:schemeClr val="tx2"/>
                                      </p:to>
                                    </p:animClr>
                                  </p:subTnLst>
                                </p:cTn>
                              </p:par>
                            </p:childTnLst>
                          </p:cTn>
                        </p:par>
                      </p:childTnLst>
                    </p:cTn>
                  </p:par>
                  <p:par>
                    <p:cTn id="97" fill="hold" nodeType="clickPar">
                      <p:stCondLst>
                        <p:cond delay="indefinite"/>
                      </p:stCondLst>
                      <p:childTnLst>
                        <p:par>
                          <p:cTn id="98" fill="hold" nodeType="withGroup">
                            <p:stCondLst>
                              <p:cond delay="0"/>
                            </p:stCondLst>
                            <p:childTnLst>
                              <p:par>
                                <p:cTn id="99" presetID="12" presetClass="entr" presetSubtype="4" fill="hold" grpId="0" nodeType="clickEffect">
                                  <p:stCondLst>
                                    <p:cond delay="0"/>
                                  </p:stCondLst>
                                  <p:childTnLst>
                                    <p:set>
                                      <p:cBhvr>
                                        <p:cTn id="100" dur="1" fill="hold">
                                          <p:stCondLst>
                                            <p:cond delay="0"/>
                                          </p:stCondLst>
                                        </p:cTn>
                                        <p:tgtEl>
                                          <p:spTgt spid="2205703"/>
                                        </p:tgtEl>
                                        <p:attrNameLst>
                                          <p:attrName>style.visibility</p:attrName>
                                        </p:attrNameLst>
                                      </p:cBhvr>
                                      <p:to>
                                        <p:strVal val="visible"/>
                                      </p:to>
                                    </p:set>
                                    <p:animEffect transition="in" filter="slide(fromBottom)">
                                      <p:cBhvr>
                                        <p:cTn id="101" dur="500"/>
                                        <p:tgtEl>
                                          <p:spTgt spid="2205703"/>
                                        </p:tgtEl>
                                      </p:cBhvr>
                                    </p:animEffect>
                                  </p:childTnLst>
                                </p:cTn>
                              </p:par>
                            </p:childTnLst>
                          </p:cTn>
                        </p:par>
                        <p:par>
                          <p:cTn id="102" fill="hold" nodeType="afterGroup">
                            <p:stCondLst>
                              <p:cond delay="500"/>
                            </p:stCondLst>
                            <p:childTnLst>
                              <p:par>
                                <p:cTn id="103" presetID="12" presetClass="entr" presetSubtype="4" fill="hold" grpId="0" nodeType="afterEffect">
                                  <p:stCondLst>
                                    <p:cond delay="0"/>
                                  </p:stCondLst>
                                  <p:childTnLst>
                                    <p:set>
                                      <p:cBhvr>
                                        <p:cTn id="104" dur="1" fill="hold">
                                          <p:stCondLst>
                                            <p:cond delay="0"/>
                                          </p:stCondLst>
                                        </p:cTn>
                                        <p:tgtEl>
                                          <p:spTgt spid="2205702"/>
                                        </p:tgtEl>
                                        <p:attrNameLst>
                                          <p:attrName>style.visibility</p:attrName>
                                        </p:attrNameLst>
                                      </p:cBhvr>
                                      <p:to>
                                        <p:strVal val="visible"/>
                                      </p:to>
                                    </p:set>
                                    <p:animEffect transition="in" filter="slide(fromBottom)">
                                      <p:cBhvr>
                                        <p:cTn id="105" dur="500"/>
                                        <p:tgtEl>
                                          <p:spTgt spid="2205702"/>
                                        </p:tgtEl>
                                      </p:cBhvr>
                                    </p:animEffect>
                                  </p:childTnLst>
                                </p:cTn>
                              </p:par>
                            </p:childTnLst>
                          </p:cTn>
                        </p:par>
                        <p:par>
                          <p:cTn id="106" fill="hold" nodeType="afterGroup">
                            <p:stCondLst>
                              <p:cond delay="1000"/>
                            </p:stCondLst>
                            <p:childTnLst>
                              <p:par>
                                <p:cTn id="107" presetID="12" presetClass="entr" presetSubtype="4" fill="hold" grpId="0" nodeType="afterEffect">
                                  <p:stCondLst>
                                    <p:cond delay="0"/>
                                  </p:stCondLst>
                                  <p:childTnLst>
                                    <p:set>
                                      <p:cBhvr>
                                        <p:cTn id="108" dur="1" fill="hold">
                                          <p:stCondLst>
                                            <p:cond delay="0"/>
                                          </p:stCondLst>
                                        </p:cTn>
                                        <p:tgtEl>
                                          <p:spTgt spid="2205701"/>
                                        </p:tgtEl>
                                        <p:attrNameLst>
                                          <p:attrName>style.visibility</p:attrName>
                                        </p:attrNameLst>
                                      </p:cBhvr>
                                      <p:to>
                                        <p:strVal val="visible"/>
                                      </p:to>
                                    </p:set>
                                    <p:animEffect transition="in" filter="slide(fromBottom)">
                                      <p:cBhvr>
                                        <p:cTn id="109" dur="500"/>
                                        <p:tgtEl>
                                          <p:spTgt spid="2205701"/>
                                        </p:tgtEl>
                                      </p:cBhvr>
                                    </p:animEffect>
                                  </p:childTnLst>
                                </p:cTn>
                              </p:par>
                            </p:childTnLst>
                          </p:cTn>
                        </p:par>
                        <p:par>
                          <p:cTn id="110" fill="hold" nodeType="afterGroup">
                            <p:stCondLst>
                              <p:cond delay="1500"/>
                            </p:stCondLst>
                            <p:childTnLst>
                              <p:par>
                                <p:cTn id="111" presetID="12" presetClass="entr" presetSubtype="4" fill="hold" grpId="0" nodeType="afterEffect">
                                  <p:stCondLst>
                                    <p:cond delay="0"/>
                                  </p:stCondLst>
                                  <p:childTnLst>
                                    <p:set>
                                      <p:cBhvr>
                                        <p:cTn id="112" dur="1" fill="hold">
                                          <p:stCondLst>
                                            <p:cond delay="0"/>
                                          </p:stCondLst>
                                        </p:cTn>
                                        <p:tgtEl>
                                          <p:spTgt spid="2205740"/>
                                        </p:tgtEl>
                                        <p:attrNameLst>
                                          <p:attrName>style.visibility</p:attrName>
                                        </p:attrNameLst>
                                      </p:cBhvr>
                                      <p:to>
                                        <p:strVal val="visible"/>
                                      </p:to>
                                    </p:set>
                                    <p:animEffect transition="in" filter="slide(fromBottom)">
                                      <p:cBhvr>
                                        <p:cTn id="113" dur="500"/>
                                        <p:tgtEl>
                                          <p:spTgt spid="2205740"/>
                                        </p:tgtEl>
                                      </p:cBhvr>
                                    </p:animEffect>
                                  </p:childTnLst>
                                </p:cTn>
                              </p:par>
                            </p:childTnLst>
                          </p:cTn>
                        </p:par>
                        <p:par>
                          <p:cTn id="114" fill="hold" nodeType="afterGroup">
                            <p:stCondLst>
                              <p:cond delay="2000"/>
                            </p:stCondLst>
                            <p:childTnLst>
                              <p:par>
                                <p:cTn id="115" presetID="12" presetClass="entr" presetSubtype="4" fill="hold" grpId="0" nodeType="afterEffect">
                                  <p:stCondLst>
                                    <p:cond delay="0"/>
                                  </p:stCondLst>
                                  <p:childTnLst>
                                    <p:set>
                                      <p:cBhvr>
                                        <p:cTn id="116" dur="1" fill="hold">
                                          <p:stCondLst>
                                            <p:cond delay="0"/>
                                          </p:stCondLst>
                                        </p:cTn>
                                        <p:tgtEl>
                                          <p:spTgt spid="2205735"/>
                                        </p:tgtEl>
                                        <p:attrNameLst>
                                          <p:attrName>style.visibility</p:attrName>
                                        </p:attrNameLst>
                                      </p:cBhvr>
                                      <p:to>
                                        <p:strVal val="visible"/>
                                      </p:to>
                                    </p:set>
                                    <p:animEffect transition="in" filter="slide(fromBottom)">
                                      <p:cBhvr>
                                        <p:cTn id="117" dur="500"/>
                                        <p:tgtEl>
                                          <p:spTgt spid="2205735"/>
                                        </p:tgtEl>
                                      </p:cBhvr>
                                    </p:animEffect>
                                  </p:childTnLst>
                                  <p:subTnLst>
                                    <p:animClr clrSpc="rgb" dir="cw">
                                      <p:cBhvr override="childStyle">
                                        <p:cTn dur="1" fill="hold" display="0" masterRel="nextClick" afterEffect="1"/>
                                        <p:tgtEl>
                                          <p:spTgt spid="2205735"/>
                                        </p:tgtEl>
                                        <p:attrNameLst>
                                          <p:attrName>ppt_c</p:attrName>
                                        </p:attrNameLst>
                                      </p:cBhvr>
                                      <p:to>
                                        <a:schemeClr val="tx2"/>
                                      </p:to>
                                    </p:animClr>
                                  </p:sub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205737"/>
                                        </p:tgtEl>
                                        <p:attrNameLst>
                                          <p:attrName>style.visibility</p:attrName>
                                        </p:attrNameLst>
                                      </p:cBhvr>
                                      <p:to>
                                        <p:strVal val="visible"/>
                                      </p:to>
                                    </p:set>
                                    <p:animEffect transition="in" filter="wipe(left)">
                                      <p:cBhvr>
                                        <p:cTn id="122" dur="500"/>
                                        <p:tgtEl>
                                          <p:spTgt spid="2205737"/>
                                        </p:tgtEl>
                                      </p:cBhvr>
                                    </p:animEffect>
                                  </p:childTnLst>
                                  <p:subTnLst>
                                    <p:animClr clrSpc="rgb" dir="cw">
                                      <p:cBhvr override="childStyle">
                                        <p:cTn dur="1" fill="hold" display="0" masterRel="nextClick" afterEffect="1"/>
                                        <p:tgtEl>
                                          <p:spTgt spid="2205737"/>
                                        </p:tgtEl>
                                        <p:attrNameLst>
                                          <p:attrName>ppt_c</p:attrName>
                                        </p:attrNameLst>
                                      </p:cBhvr>
                                      <p:to>
                                        <a:schemeClr val="tx2"/>
                                      </p:to>
                                    </p:animClr>
                                  </p:subTnLst>
                                </p:cTn>
                              </p:par>
                            </p:childTnLst>
                          </p:cTn>
                        </p:par>
                      </p:childTnLst>
                    </p:cTn>
                  </p:par>
                  <p:par>
                    <p:cTn id="123" fill="hold" nodeType="clickPar">
                      <p:stCondLst>
                        <p:cond delay="indefinite"/>
                      </p:stCondLst>
                      <p:childTnLst>
                        <p:par>
                          <p:cTn id="124" fill="hold" nodeType="withGroup">
                            <p:stCondLst>
                              <p:cond delay="0"/>
                            </p:stCondLst>
                            <p:childTnLst>
                              <p:par>
                                <p:cTn id="125" presetID="12" presetClass="entr" presetSubtype="2" fill="hold" grpId="0" nodeType="clickEffect">
                                  <p:stCondLst>
                                    <p:cond delay="0"/>
                                  </p:stCondLst>
                                  <p:childTnLst>
                                    <p:set>
                                      <p:cBhvr>
                                        <p:cTn id="126" dur="1" fill="hold">
                                          <p:stCondLst>
                                            <p:cond delay="0"/>
                                          </p:stCondLst>
                                        </p:cTn>
                                        <p:tgtEl>
                                          <p:spTgt spid="2205729"/>
                                        </p:tgtEl>
                                        <p:attrNameLst>
                                          <p:attrName>style.visibility</p:attrName>
                                        </p:attrNameLst>
                                      </p:cBhvr>
                                      <p:to>
                                        <p:strVal val="visible"/>
                                      </p:to>
                                    </p:set>
                                    <p:animEffect transition="in" filter="slide(fromRight)">
                                      <p:cBhvr>
                                        <p:cTn id="127" dur="500"/>
                                        <p:tgtEl>
                                          <p:spTgt spid="2205729"/>
                                        </p:tgtEl>
                                      </p:cBhvr>
                                    </p:animEffect>
                                  </p:childTnLst>
                                </p:cTn>
                              </p:par>
                              <p:par>
                                <p:cTn id="128" presetID="12" presetClass="exit" presetSubtype="8" fill="hold" grpId="1" nodeType="withEffect">
                                  <p:stCondLst>
                                    <p:cond delay="0"/>
                                  </p:stCondLst>
                                  <p:childTnLst>
                                    <p:animEffect transition="out" filter="slide(fromLeft)">
                                      <p:cBhvr>
                                        <p:cTn id="129" dur="500"/>
                                        <p:tgtEl>
                                          <p:spTgt spid="2205729"/>
                                        </p:tgtEl>
                                      </p:cBhvr>
                                    </p:animEffect>
                                    <p:set>
                                      <p:cBhvr>
                                        <p:cTn id="130" dur="1" fill="hold">
                                          <p:stCondLst>
                                            <p:cond delay="499"/>
                                          </p:stCondLst>
                                        </p:cTn>
                                        <p:tgtEl>
                                          <p:spTgt spid="2205729"/>
                                        </p:tgtEl>
                                        <p:attrNameLst>
                                          <p:attrName>style.visibility</p:attrName>
                                        </p:attrNameLst>
                                      </p:cBhvr>
                                      <p:to>
                                        <p:strVal val="hidden"/>
                                      </p:to>
                                    </p:set>
                                  </p:childTnLst>
                                </p:cTn>
                              </p:par>
                            </p:childTnLst>
                          </p:cTn>
                        </p:par>
                        <p:par>
                          <p:cTn id="131" fill="hold" nodeType="afterGroup">
                            <p:stCondLst>
                              <p:cond delay="500"/>
                            </p:stCondLst>
                            <p:childTnLst>
                              <p:par>
                                <p:cTn id="132" presetID="35" presetClass="path" presetSubtype="0" accel="50000" decel="50000" fill="hold" grpId="1" nodeType="afterEffect">
                                  <p:stCondLst>
                                    <p:cond delay="0"/>
                                  </p:stCondLst>
                                  <p:childTnLst>
                                    <p:animMotion origin="layout" path="M -4.44444E-6 2.60116E-6 L -0.18194 2.60116E-6 " pathEditMode="relative" rAng="0" ptsTypes="AA">
                                      <p:cBhvr>
                                        <p:cTn id="133" dur="500" fill="hold"/>
                                        <p:tgtEl>
                                          <p:spTgt spid="2205709"/>
                                        </p:tgtEl>
                                        <p:attrNameLst>
                                          <p:attrName>ppt_x</p:attrName>
                                          <p:attrName>ppt_y</p:attrName>
                                        </p:attrNameLst>
                                      </p:cBhvr>
                                      <p:rCtr x="-9097" y="0"/>
                                    </p:animMotion>
                                  </p:childTnLst>
                                </p:cTn>
                              </p:par>
                            </p:childTnLst>
                          </p:cTn>
                        </p:par>
                        <p:par>
                          <p:cTn id="134" fill="hold" nodeType="afterGroup">
                            <p:stCondLst>
                              <p:cond delay="1000"/>
                            </p:stCondLst>
                            <p:childTnLst>
                              <p:par>
                                <p:cTn id="135" presetID="12" presetClass="entr" presetSubtype="1" fill="hold" nodeType="afterEffect">
                                  <p:stCondLst>
                                    <p:cond delay="0"/>
                                  </p:stCondLst>
                                  <p:childTnLst>
                                    <p:set>
                                      <p:cBhvr>
                                        <p:cTn id="136" dur="1" fill="hold">
                                          <p:stCondLst>
                                            <p:cond delay="0"/>
                                          </p:stCondLst>
                                        </p:cTn>
                                        <p:tgtEl>
                                          <p:spTgt spid="2205721"/>
                                        </p:tgtEl>
                                        <p:attrNameLst>
                                          <p:attrName>style.visibility</p:attrName>
                                        </p:attrNameLst>
                                      </p:cBhvr>
                                      <p:to>
                                        <p:strVal val="visible"/>
                                      </p:to>
                                    </p:set>
                                    <p:animEffect transition="in" filter="slide(fromTop)">
                                      <p:cBhvr>
                                        <p:cTn id="137" dur="500"/>
                                        <p:tgtEl>
                                          <p:spTgt spid="2205721"/>
                                        </p:tgtEl>
                                      </p:cBhvr>
                                    </p:animEffect>
                                  </p:childTnLst>
                                </p:cTn>
                              </p:par>
                            </p:childTnLst>
                          </p:cTn>
                        </p:par>
                        <p:par>
                          <p:cTn id="138" fill="hold" nodeType="afterGroup">
                            <p:stCondLst>
                              <p:cond delay="1500"/>
                            </p:stCondLst>
                            <p:childTnLst>
                              <p:par>
                                <p:cTn id="139" presetID="9" presetClass="exit" presetSubtype="0" fill="hold" nodeType="afterEffect">
                                  <p:stCondLst>
                                    <p:cond delay="0"/>
                                  </p:stCondLst>
                                  <p:childTnLst>
                                    <p:animEffect transition="out" filter="dissolve">
                                      <p:cBhvr>
                                        <p:cTn id="140" dur="500"/>
                                        <p:tgtEl>
                                          <p:spTgt spid="2205727"/>
                                        </p:tgtEl>
                                      </p:cBhvr>
                                    </p:animEffect>
                                    <p:set>
                                      <p:cBhvr>
                                        <p:cTn id="141" dur="1" fill="hold">
                                          <p:stCondLst>
                                            <p:cond delay="499"/>
                                          </p:stCondLst>
                                        </p:cTn>
                                        <p:tgtEl>
                                          <p:spTgt spid="2205727"/>
                                        </p:tgtEl>
                                        <p:attrNameLst>
                                          <p:attrName>style.visibility</p:attrName>
                                        </p:attrNameLst>
                                      </p:cBhvr>
                                      <p:to>
                                        <p:strVal val="hidden"/>
                                      </p:to>
                                    </p:set>
                                  </p:childTnLst>
                                </p:cTn>
                              </p:par>
                              <p:par>
                                <p:cTn id="142" presetID="9" presetClass="exit" presetSubtype="0" fill="hold" nodeType="withEffect">
                                  <p:stCondLst>
                                    <p:cond delay="0"/>
                                  </p:stCondLst>
                                  <p:childTnLst>
                                    <p:animEffect transition="out" filter="dissolve">
                                      <p:cBhvr>
                                        <p:cTn id="143" dur="500"/>
                                        <p:tgtEl>
                                          <p:spTgt spid="2205726"/>
                                        </p:tgtEl>
                                      </p:cBhvr>
                                    </p:animEffect>
                                    <p:set>
                                      <p:cBhvr>
                                        <p:cTn id="144" dur="1" fill="hold">
                                          <p:stCondLst>
                                            <p:cond delay="499"/>
                                          </p:stCondLst>
                                        </p:cTn>
                                        <p:tgtEl>
                                          <p:spTgt spid="2205726"/>
                                        </p:tgtEl>
                                        <p:attrNameLst>
                                          <p:attrName>style.visibility</p:attrName>
                                        </p:attrNameLst>
                                      </p:cBhvr>
                                      <p:to>
                                        <p:strVal val="hidden"/>
                                      </p:to>
                                    </p:set>
                                  </p:childTnLst>
                                </p:cTn>
                              </p:par>
                              <p:par>
                                <p:cTn id="145" presetID="9" presetClass="exit" presetSubtype="0" fill="hold" nodeType="withEffect">
                                  <p:stCondLst>
                                    <p:cond delay="0"/>
                                  </p:stCondLst>
                                  <p:childTnLst>
                                    <p:animEffect transition="out" filter="dissolve">
                                      <p:cBhvr>
                                        <p:cTn id="146" dur="500"/>
                                        <p:tgtEl>
                                          <p:spTgt spid="2205725"/>
                                        </p:tgtEl>
                                      </p:cBhvr>
                                    </p:animEffect>
                                    <p:set>
                                      <p:cBhvr>
                                        <p:cTn id="147" dur="1" fill="hold">
                                          <p:stCondLst>
                                            <p:cond delay="499"/>
                                          </p:stCondLst>
                                        </p:cTn>
                                        <p:tgtEl>
                                          <p:spTgt spid="2205725"/>
                                        </p:tgtEl>
                                        <p:attrNameLst>
                                          <p:attrName>style.visibility</p:attrName>
                                        </p:attrNameLst>
                                      </p:cBhvr>
                                      <p:to>
                                        <p:strVal val="hidden"/>
                                      </p:to>
                                    </p:set>
                                  </p:childTnLst>
                                </p:cTn>
                              </p:par>
                              <p:par>
                                <p:cTn id="148" presetID="9" presetClass="exit" presetSubtype="0" fill="hold" nodeType="withEffect">
                                  <p:stCondLst>
                                    <p:cond delay="0"/>
                                  </p:stCondLst>
                                  <p:childTnLst>
                                    <p:animEffect transition="out" filter="dissolve">
                                      <p:cBhvr>
                                        <p:cTn id="149" dur="500"/>
                                        <p:tgtEl>
                                          <p:spTgt spid="2205724"/>
                                        </p:tgtEl>
                                      </p:cBhvr>
                                    </p:animEffect>
                                    <p:set>
                                      <p:cBhvr>
                                        <p:cTn id="150" dur="1" fill="hold">
                                          <p:stCondLst>
                                            <p:cond delay="499"/>
                                          </p:stCondLst>
                                        </p:cTn>
                                        <p:tgtEl>
                                          <p:spTgt spid="2205724"/>
                                        </p:tgtEl>
                                        <p:attrNameLst>
                                          <p:attrName>style.visibility</p:attrName>
                                        </p:attrNameLst>
                                      </p:cBhvr>
                                      <p:to>
                                        <p:strVal val="hidden"/>
                                      </p:to>
                                    </p:set>
                                  </p:childTnLst>
                                </p:cTn>
                              </p:par>
                              <p:par>
                                <p:cTn id="151" presetID="9" presetClass="exit" presetSubtype="0" fill="hold" nodeType="withEffect">
                                  <p:stCondLst>
                                    <p:cond delay="0"/>
                                  </p:stCondLst>
                                  <p:childTnLst>
                                    <p:animEffect transition="out" filter="dissolve">
                                      <p:cBhvr>
                                        <p:cTn id="152" dur="500"/>
                                        <p:tgtEl>
                                          <p:spTgt spid="2205710"/>
                                        </p:tgtEl>
                                      </p:cBhvr>
                                    </p:animEffect>
                                    <p:set>
                                      <p:cBhvr>
                                        <p:cTn id="153" dur="1" fill="hold">
                                          <p:stCondLst>
                                            <p:cond delay="499"/>
                                          </p:stCondLst>
                                        </p:cTn>
                                        <p:tgtEl>
                                          <p:spTgt spid="2205710"/>
                                        </p:tgtEl>
                                        <p:attrNameLst>
                                          <p:attrName>style.visibility</p:attrName>
                                        </p:attrNameLst>
                                      </p:cBhvr>
                                      <p:to>
                                        <p:strVal val="hidden"/>
                                      </p:to>
                                    </p:set>
                                  </p:childTnLst>
                                </p:cTn>
                              </p:par>
                              <p:par>
                                <p:cTn id="154" presetID="9" presetClass="exit" presetSubtype="0" fill="hold" nodeType="withEffect">
                                  <p:stCondLst>
                                    <p:cond delay="0"/>
                                  </p:stCondLst>
                                  <p:childTnLst>
                                    <p:animEffect transition="out" filter="dissolve">
                                      <p:cBhvr>
                                        <p:cTn id="155" dur="500"/>
                                        <p:tgtEl>
                                          <p:spTgt spid="2205705"/>
                                        </p:tgtEl>
                                      </p:cBhvr>
                                    </p:animEffect>
                                    <p:set>
                                      <p:cBhvr>
                                        <p:cTn id="156" dur="1" fill="hold">
                                          <p:stCondLst>
                                            <p:cond delay="499"/>
                                          </p:stCondLst>
                                        </p:cTn>
                                        <p:tgtEl>
                                          <p:spTgt spid="2205705"/>
                                        </p:tgtEl>
                                        <p:attrNameLst>
                                          <p:attrName>style.visibility</p:attrName>
                                        </p:attrNameLst>
                                      </p:cBhvr>
                                      <p:to>
                                        <p:strVal val="hidden"/>
                                      </p:to>
                                    </p:se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205734"/>
                                        </p:tgtEl>
                                        <p:attrNameLst>
                                          <p:attrName>style.visibility</p:attrName>
                                        </p:attrNameLst>
                                      </p:cBhvr>
                                      <p:to>
                                        <p:strVal val="visible"/>
                                      </p:to>
                                    </p:set>
                                  </p:childTnLst>
                                </p:cTn>
                              </p:par>
                              <p:par>
                                <p:cTn id="161" presetID="1" presetClass="entr" presetSubtype="0" fill="hold" grpId="2" nodeType="withEffect">
                                  <p:stCondLst>
                                    <p:cond delay="0"/>
                                  </p:stCondLst>
                                  <p:childTnLst>
                                    <p:set>
                                      <p:cBhvr>
                                        <p:cTn id="162" dur="1" fill="hold">
                                          <p:stCondLst>
                                            <p:cond delay="0"/>
                                          </p:stCondLst>
                                        </p:cTn>
                                        <p:tgtEl>
                                          <p:spTgt spid="2205729"/>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20571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20572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205726"/>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205725"/>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205724"/>
                                        </p:tgtEl>
                                        <p:attrNameLst>
                                          <p:attrName>style.visibility</p:attrName>
                                        </p:attrNameLst>
                                      </p:cBhvr>
                                      <p:to>
                                        <p:strVal val="visible"/>
                                      </p:to>
                                    </p:set>
                                  </p:childTnLst>
                                </p:cTn>
                              </p:par>
                              <p:par>
                                <p:cTn id="173" presetID="1" presetClass="exit" presetSubtype="0" fill="hold" nodeType="withEffect">
                                  <p:stCondLst>
                                    <p:cond delay="0"/>
                                  </p:stCondLst>
                                  <p:childTnLst>
                                    <p:set>
                                      <p:cBhvr>
                                        <p:cTn id="174" dur="1" fill="hold">
                                          <p:stCondLst>
                                            <p:cond delay="0"/>
                                          </p:stCondLst>
                                        </p:cTn>
                                        <p:tgtEl>
                                          <p:spTgt spid="2205721"/>
                                        </p:tgtEl>
                                        <p:attrNameLst>
                                          <p:attrName>style.visibility</p:attrName>
                                        </p:attrNameLst>
                                      </p:cBhvr>
                                      <p:to>
                                        <p:strVal val="hidden"/>
                                      </p:to>
                                    </p:set>
                                  </p:childTnLst>
                                </p:cTn>
                              </p:par>
                              <p:par>
                                <p:cTn id="175" presetID="1" presetClass="entr" presetSubtype="0" fill="hold" nodeType="withEffect">
                                  <p:stCondLst>
                                    <p:cond delay="0"/>
                                  </p:stCondLst>
                                  <p:childTnLst>
                                    <p:set>
                                      <p:cBhvr>
                                        <p:cTn id="176" dur="1" fill="hold">
                                          <p:stCondLst>
                                            <p:cond delay="0"/>
                                          </p:stCondLst>
                                        </p:cTn>
                                        <p:tgtEl>
                                          <p:spTgt spid="2205705"/>
                                        </p:tgtEl>
                                        <p:attrNameLst>
                                          <p:attrName>style.visibility</p:attrName>
                                        </p:attrNameLst>
                                      </p:cBhvr>
                                      <p:to>
                                        <p:strVal val="visible"/>
                                      </p:to>
                                    </p:se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2205775"/>
                                        </p:tgtEl>
                                        <p:attrNameLst>
                                          <p:attrName>style.visibility</p:attrName>
                                        </p:attrNameLst>
                                      </p:cBhvr>
                                      <p:to>
                                        <p:strVal val="visible"/>
                                      </p:to>
                                    </p:set>
                                  </p:childTnLst>
                                </p:cTn>
                              </p:par>
                            </p:childTnLst>
                          </p:cTn>
                        </p:par>
                        <p:par>
                          <p:cTn id="181" fill="hold" nodeType="afterGroup">
                            <p:stCondLst>
                              <p:cond delay="0"/>
                            </p:stCondLst>
                            <p:childTnLst>
                              <p:par>
                                <p:cTn id="182" presetID="1" presetClass="entr" presetSubtype="0" fill="hold" nodeType="afterEffect">
                                  <p:stCondLst>
                                    <p:cond delay="0"/>
                                  </p:stCondLst>
                                  <p:childTnLst>
                                    <p:set>
                                      <p:cBhvr>
                                        <p:cTn id="183" dur="1" fill="hold">
                                          <p:stCondLst>
                                            <p:cond delay="0"/>
                                          </p:stCondLst>
                                        </p:cTn>
                                        <p:tgtEl>
                                          <p:spTgt spid="2205748"/>
                                        </p:tgtEl>
                                        <p:attrNameLst>
                                          <p:attrName>style.visibility</p:attrName>
                                        </p:attrNameLst>
                                      </p:cBhvr>
                                      <p:to>
                                        <p:strVal val="visible"/>
                                      </p:to>
                                    </p:se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1" presetClass="entr" presetSubtype="0" fill="hold" nodeType="clickEffect">
                                  <p:stCondLst>
                                    <p:cond delay="0"/>
                                  </p:stCondLst>
                                  <p:childTnLst>
                                    <p:set>
                                      <p:cBhvr>
                                        <p:cTn id="187" dur="1" fill="hold">
                                          <p:stCondLst>
                                            <p:cond delay="0"/>
                                          </p:stCondLst>
                                        </p:cTn>
                                        <p:tgtEl>
                                          <p:spTgt spid="2205773"/>
                                        </p:tgtEl>
                                        <p:attrNameLst>
                                          <p:attrName>style.visibility</p:attrName>
                                        </p:attrNameLst>
                                      </p:cBhvr>
                                      <p:to>
                                        <p:strVal val="visible"/>
                                      </p:to>
                                    </p:set>
                                  </p:childTnLst>
                                  <p:subTnLst>
                                    <p:animClr clrSpc="rgb" dir="cw">
                                      <p:cBhvr override="childStyle">
                                        <p:cTn dur="1" fill="hold" display="0" masterRel="nextClick" afterEffect="1"/>
                                        <p:tgtEl>
                                          <p:spTgt spid="2205773"/>
                                        </p:tgtEl>
                                        <p:attrNameLst>
                                          <p:attrName>ppt_c</p:attrName>
                                        </p:attrNameLst>
                                      </p:cBhvr>
                                      <p:to>
                                        <a:schemeClr val="tx2"/>
                                      </p:to>
                                    </p:animClr>
                                  </p:subTnLst>
                                </p:cTn>
                              </p:par>
                            </p:childTnLst>
                          </p:cTn>
                        </p:par>
                      </p:childTnLst>
                    </p:cTn>
                  </p:par>
                  <p:par>
                    <p:cTn id="188" fill="hold" nodeType="clickPar">
                      <p:stCondLst>
                        <p:cond delay="indefinite"/>
                      </p:stCondLst>
                      <p:childTnLst>
                        <p:par>
                          <p:cTn id="189" fill="hold" nodeType="withGroup">
                            <p:stCondLst>
                              <p:cond delay="0"/>
                            </p:stCondLst>
                            <p:childTnLst>
                              <p:par>
                                <p:cTn id="190" presetID="12" presetClass="entr" presetSubtype="4" fill="hold" nodeType="clickEffect">
                                  <p:stCondLst>
                                    <p:cond delay="0"/>
                                  </p:stCondLst>
                                  <p:childTnLst>
                                    <p:set>
                                      <p:cBhvr>
                                        <p:cTn id="191" dur="1" fill="hold">
                                          <p:stCondLst>
                                            <p:cond delay="0"/>
                                          </p:stCondLst>
                                        </p:cTn>
                                        <p:tgtEl>
                                          <p:spTgt spid="2205777"/>
                                        </p:tgtEl>
                                        <p:attrNameLst>
                                          <p:attrName>style.visibility</p:attrName>
                                        </p:attrNameLst>
                                      </p:cBhvr>
                                      <p:to>
                                        <p:strVal val="visible"/>
                                      </p:to>
                                    </p:set>
                                    <p:animEffect transition="in" filter="slide(fromBottom)">
                                      <p:cBhvr>
                                        <p:cTn id="192" dur="500"/>
                                        <p:tgtEl>
                                          <p:spTgt spid="2205777"/>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2205784"/>
                                        </p:tgtEl>
                                        <p:attrNameLst>
                                          <p:attrName>style.visibility</p:attrName>
                                        </p:attrNameLst>
                                      </p:cBhvr>
                                      <p:to>
                                        <p:strVal val="visible"/>
                                      </p:to>
                                    </p:set>
                                  </p:childTnLst>
                                </p:cTn>
                              </p:par>
                            </p:childTnLst>
                          </p:cTn>
                        </p:par>
                      </p:childTnLst>
                    </p:cTn>
                  </p:par>
                  <p:par>
                    <p:cTn id="197" fill="hold" nodeType="clickPar">
                      <p:stCondLst>
                        <p:cond delay="indefinite"/>
                      </p:stCondLst>
                      <p:childTnLst>
                        <p:par>
                          <p:cTn id="198" fill="hold" nodeType="withGroup">
                            <p:stCondLst>
                              <p:cond delay="0"/>
                            </p:stCondLst>
                            <p:childTnLst>
                              <p:par>
                                <p:cTn id="199" presetID="1" presetClass="entr" presetSubtype="0" fill="hold" nodeType="clickEffect">
                                  <p:stCondLst>
                                    <p:cond delay="0"/>
                                  </p:stCondLst>
                                  <p:childTnLst>
                                    <p:set>
                                      <p:cBhvr>
                                        <p:cTn id="200" dur="1" fill="hold">
                                          <p:stCondLst>
                                            <p:cond delay="0"/>
                                          </p:stCondLst>
                                        </p:cTn>
                                        <p:tgtEl>
                                          <p:spTgt spid="2205792"/>
                                        </p:tgtEl>
                                        <p:attrNameLst>
                                          <p:attrName>style.visibility</p:attrName>
                                        </p:attrNameLst>
                                      </p:cBhvr>
                                      <p:to>
                                        <p:strVal val="visible"/>
                                      </p:to>
                                    </p:set>
                                  </p:childTnLst>
                                </p:cTn>
                              </p:par>
                            </p:childTnLst>
                          </p:cTn>
                        </p:par>
                        <p:par>
                          <p:cTn id="201" fill="hold" nodeType="afterGroup">
                            <p:stCondLst>
                              <p:cond delay="0"/>
                            </p:stCondLst>
                            <p:childTnLst>
                              <p:par>
                                <p:cTn id="202" presetID="35" presetClass="emph" presetSubtype="0" fill="hold" nodeType="afterEffect">
                                  <p:stCondLst>
                                    <p:cond delay="0"/>
                                  </p:stCondLst>
                                  <p:childTnLst>
                                    <p:anim calcmode="discrete" valueType="str">
                                      <p:cBhvr>
                                        <p:cTn id="203" dur="500" fill="hold"/>
                                        <p:tgtEl>
                                          <p:spTgt spid="2205792"/>
                                        </p:tgtEl>
                                        <p:attrNameLst>
                                          <p:attrName>style.visibility</p:attrName>
                                        </p:attrNameLst>
                                      </p:cBhvr>
                                      <p:tavLst>
                                        <p:tav tm="0">
                                          <p:val>
                                            <p:strVal val="hidden"/>
                                          </p:val>
                                        </p:tav>
                                        <p:tav tm="50000">
                                          <p:val>
                                            <p:strVal val="visible"/>
                                          </p:val>
                                        </p:tav>
                                      </p:tavLst>
                                    </p:anim>
                                  </p:childTnLst>
                                  <p:subTnLst>
                                    <p:audio>
                                      <p:cMediaNode vol="70000">
                                        <p:cTn display="0" masterRel="sameClick">
                                          <p:stCondLst>
                                            <p:cond evt="begin" delay="0">
                                              <p:tn val="202"/>
                                            </p:cond>
                                          </p:stCondLst>
                                          <p:endCondLst>
                                            <p:cond evt="onStopAudio" delay="0">
                                              <p:tgtEl>
                                                <p:sldTgt/>
                                              </p:tgtEl>
                                            </p:cond>
                                          </p:endCondLst>
                                        </p:cTn>
                                        <p:tgtEl>
                                          <p:sndTgt r:embed="rId3" name="camera.wav"/>
                                        </p:tgtEl>
                                      </p:cMediaNode>
                                    </p:audio>
                                  </p:subTnLst>
                                </p:cTn>
                              </p:par>
                            </p:childTnLst>
                          </p:cTn>
                        </p:par>
                        <p:par>
                          <p:cTn id="204" fill="hold" nodeType="afterGroup">
                            <p:stCondLst>
                              <p:cond delay="500"/>
                            </p:stCondLst>
                            <p:childTnLst>
                              <p:par>
                                <p:cTn id="205" presetID="9" presetClass="entr" presetSubtype="0" fill="hold" grpId="0" nodeType="afterEffect">
                                  <p:stCondLst>
                                    <p:cond delay="0"/>
                                  </p:stCondLst>
                                  <p:childTnLst>
                                    <p:set>
                                      <p:cBhvr>
                                        <p:cTn id="206" dur="1" fill="hold">
                                          <p:stCondLst>
                                            <p:cond delay="0"/>
                                          </p:stCondLst>
                                        </p:cTn>
                                        <p:tgtEl>
                                          <p:spTgt spid="2205755"/>
                                        </p:tgtEl>
                                        <p:attrNameLst>
                                          <p:attrName>style.visibility</p:attrName>
                                        </p:attrNameLst>
                                      </p:cBhvr>
                                      <p:to>
                                        <p:strVal val="visible"/>
                                      </p:to>
                                    </p:set>
                                    <p:animEffect transition="in" filter="dissolve">
                                      <p:cBhvr>
                                        <p:cTn id="207" dur="500"/>
                                        <p:tgtEl>
                                          <p:spTgt spid="2205755"/>
                                        </p:tgtEl>
                                      </p:cBhvr>
                                    </p:animEffect>
                                  </p:childTnLst>
                                </p:cTn>
                              </p:par>
                            </p:childTnLst>
                          </p:cTn>
                        </p:par>
                      </p:childTnLst>
                    </p:cTn>
                  </p:par>
                  <p:par>
                    <p:cTn id="208" fill="hold" nodeType="clickPar">
                      <p:stCondLst>
                        <p:cond delay="indefinite"/>
                      </p:stCondLst>
                      <p:childTnLst>
                        <p:par>
                          <p:cTn id="209" fill="hold" nodeType="withGroup">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2205780"/>
                                        </p:tgtEl>
                                        <p:attrNameLst>
                                          <p:attrName>style.visibility</p:attrName>
                                        </p:attrNameLst>
                                      </p:cBhvr>
                                      <p:to>
                                        <p:strVal val="visible"/>
                                      </p:to>
                                    </p:set>
                                  </p:childTnLst>
                                  <p:subTnLst>
                                    <p:animClr clrSpc="rgb" dir="cw">
                                      <p:cBhvr override="childStyle">
                                        <p:cTn dur="1" fill="hold" display="0" masterRel="nextClick" afterEffect="1"/>
                                        <p:tgtEl>
                                          <p:spTgt spid="2205780"/>
                                        </p:tgtEl>
                                        <p:attrNameLst>
                                          <p:attrName>ppt_c</p:attrName>
                                        </p:attrNameLst>
                                      </p:cBhvr>
                                      <p:to>
                                        <a:schemeClr val="tx2"/>
                                      </p:to>
                                    </p:animClr>
                                  </p:subTnLst>
                                </p:cTn>
                              </p:par>
                            </p:childTnLst>
                          </p:cTn>
                        </p:par>
                      </p:childTnLst>
                    </p:cTn>
                  </p:par>
                  <p:par>
                    <p:cTn id="212" fill="hold" nodeType="clickPar">
                      <p:stCondLst>
                        <p:cond delay="indefinite"/>
                      </p:stCondLst>
                      <p:childTnLst>
                        <p:par>
                          <p:cTn id="213" fill="hold" nodeType="withGroup">
                            <p:stCondLst>
                              <p:cond delay="0"/>
                            </p:stCondLst>
                            <p:childTnLst>
                              <p:par>
                                <p:cTn id="214" presetID="12" presetClass="entr" presetSubtype="1" fill="hold" grpId="0" nodeType="clickEffect">
                                  <p:stCondLst>
                                    <p:cond delay="0"/>
                                  </p:stCondLst>
                                  <p:childTnLst>
                                    <p:set>
                                      <p:cBhvr>
                                        <p:cTn id="215" dur="1" fill="hold">
                                          <p:stCondLst>
                                            <p:cond delay="0"/>
                                          </p:stCondLst>
                                        </p:cTn>
                                        <p:tgtEl>
                                          <p:spTgt spid="2205776"/>
                                        </p:tgtEl>
                                        <p:attrNameLst>
                                          <p:attrName>style.visibility</p:attrName>
                                        </p:attrNameLst>
                                      </p:cBhvr>
                                      <p:to>
                                        <p:strVal val="visible"/>
                                      </p:to>
                                    </p:set>
                                    <p:animEffect transition="in" filter="slide(fromTop)">
                                      <p:cBhvr>
                                        <p:cTn id="216" dur="500"/>
                                        <p:tgtEl>
                                          <p:spTgt spid="2205776"/>
                                        </p:tgtEl>
                                      </p:cBhvr>
                                    </p:animEffect>
                                  </p:childTnLst>
                                </p:cTn>
                              </p:par>
                            </p:childTnLst>
                          </p:cTn>
                        </p:par>
                        <p:par>
                          <p:cTn id="217" fill="hold" nodeType="afterGroup">
                            <p:stCondLst>
                              <p:cond delay="500"/>
                            </p:stCondLst>
                            <p:childTnLst>
                              <p:par>
                                <p:cTn id="218" presetID="12" presetClass="entr" presetSubtype="4" fill="hold" nodeType="afterEffect">
                                  <p:stCondLst>
                                    <p:cond delay="0"/>
                                  </p:stCondLst>
                                  <p:childTnLst>
                                    <p:set>
                                      <p:cBhvr>
                                        <p:cTn id="219" dur="1" fill="hold">
                                          <p:stCondLst>
                                            <p:cond delay="0"/>
                                          </p:stCondLst>
                                        </p:cTn>
                                        <p:tgtEl>
                                          <p:spTgt spid="2205757"/>
                                        </p:tgtEl>
                                        <p:attrNameLst>
                                          <p:attrName>style.visibility</p:attrName>
                                        </p:attrNameLst>
                                      </p:cBhvr>
                                      <p:to>
                                        <p:strVal val="visible"/>
                                      </p:to>
                                    </p:set>
                                    <p:animEffect transition="in" filter="slide(fromBottom)">
                                      <p:cBhvr>
                                        <p:cTn id="220" dur="500"/>
                                        <p:tgtEl>
                                          <p:spTgt spid="2205757"/>
                                        </p:tgtEl>
                                      </p:cBhvr>
                                    </p:animEffect>
                                  </p:childTnLst>
                                </p:cTn>
                              </p:par>
                            </p:childTnLst>
                          </p:cTn>
                        </p:par>
                        <p:par>
                          <p:cTn id="221" fill="hold" nodeType="afterGroup">
                            <p:stCondLst>
                              <p:cond delay="1000"/>
                            </p:stCondLst>
                            <p:childTnLst>
                              <p:par>
                                <p:cTn id="222" presetID="12" presetClass="entr" presetSubtype="1" fill="hold" grpId="0" nodeType="afterEffect">
                                  <p:stCondLst>
                                    <p:cond delay="0"/>
                                  </p:stCondLst>
                                  <p:childTnLst>
                                    <p:set>
                                      <p:cBhvr>
                                        <p:cTn id="223" dur="1" fill="hold">
                                          <p:stCondLst>
                                            <p:cond delay="0"/>
                                          </p:stCondLst>
                                        </p:cTn>
                                        <p:tgtEl>
                                          <p:spTgt spid="2205785"/>
                                        </p:tgtEl>
                                        <p:attrNameLst>
                                          <p:attrName>style.visibility</p:attrName>
                                        </p:attrNameLst>
                                      </p:cBhvr>
                                      <p:to>
                                        <p:strVal val="visible"/>
                                      </p:to>
                                    </p:set>
                                    <p:animEffect transition="in" filter="slide(fromTop)">
                                      <p:cBhvr>
                                        <p:cTn id="224" dur="500"/>
                                        <p:tgtEl>
                                          <p:spTgt spid="2205785"/>
                                        </p:tgtEl>
                                      </p:cBhvr>
                                    </p:animEffect>
                                  </p:childTnLst>
                                </p:cTn>
                              </p:par>
                            </p:childTnLst>
                          </p:cTn>
                        </p:par>
                        <p:par>
                          <p:cTn id="225" fill="hold" nodeType="afterGroup">
                            <p:stCondLst>
                              <p:cond delay="1500"/>
                            </p:stCondLst>
                            <p:childTnLst>
                              <p:par>
                                <p:cTn id="226" presetID="12" presetClass="entr" presetSubtype="1" fill="hold" nodeType="afterEffect">
                                  <p:stCondLst>
                                    <p:cond delay="0"/>
                                  </p:stCondLst>
                                  <p:childTnLst>
                                    <p:set>
                                      <p:cBhvr>
                                        <p:cTn id="227" dur="1" fill="hold">
                                          <p:stCondLst>
                                            <p:cond delay="0"/>
                                          </p:stCondLst>
                                        </p:cTn>
                                        <p:tgtEl>
                                          <p:spTgt spid="2205763"/>
                                        </p:tgtEl>
                                        <p:attrNameLst>
                                          <p:attrName>style.visibility</p:attrName>
                                        </p:attrNameLst>
                                      </p:cBhvr>
                                      <p:to>
                                        <p:strVal val="visible"/>
                                      </p:to>
                                    </p:set>
                                    <p:animEffect transition="in" filter="slide(fromTop)">
                                      <p:cBhvr>
                                        <p:cTn id="228" dur="500"/>
                                        <p:tgtEl>
                                          <p:spTgt spid="2205763"/>
                                        </p:tgtEl>
                                      </p:cBhvr>
                                    </p:animEffect>
                                  </p:childTnLst>
                                </p:cTn>
                              </p:par>
                            </p:childTnLst>
                          </p:cTn>
                        </p:par>
                        <p:par>
                          <p:cTn id="229" fill="hold" nodeType="afterGroup">
                            <p:stCondLst>
                              <p:cond delay="2000"/>
                            </p:stCondLst>
                            <p:childTnLst>
                              <p:par>
                                <p:cTn id="230" presetID="12" presetClass="entr" presetSubtype="1" fill="hold" grpId="0" nodeType="afterEffect">
                                  <p:stCondLst>
                                    <p:cond delay="0"/>
                                  </p:stCondLst>
                                  <p:childTnLst>
                                    <p:set>
                                      <p:cBhvr>
                                        <p:cTn id="231" dur="1" fill="hold">
                                          <p:stCondLst>
                                            <p:cond delay="0"/>
                                          </p:stCondLst>
                                        </p:cTn>
                                        <p:tgtEl>
                                          <p:spTgt spid="2205756"/>
                                        </p:tgtEl>
                                        <p:attrNameLst>
                                          <p:attrName>style.visibility</p:attrName>
                                        </p:attrNameLst>
                                      </p:cBhvr>
                                      <p:to>
                                        <p:strVal val="visible"/>
                                      </p:to>
                                    </p:set>
                                    <p:animEffect transition="in" filter="slide(fromTop)">
                                      <p:cBhvr>
                                        <p:cTn id="232" dur="500"/>
                                        <p:tgtEl>
                                          <p:spTgt spid="2205756"/>
                                        </p:tgtEl>
                                      </p:cBhvr>
                                    </p:animEffect>
                                  </p:childTnLst>
                                </p:cTn>
                              </p:par>
                            </p:childTnLst>
                          </p:cTn>
                        </p:par>
                        <p:par>
                          <p:cTn id="233" fill="hold" nodeType="afterGroup">
                            <p:stCondLst>
                              <p:cond delay="2500"/>
                            </p:stCondLst>
                            <p:childTnLst>
                              <p:par>
                                <p:cTn id="234" presetID="12" presetClass="entr" presetSubtype="1" fill="hold" grpId="0" nodeType="afterEffect">
                                  <p:stCondLst>
                                    <p:cond delay="0"/>
                                  </p:stCondLst>
                                  <p:childTnLst>
                                    <p:set>
                                      <p:cBhvr>
                                        <p:cTn id="235" dur="1" fill="hold">
                                          <p:stCondLst>
                                            <p:cond delay="0"/>
                                          </p:stCondLst>
                                        </p:cTn>
                                        <p:tgtEl>
                                          <p:spTgt spid="2205786"/>
                                        </p:tgtEl>
                                        <p:attrNameLst>
                                          <p:attrName>style.visibility</p:attrName>
                                        </p:attrNameLst>
                                      </p:cBhvr>
                                      <p:to>
                                        <p:strVal val="visible"/>
                                      </p:to>
                                    </p:set>
                                    <p:animEffect transition="in" filter="slide(fromTop)">
                                      <p:cBhvr>
                                        <p:cTn id="236" dur="500"/>
                                        <p:tgtEl>
                                          <p:spTgt spid="2205786"/>
                                        </p:tgtEl>
                                      </p:cBhvr>
                                    </p:animEffect>
                                  </p:childTnLst>
                                </p:cTn>
                              </p:par>
                            </p:childTnLst>
                          </p:cTn>
                        </p:par>
                        <p:par>
                          <p:cTn id="237" fill="hold" nodeType="afterGroup">
                            <p:stCondLst>
                              <p:cond delay="3000"/>
                            </p:stCondLst>
                            <p:childTnLst>
                              <p:par>
                                <p:cTn id="238" presetID="12" presetClass="entr" presetSubtype="1" fill="hold" nodeType="afterEffect">
                                  <p:stCondLst>
                                    <p:cond delay="0"/>
                                  </p:stCondLst>
                                  <p:childTnLst>
                                    <p:set>
                                      <p:cBhvr>
                                        <p:cTn id="239" dur="1" fill="hold">
                                          <p:stCondLst>
                                            <p:cond delay="0"/>
                                          </p:stCondLst>
                                        </p:cTn>
                                        <p:tgtEl>
                                          <p:spTgt spid="2205760"/>
                                        </p:tgtEl>
                                        <p:attrNameLst>
                                          <p:attrName>style.visibility</p:attrName>
                                        </p:attrNameLst>
                                      </p:cBhvr>
                                      <p:to>
                                        <p:strVal val="visible"/>
                                      </p:to>
                                    </p:set>
                                    <p:animEffect transition="in" filter="slide(fromTop)">
                                      <p:cBhvr>
                                        <p:cTn id="240" dur="500"/>
                                        <p:tgtEl>
                                          <p:spTgt spid="2205760"/>
                                        </p:tgtEl>
                                      </p:cBhvr>
                                    </p:animEffect>
                                  </p:childTnLst>
                                </p:cTn>
                              </p:par>
                            </p:childTnLst>
                          </p:cTn>
                        </p:par>
                        <p:par>
                          <p:cTn id="241" fill="hold" nodeType="afterGroup">
                            <p:stCondLst>
                              <p:cond delay="3500"/>
                            </p:stCondLst>
                            <p:childTnLst>
                              <p:par>
                                <p:cTn id="242" presetID="12" presetClass="entr" presetSubtype="1" fill="hold" grpId="0" nodeType="afterEffect">
                                  <p:stCondLst>
                                    <p:cond delay="0"/>
                                  </p:stCondLst>
                                  <p:childTnLst>
                                    <p:set>
                                      <p:cBhvr>
                                        <p:cTn id="243" dur="1" fill="hold">
                                          <p:stCondLst>
                                            <p:cond delay="0"/>
                                          </p:stCondLst>
                                        </p:cTn>
                                        <p:tgtEl>
                                          <p:spTgt spid="2205766"/>
                                        </p:tgtEl>
                                        <p:attrNameLst>
                                          <p:attrName>style.visibility</p:attrName>
                                        </p:attrNameLst>
                                      </p:cBhvr>
                                      <p:to>
                                        <p:strVal val="visible"/>
                                      </p:to>
                                    </p:set>
                                    <p:animEffect transition="in" filter="slide(fromTop)">
                                      <p:cBhvr>
                                        <p:cTn id="244" dur="500"/>
                                        <p:tgtEl>
                                          <p:spTgt spid="2205766"/>
                                        </p:tgtEl>
                                      </p:cBhvr>
                                    </p:animEffect>
                                  </p:childTnLst>
                                </p:cTn>
                              </p:par>
                            </p:childTnLst>
                          </p:cTn>
                        </p:par>
                        <p:par>
                          <p:cTn id="245" fill="hold" nodeType="afterGroup">
                            <p:stCondLst>
                              <p:cond delay="4000"/>
                            </p:stCondLst>
                            <p:childTnLst>
                              <p:par>
                                <p:cTn id="246" presetID="12" presetClass="entr" presetSubtype="1" fill="hold" grpId="0" nodeType="afterEffect">
                                  <p:stCondLst>
                                    <p:cond delay="0"/>
                                  </p:stCondLst>
                                  <p:childTnLst>
                                    <p:set>
                                      <p:cBhvr>
                                        <p:cTn id="247" dur="1" fill="hold">
                                          <p:stCondLst>
                                            <p:cond delay="0"/>
                                          </p:stCondLst>
                                        </p:cTn>
                                        <p:tgtEl>
                                          <p:spTgt spid="2205787"/>
                                        </p:tgtEl>
                                        <p:attrNameLst>
                                          <p:attrName>style.visibility</p:attrName>
                                        </p:attrNameLst>
                                      </p:cBhvr>
                                      <p:to>
                                        <p:strVal val="visible"/>
                                      </p:to>
                                    </p:set>
                                    <p:animEffect transition="in" filter="slide(fromTop)">
                                      <p:cBhvr>
                                        <p:cTn id="248" dur="500"/>
                                        <p:tgtEl>
                                          <p:spTgt spid="2205787"/>
                                        </p:tgtEl>
                                      </p:cBhvr>
                                    </p:animEffect>
                                  </p:childTnLst>
                                </p:cTn>
                              </p:par>
                            </p:childTnLst>
                          </p:cTn>
                        </p:par>
                        <p:par>
                          <p:cTn id="249" fill="hold" nodeType="afterGroup">
                            <p:stCondLst>
                              <p:cond delay="4500"/>
                            </p:stCondLst>
                            <p:childTnLst>
                              <p:par>
                                <p:cTn id="250" presetID="12" presetClass="entr" presetSubtype="1" fill="hold" grpId="0" nodeType="afterEffect">
                                  <p:stCondLst>
                                    <p:cond delay="0"/>
                                  </p:stCondLst>
                                  <p:childTnLst>
                                    <p:set>
                                      <p:cBhvr>
                                        <p:cTn id="251" dur="1" fill="hold">
                                          <p:stCondLst>
                                            <p:cond delay="0"/>
                                          </p:stCondLst>
                                        </p:cTn>
                                        <p:tgtEl>
                                          <p:spTgt spid="2205774"/>
                                        </p:tgtEl>
                                        <p:attrNameLst>
                                          <p:attrName>style.visibility</p:attrName>
                                        </p:attrNameLst>
                                      </p:cBhvr>
                                      <p:to>
                                        <p:strVal val="visible"/>
                                      </p:to>
                                    </p:set>
                                    <p:animEffect transition="in" filter="slide(fromTop)">
                                      <p:cBhvr>
                                        <p:cTn id="252" dur="500"/>
                                        <p:tgtEl>
                                          <p:spTgt spid="2205774"/>
                                        </p:tgtEl>
                                      </p:cBhvr>
                                    </p:animEffect>
                                  </p:childTnLst>
                                  <p:subTnLst>
                                    <p:animClr clrSpc="rgb" dir="cw">
                                      <p:cBhvr override="childStyle">
                                        <p:cTn dur="1" fill="hold" display="0" masterRel="nextClick" afterEffect="1"/>
                                        <p:tgtEl>
                                          <p:spTgt spid="2205774"/>
                                        </p:tgtEl>
                                        <p:attrNameLst>
                                          <p:attrName>ppt_c</p:attrName>
                                        </p:attrNameLst>
                                      </p:cBhvr>
                                      <p:to>
                                        <a:schemeClr val="tx2"/>
                                      </p:to>
                                    </p:animClr>
                                  </p:subTnLst>
                                </p:cTn>
                              </p:par>
                            </p:childTnLst>
                          </p:cTn>
                        </p:par>
                      </p:childTnLst>
                    </p:cTn>
                  </p:par>
                  <p:par>
                    <p:cTn id="253" fill="hold" nodeType="clickPar">
                      <p:stCondLst>
                        <p:cond delay="indefinite"/>
                      </p:stCondLst>
                      <p:childTnLst>
                        <p:par>
                          <p:cTn id="254" fill="hold" nodeType="withGroup">
                            <p:stCondLst>
                              <p:cond delay="0"/>
                            </p:stCondLst>
                            <p:childTnLst>
                              <p:par>
                                <p:cTn id="255" presetID="12" presetClass="entr" presetSubtype="4" fill="hold" grpId="0" nodeType="clickEffect">
                                  <p:stCondLst>
                                    <p:cond delay="0"/>
                                  </p:stCondLst>
                                  <p:childTnLst>
                                    <p:set>
                                      <p:cBhvr>
                                        <p:cTn id="256" dur="1" fill="hold">
                                          <p:stCondLst>
                                            <p:cond delay="0"/>
                                          </p:stCondLst>
                                        </p:cTn>
                                        <p:tgtEl>
                                          <p:spTgt spid="2205790"/>
                                        </p:tgtEl>
                                        <p:attrNameLst>
                                          <p:attrName>style.visibility</p:attrName>
                                        </p:attrNameLst>
                                      </p:cBhvr>
                                      <p:to>
                                        <p:strVal val="visible"/>
                                      </p:to>
                                    </p:set>
                                    <p:animEffect transition="in" filter="slide(fromBottom)">
                                      <p:cBhvr>
                                        <p:cTn id="257" dur="500"/>
                                        <p:tgtEl>
                                          <p:spTgt spid="2205790"/>
                                        </p:tgtEl>
                                      </p:cBhvr>
                                    </p:animEffect>
                                  </p:childTnLst>
                                </p:cTn>
                              </p:par>
                            </p:childTnLst>
                          </p:cTn>
                        </p:par>
                        <p:par>
                          <p:cTn id="258" fill="hold" nodeType="afterGroup">
                            <p:stCondLst>
                              <p:cond delay="500"/>
                            </p:stCondLst>
                            <p:childTnLst>
                              <p:par>
                                <p:cTn id="259" presetID="12" presetClass="entr" presetSubtype="4" fill="hold" grpId="0" nodeType="afterEffect" nodePh="1">
                                  <p:stCondLst>
                                    <p:cond delay="0"/>
                                  </p:stCondLst>
                                  <p:endCondLst>
                                    <p:cond evt="begin" delay="0">
                                      <p:tn val="259"/>
                                    </p:cond>
                                  </p:endCondLst>
                                  <p:childTnLst>
                                    <p:set>
                                      <p:cBhvr>
                                        <p:cTn id="260" dur="1" fill="hold">
                                          <p:stCondLst>
                                            <p:cond delay="0"/>
                                          </p:stCondLst>
                                        </p:cTn>
                                        <p:tgtEl>
                                          <p:spTgt spid="2205781"/>
                                        </p:tgtEl>
                                        <p:attrNameLst>
                                          <p:attrName>style.visibility</p:attrName>
                                        </p:attrNameLst>
                                      </p:cBhvr>
                                      <p:to>
                                        <p:strVal val="visible"/>
                                      </p:to>
                                    </p:set>
                                    <p:animEffect transition="in" filter="slide(fromBottom)">
                                      <p:cBhvr>
                                        <p:cTn id="261" dur="500"/>
                                        <p:tgtEl>
                                          <p:spTgt spid="2205781"/>
                                        </p:tgtEl>
                                      </p:cBhvr>
                                    </p:animEffect>
                                  </p:childTnLst>
                                  <p:subTnLst>
                                    <p:animClr clrSpc="rgb" dir="cw">
                                      <p:cBhvr override="childStyle">
                                        <p:cTn dur="1" fill="hold" display="0" masterRel="nextClick" afterEffect="1"/>
                                        <p:tgtEl>
                                          <p:spTgt spid="2205781"/>
                                        </p:tgtEl>
                                        <p:attrNameLst>
                                          <p:attrName>ppt_c</p:attrName>
                                        </p:attrNameLst>
                                      </p:cBhvr>
                                      <p:to>
                                        <a:schemeClr val="tx2"/>
                                      </p:to>
                                    </p:animClr>
                                  </p:subTnLst>
                                </p:cTn>
                              </p:par>
                            </p:childTnLst>
                          </p:cTn>
                        </p:par>
                      </p:childTnLst>
                    </p:cTn>
                  </p:par>
                  <p:par>
                    <p:cTn id="262" fill="hold" nodeType="clickPar">
                      <p:stCondLst>
                        <p:cond delay="indefinite"/>
                      </p:stCondLst>
                      <p:childTnLst>
                        <p:par>
                          <p:cTn id="263" fill="hold" nodeType="withGroup">
                            <p:stCondLst>
                              <p:cond delay="0"/>
                            </p:stCondLst>
                            <p:childTnLst>
                              <p:par>
                                <p:cTn id="264" presetID="12" presetClass="entr" presetSubtype="1" fill="hold" nodeType="clickEffect">
                                  <p:stCondLst>
                                    <p:cond delay="0"/>
                                  </p:stCondLst>
                                  <p:childTnLst>
                                    <p:set>
                                      <p:cBhvr>
                                        <p:cTn id="265" dur="1" fill="hold">
                                          <p:stCondLst>
                                            <p:cond delay="0"/>
                                          </p:stCondLst>
                                        </p:cTn>
                                        <p:tgtEl>
                                          <p:spTgt spid="2205782"/>
                                        </p:tgtEl>
                                        <p:attrNameLst>
                                          <p:attrName>style.visibility</p:attrName>
                                        </p:attrNameLst>
                                      </p:cBhvr>
                                      <p:to>
                                        <p:strVal val="visible"/>
                                      </p:to>
                                    </p:set>
                                    <p:animEffect transition="in" filter="slide(fromTop)">
                                      <p:cBhvr>
                                        <p:cTn id="266" dur="500"/>
                                        <p:tgtEl>
                                          <p:spTgt spid="2205782"/>
                                        </p:tgtEl>
                                      </p:cBhvr>
                                    </p:animEffect>
                                  </p:childTnLst>
                                  <p:subTnLst>
                                    <p:animClr clrSpc="rgb" dir="cw">
                                      <p:cBhvr override="childStyle">
                                        <p:cTn dur="1" fill="hold" display="0" masterRel="nextClick" afterEffect="1"/>
                                        <p:tgtEl>
                                          <p:spTgt spid="2205782"/>
                                        </p:tgtEl>
                                        <p:attrNameLst>
                                          <p:attrName>ppt_c</p:attrName>
                                        </p:attrNameLst>
                                      </p:cBhvr>
                                      <p:to>
                                        <a:schemeClr val="tx2"/>
                                      </p:to>
                                    </p:animClr>
                                  </p:subTnLst>
                                </p:cTn>
                              </p:par>
                            </p:childTnLst>
                          </p:cTn>
                        </p:par>
                      </p:childTnLst>
                    </p:cTn>
                  </p:par>
                  <p:par>
                    <p:cTn id="267" fill="hold" nodeType="clickPar">
                      <p:stCondLst>
                        <p:cond delay="indefinite"/>
                      </p:stCondLst>
                      <p:childTnLst>
                        <p:par>
                          <p:cTn id="268" fill="hold" nodeType="withGroup">
                            <p:stCondLst>
                              <p:cond delay="0"/>
                            </p:stCondLst>
                            <p:childTnLst>
                              <p:par>
                                <p:cTn id="269" presetID="1" presetClass="exit" presetSubtype="0" fill="hold" nodeType="clickEffect">
                                  <p:stCondLst>
                                    <p:cond delay="0"/>
                                  </p:stCondLst>
                                  <p:childTnLst>
                                    <p:set>
                                      <p:cBhvr>
                                        <p:cTn id="270" dur="1" fill="hold">
                                          <p:stCondLst>
                                            <p:cond delay="0"/>
                                          </p:stCondLst>
                                        </p:cTn>
                                        <p:tgtEl>
                                          <p:spTgt spid="2205763"/>
                                        </p:tgtEl>
                                        <p:attrNameLst>
                                          <p:attrName>style.visibility</p:attrName>
                                        </p:attrNameLst>
                                      </p:cBhvr>
                                      <p:to>
                                        <p:strVal val="hidden"/>
                                      </p:to>
                                    </p:set>
                                  </p:childTnLst>
                                </p:cTn>
                              </p:par>
                              <p:par>
                                <p:cTn id="271" presetID="1" presetClass="exit" presetSubtype="0" fill="hold" nodeType="withEffect">
                                  <p:stCondLst>
                                    <p:cond delay="0"/>
                                  </p:stCondLst>
                                  <p:childTnLst>
                                    <p:set>
                                      <p:cBhvr>
                                        <p:cTn id="272" dur="1" fill="hold">
                                          <p:stCondLst>
                                            <p:cond delay="0"/>
                                          </p:stCondLst>
                                        </p:cTn>
                                        <p:tgtEl>
                                          <p:spTgt spid="2205757"/>
                                        </p:tgtEl>
                                        <p:attrNameLst>
                                          <p:attrName>style.visibility</p:attrName>
                                        </p:attrNameLst>
                                      </p:cBhvr>
                                      <p:to>
                                        <p:strVal val="hidden"/>
                                      </p:to>
                                    </p:set>
                                  </p:childTnLst>
                                </p:cTn>
                              </p:par>
                              <p:par>
                                <p:cTn id="273" presetID="1" presetClass="exit" presetSubtype="0" fill="hold" nodeType="withEffect">
                                  <p:stCondLst>
                                    <p:cond delay="0"/>
                                  </p:stCondLst>
                                  <p:childTnLst>
                                    <p:set>
                                      <p:cBhvr>
                                        <p:cTn id="274" dur="1" fill="hold">
                                          <p:stCondLst>
                                            <p:cond delay="0"/>
                                          </p:stCondLst>
                                        </p:cTn>
                                        <p:tgtEl>
                                          <p:spTgt spid="2205760"/>
                                        </p:tgtEl>
                                        <p:attrNameLst>
                                          <p:attrName>style.visibility</p:attrName>
                                        </p:attrNameLst>
                                      </p:cBhvr>
                                      <p:to>
                                        <p:strVal val="hidden"/>
                                      </p:to>
                                    </p:set>
                                  </p:childTnLst>
                                </p:cTn>
                              </p:par>
                            </p:childTnLst>
                          </p:cTn>
                        </p:par>
                        <p:par>
                          <p:cTn id="275" fill="hold" nodeType="afterGroup">
                            <p:stCondLst>
                              <p:cond delay="0"/>
                            </p:stCondLst>
                            <p:childTnLst>
                              <p:par>
                                <p:cTn id="276" presetID="12" presetClass="entr" presetSubtype="4" fill="hold" nodeType="afterEffect">
                                  <p:stCondLst>
                                    <p:cond delay="0"/>
                                  </p:stCondLst>
                                  <p:childTnLst>
                                    <p:set>
                                      <p:cBhvr>
                                        <p:cTn id="277" dur="1" fill="hold">
                                          <p:stCondLst>
                                            <p:cond delay="0"/>
                                          </p:stCondLst>
                                        </p:cTn>
                                        <p:tgtEl>
                                          <p:spTgt spid="2205767"/>
                                        </p:tgtEl>
                                        <p:attrNameLst>
                                          <p:attrName>style.visibility</p:attrName>
                                        </p:attrNameLst>
                                      </p:cBhvr>
                                      <p:to>
                                        <p:strVal val="visible"/>
                                      </p:to>
                                    </p:set>
                                    <p:animEffect transition="in" filter="slide(fromBottom)">
                                      <p:cBhvr>
                                        <p:cTn id="278" dur="500"/>
                                        <p:tgtEl>
                                          <p:spTgt spid="2205767"/>
                                        </p:tgtEl>
                                      </p:cBhvr>
                                    </p:animEffect>
                                  </p:childTnLst>
                                </p:cTn>
                              </p:par>
                            </p:childTnLst>
                          </p:cTn>
                        </p:par>
                        <p:par>
                          <p:cTn id="279" fill="hold" nodeType="afterGroup">
                            <p:stCondLst>
                              <p:cond delay="500"/>
                            </p:stCondLst>
                            <p:childTnLst>
                              <p:par>
                                <p:cTn id="280" presetID="12" presetClass="entr" presetSubtype="1" fill="hold" grpId="0" nodeType="afterEffect">
                                  <p:stCondLst>
                                    <p:cond delay="0"/>
                                  </p:stCondLst>
                                  <p:childTnLst>
                                    <p:set>
                                      <p:cBhvr>
                                        <p:cTn id="281" dur="1" fill="hold">
                                          <p:stCondLst>
                                            <p:cond delay="0"/>
                                          </p:stCondLst>
                                        </p:cTn>
                                        <p:tgtEl>
                                          <p:spTgt spid="2205788"/>
                                        </p:tgtEl>
                                        <p:attrNameLst>
                                          <p:attrName>style.visibility</p:attrName>
                                        </p:attrNameLst>
                                      </p:cBhvr>
                                      <p:to>
                                        <p:strVal val="visible"/>
                                      </p:to>
                                    </p:set>
                                    <p:animEffect transition="in" filter="slide(fromTop)">
                                      <p:cBhvr>
                                        <p:cTn id="282" dur="500"/>
                                        <p:tgtEl>
                                          <p:spTgt spid="2205788"/>
                                        </p:tgtEl>
                                      </p:cBhvr>
                                    </p:animEffect>
                                  </p:childTnLst>
                                </p:cTn>
                              </p:par>
                            </p:childTnLst>
                          </p:cTn>
                        </p:par>
                        <p:par>
                          <p:cTn id="283" fill="hold" nodeType="afterGroup">
                            <p:stCondLst>
                              <p:cond delay="1000"/>
                            </p:stCondLst>
                            <p:childTnLst>
                              <p:par>
                                <p:cTn id="284" presetID="12" presetClass="entr" presetSubtype="1" fill="hold" nodeType="afterEffect">
                                  <p:stCondLst>
                                    <p:cond delay="0"/>
                                  </p:stCondLst>
                                  <p:childTnLst>
                                    <p:set>
                                      <p:cBhvr>
                                        <p:cTn id="285" dur="1" fill="hold">
                                          <p:stCondLst>
                                            <p:cond delay="0"/>
                                          </p:stCondLst>
                                        </p:cTn>
                                        <p:tgtEl>
                                          <p:spTgt spid="2205770"/>
                                        </p:tgtEl>
                                        <p:attrNameLst>
                                          <p:attrName>style.visibility</p:attrName>
                                        </p:attrNameLst>
                                      </p:cBhvr>
                                      <p:to>
                                        <p:strVal val="visible"/>
                                      </p:to>
                                    </p:set>
                                    <p:animEffect transition="in" filter="slide(fromTop)">
                                      <p:cBhvr>
                                        <p:cTn id="286" dur="500"/>
                                        <p:tgtEl>
                                          <p:spTgt spid="2205770"/>
                                        </p:tgtEl>
                                      </p:cBhvr>
                                    </p:animEffect>
                                  </p:childTnLst>
                                </p:cTn>
                              </p:par>
                            </p:childTnLst>
                          </p:cTn>
                        </p:par>
                        <p:par>
                          <p:cTn id="287" fill="hold" nodeType="afterGroup">
                            <p:stCondLst>
                              <p:cond delay="1500"/>
                            </p:stCondLst>
                            <p:childTnLst>
                              <p:par>
                                <p:cTn id="288" presetID="12" presetClass="exit" presetSubtype="4" fill="hold" grpId="1" nodeType="afterEffect">
                                  <p:stCondLst>
                                    <p:cond delay="0"/>
                                  </p:stCondLst>
                                  <p:childTnLst>
                                    <p:animEffect transition="out" filter="slide(fromBottom)">
                                      <p:cBhvr>
                                        <p:cTn id="289" dur="500"/>
                                        <p:tgtEl>
                                          <p:spTgt spid="2205766"/>
                                        </p:tgtEl>
                                      </p:cBhvr>
                                    </p:animEffect>
                                    <p:set>
                                      <p:cBhvr>
                                        <p:cTn id="290" dur="1" fill="hold">
                                          <p:stCondLst>
                                            <p:cond delay="499"/>
                                          </p:stCondLst>
                                        </p:cTn>
                                        <p:tgtEl>
                                          <p:spTgt spid="2205766"/>
                                        </p:tgtEl>
                                        <p:attrNameLst>
                                          <p:attrName>style.visibility</p:attrName>
                                        </p:attrNameLst>
                                      </p:cBhvr>
                                      <p:to>
                                        <p:strVal val="hidden"/>
                                      </p:to>
                                    </p:set>
                                  </p:childTnLst>
                                </p:cTn>
                              </p:par>
                            </p:childTnLst>
                          </p:cTn>
                        </p:par>
                        <p:par>
                          <p:cTn id="291" fill="hold" nodeType="afterGroup">
                            <p:stCondLst>
                              <p:cond delay="2000"/>
                            </p:stCondLst>
                            <p:childTnLst>
                              <p:par>
                                <p:cTn id="292" presetID="12" presetClass="entr" presetSubtype="1" fill="hold" grpId="0" nodeType="afterEffect">
                                  <p:stCondLst>
                                    <p:cond delay="0"/>
                                  </p:stCondLst>
                                  <p:childTnLst>
                                    <p:set>
                                      <p:cBhvr>
                                        <p:cTn id="293" dur="1" fill="hold">
                                          <p:stCondLst>
                                            <p:cond delay="0"/>
                                          </p:stCondLst>
                                        </p:cTn>
                                        <p:tgtEl>
                                          <p:spTgt spid="2205789"/>
                                        </p:tgtEl>
                                        <p:attrNameLst>
                                          <p:attrName>style.visibility</p:attrName>
                                        </p:attrNameLst>
                                      </p:cBhvr>
                                      <p:to>
                                        <p:strVal val="visible"/>
                                      </p:to>
                                    </p:set>
                                    <p:animEffect transition="in" filter="slide(fromTop)">
                                      <p:cBhvr>
                                        <p:cTn id="294" dur="500"/>
                                        <p:tgtEl>
                                          <p:spTgt spid="2205789"/>
                                        </p:tgtEl>
                                      </p:cBhvr>
                                    </p:animEffect>
                                  </p:childTnLst>
                                </p:cTn>
                              </p:par>
                            </p:childTnLst>
                          </p:cTn>
                        </p:par>
                        <p:par>
                          <p:cTn id="295" fill="hold" nodeType="afterGroup">
                            <p:stCondLst>
                              <p:cond delay="2500"/>
                            </p:stCondLst>
                            <p:childTnLst>
                              <p:par>
                                <p:cTn id="296" presetID="9" presetClass="exit" presetSubtype="0" fill="hold" grpId="1" nodeType="afterEffect">
                                  <p:stCondLst>
                                    <p:cond delay="0"/>
                                  </p:stCondLst>
                                  <p:childTnLst>
                                    <p:animEffect transition="out" filter="dissolve">
                                      <p:cBhvr>
                                        <p:cTn id="297" dur="500"/>
                                        <p:tgtEl>
                                          <p:spTgt spid="2205755"/>
                                        </p:tgtEl>
                                      </p:cBhvr>
                                    </p:animEffect>
                                    <p:set>
                                      <p:cBhvr>
                                        <p:cTn id="298" dur="1" fill="hold">
                                          <p:stCondLst>
                                            <p:cond delay="499"/>
                                          </p:stCondLst>
                                        </p:cTn>
                                        <p:tgtEl>
                                          <p:spTgt spid="2205755"/>
                                        </p:tgtEl>
                                        <p:attrNameLst>
                                          <p:attrName>style.visibility</p:attrName>
                                        </p:attrNameLst>
                                      </p:cBhvr>
                                      <p:to>
                                        <p:strVal val="hidden"/>
                                      </p:to>
                                    </p:set>
                                  </p:childTnLst>
                                </p:cTn>
                              </p:par>
                            </p:childTnLst>
                          </p:cTn>
                        </p:par>
                        <p:par>
                          <p:cTn id="299" fill="hold" nodeType="afterGroup">
                            <p:stCondLst>
                              <p:cond delay="3000"/>
                            </p:stCondLst>
                            <p:childTnLst>
                              <p:par>
                                <p:cTn id="300" presetID="9" presetClass="exit" presetSubtype="0" fill="hold" grpId="1" nodeType="afterEffect">
                                  <p:stCondLst>
                                    <p:cond delay="0"/>
                                  </p:stCondLst>
                                  <p:childTnLst>
                                    <p:animEffect transition="out" filter="dissolve">
                                      <p:cBhvr>
                                        <p:cTn id="301" dur="500"/>
                                        <p:tgtEl>
                                          <p:spTgt spid="2205756"/>
                                        </p:tgtEl>
                                      </p:cBhvr>
                                    </p:animEffect>
                                    <p:set>
                                      <p:cBhvr>
                                        <p:cTn id="302" dur="1" fill="hold">
                                          <p:stCondLst>
                                            <p:cond delay="499"/>
                                          </p:stCondLst>
                                        </p:cTn>
                                        <p:tgtEl>
                                          <p:spTgt spid="2205756"/>
                                        </p:tgtEl>
                                        <p:attrNameLst>
                                          <p:attrName>style.visibility</p:attrName>
                                        </p:attrNameLst>
                                      </p:cBhvr>
                                      <p:to>
                                        <p:strVal val="hidden"/>
                                      </p:to>
                                    </p:set>
                                  </p:childTnLst>
                                </p:cTn>
                              </p:par>
                              <p:par>
                                <p:cTn id="303" presetID="1" presetClass="exit" presetSubtype="0" fill="hold" nodeType="withEffect">
                                  <p:stCondLst>
                                    <p:cond delay="0"/>
                                  </p:stCondLst>
                                  <p:childTnLst>
                                    <p:set>
                                      <p:cBhvr>
                                        <p:cTn id="304" dur="1" fill="hold">
                                          <p:stCondLst>
                                            <p:cond delay="0"/>
                                          </p:stCondLst>
                                        </p:cTn>
                                        <p:tgtEl>
                                          <p:spTgt spid="2205767"/>
                                        </p:tgtEl>
                                        <p:attrNameLst>
                                          <p:attrName>style.visibility</p:attrName>
                                        </p:attrNameLst>
                                      </p:cBhvr>
                                      <p:to>
                                        <p:strVal val="hidden"/>
                                      </p:to>
                                    </p:set>
                                  </p:childTnLst>
                                </p:cTn>
                              </p:par>
                              <p:par>
                                <p:cTn id="305" presetID="1" presetClass="exit" presetSubtype="0" fill="hold" nodeType="withEffect">
                                  <p:stCondLst>
                                    <p:cond delay="0"/>
                                  </p:stCondLst>
                                  <p:childTnLst>
                                    <p:set>
                                      <p:cBhvr>
                                        <p:cTn id="306" dur="1" fill="hold">
                                          <p:stCondLst>
                                            <p:cond delay="0"/>
                                          </p:stCondLst>
                                        </p:cTn>
                                        <p:tgtEl>
                                          <p:spTgt spid="2205770"/>
                                        </p:tgtEl>
                                        <p:attrNameLst>
                                          <p:attrName>style.visibility</p:attrName>
                                        </p:attrNameLst>
                                      </p:cBhvr>
                                      <p:to>
                                        <p:strVal val="hidden"/>
                                      </p:to>
                                    </p:set>
                                  </p:childTnLst>
                                </p:cTn>
                              </p:par>
                            </p:childTnLst>
                          </p:cTn>
                        </p:par>
                      </p:childTnLst>
                    </p:cTn>
                  </p:par>
                  <p:par>
                    <p:cTn id="307" fill="hold" nodeType="clickPar">
                      <p:stCondLst>
                        <p:cond delay="indefinite"/>
                      </p:stCondLst>
                      <p:childTnLst>
                        <p:par>
                          <p:cTn id="308" fill="hold" nodeType="withGroup">
                            <p:stCondLst>
                              <p:cond delay="0"/>
                            </p:stCondLst>
                            <p:childTnLst>
                              <p:par>
                                <p:cTn id="309" presetID="1" presetClass="entr" presetSubtype="0" fill="hold" grpId="2" nodeType="clickEffect">
                                  <p:stCondLst>
                                    <p:cond delay="0"/>
                                  </p:stCondLst>
                                  <p:childTnLst>
                                    <p:set>
                                      <p:cBhvr>
                                        <p:cTn id="310" dur="1" fill="hold">
                                          <p:stCondLst>
                                            <p:cond delay="0"/>
                                          </p:stCondLst>
                                        </p:cTn>
                                        <p:tgtEl>
                                          <p:spTgt spid="2205755"/>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2205770"/>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2205757"/>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2205767"/>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2205763"/>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2205770"/>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2205760"/>
                                        </p:tgtEl>
                                        <p:attrNameLst>
                                          <p:attrName>style.visibility</p:attrName>
                                        </p:attrNameLst>
                                      </p:cBhvr>
                                      <p:to>
                                        <p:strVal val="visible"/>
                                      </p:to>
                                    </p:set>
                                  </p:childTnLst>
                                </p:cTn>
                              </p:par>
                            </p:childTnLst>
                          </p:cTn>
                        </p:par>
                        <p:par>
                          <p:cTn id="323" fill="hold" nodeType="afterGroup">
                            <p:stCondLst>
                              <p:cond delay="0"/>
                            </p:stCondLst>
                            <p:childTnLst>
                              <p:par>
                                <p:cTn id="324" presetID="1" presetClass="entr" presetSubtype="0" fill="hold" grpId="0" nodeType="afterEffect">
                                  <p:stCondLst>
                                    <p:cond delay="0"/>
                                  </p:stCondLst>
                                  <p:childTnLst>
                                    <p:set>
                                      <p:cBhvr>
                                        <p:cTn id="325" dur="1" fill="hold">
                                          <p:stCondLst>
                                            <p:cond delay="0"/>
                                          </p:stCondLst>
                                        </p:cTn>
                                        <p:tgtEl>
                                          <p:spTgt spid="2205783"/>
                                        </p:tgtEl>
                                        <p:attrNameLst>
                                          <p:attrName>style.visibility</p:attrName>
                                        </p:attrNameLst>
                                      </p:cBhvr>
                                      <p:to>
                                        <p:strVal val="visible"/>
                                      </p:to>
                                    </p:set>
                                  </p:childTnLst>
                                </p:cTn>
                              </p:par>
                            </p:childTnLst>
                          </p:cTn>
                        </p:par>
                      </p:childTnLst>
                    </p:cTn>
                  </p:par>
                  <p:par>
                    <p:cTn id="326" fill="hold" nodeType="clickPar">
                      <p:stCondLst>
                        <p:cond delay="indefinite"/>
                      </p:stCondLst>
                      <p:childTnLst>
                        <p:par>
                          <p:cTn id="327" fill="hold" nodeType="withGroup">
                            <p:stCondLst>
                              <p:cond delay="0"/>
                            </p:stCondLst>
                            <p:childTnLst>
                              <p:par>
                                <p:cTn id="328" presetID="16" presetClass="entr" presetSubtype="21" fill="hold" grpId="0" nodeType="clickEffect">
                                  <p:stCondLst>
                                    <p:cond delay="0"/>
                                  </p:stCondLst>
                                  <p:childTnLst>
                                    <p:set>
                                      <p:cBhvr>
                                        <p:cTn id="329" dur="1" fill="hold">
                                          <p:stCondLst>
                                            <p:cond delay="0"/>
                                          </p:stCondLst>
                                        </p:cTn>
                                        <p:tgtEl>
                                          <p:spTgt spid="2205791"/>
                                        </p:tgtEl>
                                        <p:attrNameLst>
                                          <p:attrName>style.visibility</p:attrName>
                                        </p:attrNameLst>
                                      </p:cBhvr>
                                      <p:to>
                                        <p:strVal val="visible"/>
                                      </p:to>
                                    </p:set>
                                    <p:animEffect transition="in" filter="barn(inVertical)">
                                      <p:cBhvr>
                                        <p:cTn id="330" dur="500"/>
                                        <p:tgtEl>
                                          <p:spTgt spid="2205791"/>
                                        </p:tgtEl>
                                      </p:cBhvr>
                                    </p:animEffect>
                                  </p:childTnLst>
                                </p:cTn>
                              </p:par>
                            </p:childTnLst>
                          </p:cTn>
                        </p:par>
                      </p:childTnLst>
                    </p:cTn>
                  </p:par>
                  <p:par>
                    <p:cTn id="331" fill="hold" nodeType="clickPar">
                      <p:stCondLst>
                        <p:cond delay="indefinite"/>
                      </p:stCondLst>
                      <p:childTnLst>
                        <p:par>
                          <p:cTn id="332" fill="hold" nodeType="withGroup">
                            <p:stCondLst>
                              <p:cond delay="0"/>
                            </p:stCondLst>
                            <p:childTnLst>
                              <p:par>
                                <p:cTn id="333" presetID="12" presetClass="entr" presetSubtype="1" fill="hold" grpId="0" nodeType="clickEffect">
                                  <p:stCondLst>
                                    <p:cond delay="0"/>
                                  </p:stCondLst>
                                  <p:childTnLst>
                                    <p:set>
                                      <p:cBhvr>
                                        <p:cTn id="334" dur="1" fill="hold">
                                          <p:stCondLst>
                                            <p:cond delay="0"/>
                                          </p:stCondLst>
                                        </p:cTn>
                                        <p:tgtEl>
                                          <p:spTgt spid="2205738"/>
                                        </p:tgtEl>
                                        <p:attrNameLst>
                                          <p:attrName>style.visibility</p:attrName>
                                        </p:attrNameLst>
                                      </p:cBhvr>
                                      <p:to>
                                        <p:strVal val="visible"/>
                                      </p:to>
                                    </p:set>
                                    <p:animEffect transition="in" filter="slide(fromTop)">
                                      <p:cBhvr>
                                        <p:cTn id="335" dur="500"/>
                                        <p:tgtEl>
                                          <p:spTgt spid="2205738"/>
                                        </p:tgtEl>
                                      </p:cBhvr>
                                    </p:animEffect>
                                  </p:childTnLst>
                                </p:cTn>
                              </p:par>
                            </p:childTnLst>
                          </p:cTn>
                        </p:par>
                      </p:childTnLst>
                    </p:cTn>
                  </p:par>
                  <p:par>
                    <p:cTn id="336" fill="hold" nodeType="clickPar">
                      <p:stCondLst>
                        <p:cond delay="indefinite"/>
                      </p:stCondLst>
                      <p:childTnLst>
                        <p:par>
                          <p:cTn id="337" fill="hold" nodeType="withGroup">
                            <p:stCondLst>
                              <p:cond delay="0"/>
                            </p:stCondLst>
                            <p:childTnLst>
                              <p:par>
                                <p:cTn id="338" presetID="16" presetClass="entr" presetSubtype="37" fill="hold" grpId="0" nodeType="clickEffect">
                                  <p:stCondLst>
                                    <p:cond delay="0"/>
                                  </p:stCondLst>
                                  <p:childTnLst>
                                    <p:set>
                                      <p:cBhvr>
                                        <p:cTn id="339" dur="1" fill="hold">
                                          <p:stCondLst>
                                            <p:cond delay="0"/>
                                          </p:stCondLst>
                                        </p:cTn>
                                        <p:tgtEl>
                                          <p:spTgt spid="2205739"/>
                                        </p:tgtEl>
                                        <p:attrNameLst>
                                          <p:attrName>style.visibility</p:attrName>
                                        </p:attrNameLst>
                                      </p:cBhvr>
                                      <p:to>
                                        <p:strVal val="visible"/>
                                      </p:to>
                                    </p:set>
                                    <p:animEffect transition="in" filter="barn(outVertical)">
                                      <p:cBhvr>
                                        <p:cTn id="340" dur="500"/>
                                        <p:tgtEl>
                                          <p:spTgt spid="2205739"/>
                                        </p:tgtEl>
                                      </p:cBhvr>
                                    </p:animEffect>
                                  </p:childTnLst>
                                </p:cTn>
                              </p:par>
                            </p:childTnLst>
                          </p:cTn>
                        </p:par>
                      </p:childTnLst>
                    </p:cTn>
                  </p:par>
                  <p:par>
                    <p:cTn id="341" fill="hold" nodeType="clickPar">
                      <p:stCondLst>
                        <p:cond delay="indefinite"/>
                      </p:stCondLst>
                      <p:childTnLst>
                        <p:par>
                          <p:cTn id="342" fill="hold" nodeType="withGroup">
                            <p:stCondLst>
                              <p:cond delay="0"/>
                            </p:stCondLst>
                            <p:childTnLst>
                              <p:par>
                                <p:cTn id="343" presetID="9" presetClass="entr" presetSubtype="0" fill="hold" nodeType="clickEffect">
                                  <p:stCondLst>
                                    <p:cond delay="0"/>
                                  </p:stCondLst>
                                  <p:childTnLst>
                                    <p:set>
                                      <p:cBhvr>
                                        <p:cTn id="344" dur="1" fill="hold">
                                          <p:stCondLst>
                                            <p:cond delay="0"/>
                                          </p:stCondLst>
                                        </p:cTn>
                                        <p:tgtEl>
                                          <p:spTgt spid="2205745"/>
                                        </p:tgtEl>
                                        <p:attrNameLst>
                                          <p:attrName>style.visibility</p:attrName>
                                        </p:attrNameLst>
                                      </p:cBhvr>
                                      <p:to>
                                        <p:strVal val="visible"/>
                                      </p:to>
                                    </p:set>
                                    <p:animEffect transition="in" filter="dissolve">
                                      <p:cBhvr>
                                        <p:cTn id="345" dur="500"/>
                                        <p:tgtEl>
                                          <p:spTgt spid="2205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5701" grpId="0" animBg="1"/>
      <p:bldP spid="2205702" grpId="0" animBg="1"/>
      <p:bldP spid="2205703" grpId="0" animBg="1"/>
      <p:bldP spid="2205709" grpId="0" animBg="1"/>
      <p:bldP spid="2205709" grpId="1" animBg="1"/>
      <p:bldP spid="2205713" grpId="0" animBg="1"/>
      <p:bldP spid="2205714" grpId="0" animBg="1"/>
      <p:bldP spid="2205715" grpId="0" animBg="1"/>
      <p:bldP spid="2205716" grpId="0" animBg="1"/>
      <p:bldP spid="2205717" grpId="0" animBg="1"/>
      <p:bldP spid="2205722" grpId="0"/>
      <p:bldP spid="2205723" grpId="0"/>
      <p:bldP spid="2205728" grpId="0"/>
      <p:bldP spid="2205729" grpId="0" animBg="1"/>
      <p:bldP spid="2205729" grpId="1" animBg="1"/>
      <p:bldP spid="2205729" grpId="2" animBg="1"/>
      <p:bldP spid="2205731" grpId="0" build="p"/>
      <p:bldP spid="2205732" grpId="0"/>
      <p:bldP spid="2205733" grpId="0"/>
      <p:bldP spid="2205734" grpId="0" animBg="1"/>
      <p:bldP spid="2205735" grpId="0"/>
      <p:bldP spid="2205736" grpId="0"/>
      <p:bldP spid="2205737" grpId="0"/>
      <p:bldP spid="2205738" grpId="0"/>
      <p:bldP spid="2205739" grpId="0" animBg="1"/>
      <p:bldP spid="2205740" grpId="0"/>
      <p:bldP spid="2205741" grpId="0" animBg="1"/>
      <p:bldP spid="2205742" grpId="0" animBg="1"/>
      <p:bldP spid="2205755" grpId="0" animBg="1"/>
      <p:bldP spid="2205755" grpId="1" animBg="1"/>
      <p:bldP spid="2205755" grpId="2" animBg="1"/>
      <p:bldP spid="2205756" grpId="0" animBg="1"/>
      <p:bldP spid="2205756" grpId="1" animBg="1"/>
      <p:bldP spid="2205766" grpId="0" animBg="1"/>
      <p:bldP spid="2205766" grpId="1" animBg="1"/>
      <p:bldP spid="2205774" grpId="0"/>
      <p:bldP spid="2205775" grpId="0"/>
      <p:bldP spid="2205776" grpId="0"/>
      <p:bldP spid="2205780" grpId="0"/>
      <p:bldP spid="2205781" grpId="0"/>
      <p:bldP spid="2205783" grpId="0"/>
      <p:bldP spid="2205784" grpId="0" animBg="1"/>
      <p:bldP spid="2205785" grpId="0" animBg="1"/>
      <p:bldP spid="2205786" grpId="0" animBg="1"/>
      <p:bldP spid="2205787" grpId="0" animBg="1"/>
      <p:bldP spid="2205788" grpId="0" animBg="1"/>
      <p:bldP spid="2205789" grpId="0" animBg="1"/>
      <p:bldP spid="2205790" grpId="0"/>
      <p:bldP spid="220579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4"/>
          <p:cNvSpPr>
            <a:spLocks noChangeArrowheads="1"/>
          </p:cNvSpPr>
          <p:nvPr/>
        </p:nvSpPr>
        <p:spPr bwMode="black">
          <a:xfrm>
            <a:off x="2699792" y="692696"/>
            <a:ext cx="586700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200" dirty="0" err="1" smtClean="0">
                <a:solidFill>
                  <a:schemeClr val="tx2"/>
                </a:solidFill>
                <a:latin typeface="Arial" charset="0"/>
              </a:rPr>
              <a:t>Gerando</a:t>
            </a:r>
            <a:r>
              <a:rPr lang="en-US" altLang="pt-BR" sz="3200" dirty="0" smtClean="0">
                <a:solidFill>
                  <a:schemeClr val="tx2"/>
                </a:solidFill>
                <a:latin typeface="Arial" charset="0"/>
              </a:rPr>
              <a:t> Snapshot manual</a:t>
            </a:r>
            <a:endParaRPr lang="en-US" altLang="pt-BR" sz="3200" baseline="30000" dirty="0">
              <a:solidFill>
                <a:schemeClr val="tx2"/>
              </a:solidFill>
              <a:latin typeface="Arial" charset="0"/>
              <a:cs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556792"/>
            <a:ext cx="8892480" cy="4582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2546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9" y="1306198"/>
            <a:ext cx="8269907" cy="4649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3427" name="Rectangle 4"/>
          <p:cNvSpPr>
            <a:spLocks noChangeArrowheads="1"/>
          </p:cNvSpPr>
          <p:nvPr/>
        </p:nvSpPr>
        <p:spPr bwMode="black">
          <a:xfrm>
            <a:off x="2207419" y="581715"/>
            <a:ext cx="6732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3400" dirty="0">
                <a:solidFill>
                  <a:schemeClr val="tx2"/>
                </a:solidFill>
                <a:latin typeface="Arial" charset="0"/>
              </a:rPr>
              <a:t>Snapshots no System Manager</a:t>
            </a:r>
            <a:endParaRPr lang="en-US" altLang="pt-BR" sz="3400" baseline="30000" dirty="0">
              <a:solidFill>
                <a:schemeClr val="tx2"/>
              </a:solidFill>
              <a:latin typeface="Arial" charset="0"/>
              <a:cs typeface="Arial" charset="0"/>
            </a:endParaRPr>
          </a:p>
        </p:txBody>
      </p:sp>
      <p:sp>
        <p:nvSpPr>
          <p:cNvPr id="103428" name="TextBox 3"/>
          <p:cNvSpPr txBox="1">
            <a:spLocks noChangeArrowheads="1"/>
          </p:cNvSpPr>
          <p:nvPr/>
        </p:nvSpPr>
        <p:spPr bwMode="auto">
          <a:xfrm>
            <a:off x="971600" y="4512746"/>
            <a:ext cx="1966912" cy="714375"/>
          </a:xfrm>
          <a:prstGeom prst="rect">
            <a:avLst/>
          </a:prstGeom>
          <a:solidFill>
            <a:schemeClr val="bg1"/>
          </a:solidFill>
          <a:ln w="28575" algn="ctr">
            <a:solidFill>
              <a:srgbClr val="005BAE"/>
            </a:solidFill>
            <a:miter lim="800000"/>
            <a:headEnd/>
            <a:tailEnd/>
          </a:ln>
        </p:spPr>
        <p:txBody>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000" b="0" dirty="0" smtClean="0">
                <a:latin typeface="Arial" charset="0"/>
              </a:rPr>
              <a:t>1. </a:t>
            </a:r>
            <a:r>
              <a:rPr lang="en-US" altLang="pt-BR" sz="2000" b="0" dirty="0" err="1" smtClean="0">
                <a:latin typeface="Arial" charset="0"/>
              </a:rPr>
              <a:t>Selecione</a:t>
            </a:r>
            <a:r>
              <a:rPr lang="en-US" altLang="pt-BR" sz="2000" b="0" dirty="0" smtClean="0">
                <a:latin typeface="Arial" charset="0"/>
              </a:rPr>
              <a:t> o volume</a:t>
            </a:r>
            <a:endParaRPr lang="en-US" altLang="pt-BR" sz="2000" b="0" dirty="0">
              <a:latin typeface="Arial" charset="0"/>
            </a:endParaRPr>
          </a:p>
        </p:txBody>
      </p:sp>
      <p:cxnSp>
        <p:nvCxnSpPr>
          <p:cNvPr id="103429" name="Straight Arrow Connector 4"/>
          <p:cNvCxnSpPr>
            <a:cxnSpLocks noChangeShapeType="1"/>
          </p:cNvCxnSpPr>
          <p:nvPr/>
        </p:nvCxnSpPr>
        <p:spPr bwMode="auto">
          <a:xfrm flipH="1" flipV="1">
            <a:off x="2207419" y="3047206"/>
            <a:ext cx="407988" cy="1465263"/>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sp>
        <p:nvSpPr>
          <p:cNvPr id="103430" name="TextBox 6"/>
          <p:cNvSpPr txBox="1">
            <a:spLocks noChangeArrowheads="1"/>
          </p:cNvSpPr>
          <p:nvPr/>
        </p:nvSpPr>
        <p:spPr bwMode="auto">
          <a:xfrm>
            <a:off x="3059832" y="3495419"/>
            <a:ext cx="2239493" cy="1323439"/>
          </a:xfrm>
          <a:prstGeom prst="rect">
            <a:avLst/>
          </a:prstGeom>
          <a:solidFill>
            <a:schemeClr val="bg1"/>
          </a:solidFill>
          <a:ln w="9525">
            <a:solidFill>
              <a:schemeClr val="accent6">
                <a:lumMod val="50000"/>
                <a:lumOff val="50000"/>
              </a:schemeClr>
            </a:solidFill>
            <a:miter lim="800000"/>
            <a:headEnd/>
            <a:tailEnd/>
          </a:ln>
        </p:spPr>
        <p:txBody>
          <a:bodyPr wrap="squar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defRPr/>
            </a:pPr>
            <a:r>
              <a:rPr lang="en-US" altLang="pt-BR" sz="2000" b="0" dirty="0" smtClean="0">
                <a:latin typeface="Arial" charset="0"/>
              </a:rPr>
              <a:t>2. Clique </a:t>
            </a:r>
            <a:r>
              <a:rPr lang="en-US" altLang="pt-BR" sz="2000" b="0" dirty="0" err="1" smtClean="0">
                <a:latin typeface="Arial" charset="0"/>
              </a:rPr>
              <a:t>em</a:t>
            </a:r>
            <a:r>
              <a:rPr lang="en-US" altLang="pt-BR" sz="2000" b="0" dirty="0" smtClean="0">
                <a:latin typeface="Arial" charset="0"/>
              </a:rPr>
              <a:t>  “Snapshot Copies” &gt; Configure</a:t>
            </a:r>
          </a:p>
        </p:txBody>
      </p:sp>
      <p:cxnSp>
        <p:nvCxnSpPr>
          <p:cNvPr id="103431" name="Straight Arrow Connector 7"/>
          <p:cNvCxnSpPr>
            <a:cxnSpLocks noChangeShapeType="1"/>
          </p:cNvCxnSpPr>
          <p:nvPr/>
        </p:nvCxnSpPr>
        <p:spPr bwMode="auto">
          <a:xfrm flipV="1">
            <a:off x="4234526" y="2511424"/>
            <a:ext cx="223838" cy="1071563"/>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886314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ítulo 1"/>
          <p:cNvSpPr>
            <a:spLocks noGrp="1"/>
          </p:cNvSpPr>
          <p:nvPr>
            <p:ph type="title"/>
          </p:nvPr>
        </p:nvSpPr>
        <p:spPr>
          <a:xfrm>
            <a:off x="2286568" y="476672"/>
            <a:ext cx="6858000" cy="1484784"/>
          </a:xfrm>
        </p:spPr>
        <p:txBody>
          <a:bodyPr/>
          <a:lstStyle/>
          <a:p>
            <a:pPr algn="l"/>
            <a:r>
              <a:rPr lang="en-US" altLang="pt-BR" dirty="0" err="1" smtClean="0">
                <a:solidFill>
                  <a:schemeClr val="tx2"/>
                </a:solidFill>
              </a:rPr>
              <a:t>Visualizando</a:t>
            </a:r>
            <a:r>
              <a:rPr lang="en-US" altLang="pt-BR" dirty="0" smtClean="0">
                <a:solidFill>
                  <a:schemeClr val="tx2"/>
                </a:solidFill>
              </a:rPr>
              <a:t> Snapshots UNIX</a:t>
            </a:r>
            <a:endParaRPr lang="en-US" altLang="pt-BR" baseline="30000" dirty="0" smtClean="0">
              <a:solidFill>
                <a:schemeClr val="tx2"/>
              </a:solidFill>
              <a:cs typeface="Arial" charset="0"/>
            </a:endParaRPr>
          </a:p>
        </p:txBody>
      </p:sp>
      <p:sp>
        <p:nvSpPr>
          <p:cNvPr id="104451" name="Text Box 7"/>
          <p:cNvSpPr txBox="1">
            <a:spLocks noChangeArrowheads="1"/>
          </p:cNvSpPr>
          <p:nvPr/>
        </p:nvSpPr>
        <p:spPr bwMode="auto">
          <a:xfrm>
            <a:off x="336751" y="1988840"/>
            <a:ext cx="82613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1600" b="0" dirty="0">
                <a:latin typeface="Courier New" pitchFamily="49" charset="0"/>
              </a:rPr>
              <a:t>#</a:t>
            </a:r>
            <a:r>
              <a:rPr lang="en-US" altLang="pt-BR" sz="1600" dirty="0">
                <a:latin typeface="Courier New" pitchFamily="49" charset="0"/>
              </a:rPr>
              <a:t> </a:t>
            </a:r>
            <a:r>
              <a:rPr lang="en-US" altLang="pt-BR" sz="1600" dirty="0" err="1">
                <a:latin typeface="Courier New" pitchFamily="49" charset="0"/>
              </a:rPr>
              <a:t>pwd</a:t>
            </a:r>
            <a:endParaRPr lang="en-US" altLang="pt-BR" sz="1600" dirty="0">
              <a:latin typeface="Courier New" pitchFamily="49" charset="0"/>
            </a:endParaRPr>
          </a:p>
          <a:p>
            <a:pPr>
              <a:lnSpc>
                <a:spcPct val="100000"/>
              </a:lnSpc>
              <a:spcBef>
                <a:spcPct val="0"/>
              </a:spcBef>
              <a:buFontTx/>
              <a:buNone/>
            </a:pPr>
            <a:r>
              <a:rPr lang="en-US" altLang="pt-BR" sz="1600" b="0" dirty="0">
                <a:latin typeface="Courier New" pitchFamily="49" charset="0"/>
              </a:rPr>
              <a:t>/system/vol0/.snapshot</a:t>
            </a:r>
          </a:p>
          <a:p>
            <a:pPr>
              <a:lnSpc>
                <a:spcPct val="100000"/>
              </a:lnSpc>
              <a:spcBef>
                <a:spcPct val="0"/>
              </a:spcBef>
              <a:buFontTx/>
              <a:buNone/>
            </a:pPr>
            <a:r>
              <a:rPr lang="en-US" altLang="pt-BR" sz="1600" b="0" dirty="0">
                <a:latin typeface="Courier New" pitchFamily="49" charset="0"/>
              </a:rPr>
              <a:t># </a:t>
            </a:r>
            <a:r>
              <a:rPr lang="en-US" altLang="pt-BR" sz="1600" dirty="0">
                <a:latin typeface="Courier New" pitchFamily="49" charset="0"/>
              </a:rPr>
              <a:t>ls -l</a:t>
            </a:r>
          </a:p>
          <a:p>
            <a:pPr>
              <a:lnSpc>
                <a:spcPct val="100000"/>
              </a:lnSpc>
              <a:spcBef>
                <a:spcPct val="0"/>
              </a:spcBef>
              <a:buFontTx/>
              <a:buNone/>
            </a:pPr>
            <a:r>
              <a:rPr lang="en-US" altLang="pt-BR" sz="1600" b="0" dirty="0">
                <a:latin typeface="Courier New" pitchFamily="49" charset="0"/>
              </a:rPr>
              <a:t>total 240</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hourly.0</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hourly.1</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hourly.2</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hourly.3</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hourly.4</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hourly.5</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nightly.0</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nightly.1</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weekly.1</a:t>
            </a:r>
          </a:p>
          <a:p>
            <a:pPr>
              <a:lnSpc>
                <a:spcPct val="100000"/>
              </a:lnSpc>
              <a:spcBef>
                <a:spcPct val="0"/>
              </a:spcBef>
              <a:buFontTx/>
              <a:buNone/>
            </a:pPr>
            <a:r>
              <a:rPr lang="en-US" altLang="pt-BR" sz="1600" b="0" dirty="0" err="1">
                <a:latin typeface="Courier New" pitchFamily="49" charset="0"/>
              </a:rPr>
              <a:t>drwxrwxrwx</a:t>
            </a:r>
            <a:r>
              <a:rPr lang="en-US" altLang="pt-BR" sz="1600" b="0" dirty="0">
                <a:latin typeface="Courier New" pitchFamily="49" charset="0"/>
              </a:rPr>
              <a:t>   9 root     other      12288 Jan 29 16:19 weekly.2</a:t>
            </a:r>
          </a:p>
          <a:p>
            <a:pPr>
              <a:lnSpc>
                <a:spcPct val="100000"/>
              </a:lnSpc>
              <a:spcBef>
                <a:spcPct val="0"/>
              </a:spcBef>
              <a:buFontTx/>
              <a:buNone/>
            </a:pPr>
            <a:endParaRPr lang="en-US" altLang="pt-BR" sz="1200" dirty="0">
              <a:latin typeface="Courier New" pitchFamily="49" charset="0"/>
            </a:endParaRPr>
          </a:p>
        </p:txBody>
      </p:sp>
      <p:sp>
        <p:nvSpPr>
          <p:cNvPr id="2" name="Espaço Reservado para Número de Slide 1"/>
          <p:cNvSpPr>
            <a:spLocks noGrp="1"/>
          </p:cNvSpPr>
          <p:nvPr>
            <p:ph type="sldNum" sz="quarter" idx="12"/>
          </p:nvPr>
        </p:nvSpPr>
        <p:spPr/>
        <p:txBody>
          <a:bodyPr/>
          <a:lstStyle/>
          <a:p>
            <a:fld id="{7F6B991A-3BD2-418C-AAD0-65C3483CB10C}" type="slidenum">
              <a:rPr lang="pt-BR" smtClean="0"/>
              <a:t>14</a:t>
            </a:fld>
            <a:endParaRPr lang="pt-BR"/>
          </a:p>
        </p:txBody>
      </p:sp>
    </p:spTree>
    <p:extLst>
      <p:ext uri="{BB962C8B-B14F-4D97-AF65-F5344CB8AC3E}">
        <p14:creationId xmlns:p14="http://schemas.microsoft.com/office/powerpoint/2010/main" val="3448551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7"/>
          <p:cNvSpPr txBox="1">
            <a:spLocks noChangeArrowheads="1"/>
          </p:cNvSpPr>
          <p:nvPr/>
        </p:nvSpPr>
        <p:spPr bwMode="auto">
          <a:xfrm>
            <a:off x="4791075" y="4029075"/>
            <a:ext cx="2571750" cy="1155700"/>
          </a:xfrm>
          <a:prstGeom prst="rect">
            <a:avLst/>
          </a:prstGeom>
          <a:solidFill>
            <a:schemeClr val="accent2"/>
          </a:solidFill>
          <a:ln>
            <a:noFill/>
          </a:ln>
          <a:effectLst>
            <a:outerShdw dist="107763" dir="2700000" algn="ctr" rotWithShape="0">
              <a:schemeClr val="bg2"/>
            </a:outerShdw>
          </a:effectLst>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eaLnBrk="1" hangingPunct="1">
              <a:lnSpc>
                <a:spcPct val="100000"/>
              </a:lnSpc>
              <a:spcBef>
                <a:spcPct val="50000"/>
              </a:spcBef>
              <a:buFontTx/>
              <a:buNone/>
            </a:pPr>
            <a:r>
              <a:rPr lang="en-US" altLang="pt-BR" sz="1400">
                <a:solidFill>
                  <a:schemeClr val="bg1"/>
                </a:solidFill>
                <a:latin typeface="Arial" charset="0"/>
              </a:rPr>
              <a:t>Nota: </a:t>
            </a:r>
            <a:r>
              <a:rPr lang="en-US" altLang="pt-BR" sz="1400" b="0">
                <a:solidFill>
                  <a:schemeClr val="bg1"/>
                </a:solidFill>
                <a:latin typeface="Arial" charset="0"/>
              </a:rPr>
              <a:t>Snapshots são visiveis para clientes Windows que estejam configurados para visualizar arquivos ocultos no Windows Explorer.</a:t>
            </a:r>
            <a:endParaRPr lang="en-US" altLang="pt-BR" sz="1800">
              <a:solidFill>
                <a:schemeClr val="bg1"/>
              </a:solidFill>
              <a:latin typeface="Arial" charset="0"/>
            </a:endParaRPr>
          </a:p>
        </p:txBody>
      </p:sp>
      <p:sp>
        <p:nvSpPr>
          <p:cNvPr id="105475" name="Rectangle 9"/>
          <p:cNvSpPr>
            <a:spLocks noChangeArrowheads="1"/>
          </p:cNvSpPr>
          <p:nvPr/>
        </p:nvSpPr>
        <p:spPr bwMode="black">
          <a:xfrm>
            <a:off x="2397550" y="310356"/>
            <a:ext cx="7119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err="1">
                <a:solidFill>
                  <a:schemeClr val="tx2"/>
                </a:solidFill>
                <a:latin typeface="+mn-lt"/>
              </a:rPr>
              <a:t>em</a:t>
            </a:r>
            <a:r>
              <a:rPr lang="en-US" altLang="pt-BR" sz="3400" dirty="0">
                <a:solidFill>
                  <a:schemeClr val="tx2"/>
                </a:solidFill>
                <a:latin typeface="+mn-lt"/>
              </a:rPr>
              <a:t> um </a:t>
            </a:r>
            <a:r>
              <a:rPr lang="en-US" altLang="pt-BR" sz="3400" dirty="0" err="1">
                <a:solidFill>
                  <a:schemeClr val="tx2"/>
                </a:solidFill>
                <a:latin typeface="+mn-lt"/>
              </a:rPr>
              <a:t>cliente</a:t>
            </a:r>
            <a:r>
              <a:rPr lang="en-US" altLang="pt-BR" sz="3400" dirty="0">
                <a:solidFill>
                  <a:schemeClr val="tx2"/>
                </a:solidFill>
                <a:latin typeface="+mn-lt"/>
              </a:rPr>
              <a:t> Windows</a:t>
            </a:r>
            <a:r>
              <a:rPr lang="en-US" altLang="pt-BR" sz="3400" baseline="30000" dirty="0">
                <a:solidFill>
                  <a:schemeClr val="tx2"/>
                </a:solidFill>
                <a:latin typeface="Arial" charset="0"/>
                <a:cs typeface="Arial" charset="0"/>
              </a:rPr>
              <a:t>®</a:t>
            </a:r>
          </a:p>
        </p:txBody>
      </p:sp>
      <p:sp>
        <p:nvSpPr>
          <p:cNvPr id="105476" name="Rectangle 10"/>
          <p:cNvSpPr>
            <a:spLocks noChangeArrowheads="1"/>
          </p:cNvSpPr>
          <p:nvPr/>
        </p:nvSpPr>
        <p:spPr bwMode="black">
          <a:xfrm>
            <a:off x="2411413" y="0"/>
            <a:ext cx="6481762"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3400">
                <a:solidFill>
                  <a:schemeClr val="bg1"/>
                </a:solidFill>
                <a:latin typeface="Arial" charset="0"/>
              </a:rPr>
              <a:t>Visualizando Snapshots™</a:t>
            </a:r>
            <a:endParaRPr lang="en-US" altLang="pt-BR" sz="3400" baseline="30000">
              <a:solidFill>
                <a:schemeClr val="bg1"/>
              </a:solidFill>
              <a:latin typeface="Arial" charset="0"/>
              <a:cs typeface="Arial" charset="0"/>
            </a:endParaRPr>
          </a:p>
        </p:txBody>
      </p:sp>
      <p:pic>
        <p:nvPicPr>
          <p:cNvPr id="10547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52" y="1509311"/>
            <a:ext cx="8032750" cy="4679950"/>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0979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
          <p:cNvSpPr>
            <a:spLocks noChangeArrowheads="1"/>
          </p:cNvSpPr>
          <p:nvPr/>
        </p:nvSpPr>
        <p:spPr bwMode="black">
          <a:xfrm>
            <a:off x="2411413" y="312883"/>
            <a:ext cx="673258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3400" dirty="0">
                <a:solidFill>
                  <a:schemeClr val="tx2"/>
                </a:solidFill>
                <a:latin typeface="Arial" charset="0"/>
              </a:rPr>
              <a:t>Windows</a:t>
            </a:r>
            <a:r>
              <a:rPr lang="en-US" altLang="pt-BR" sz="3400" dirty="0" smtClean="0">
                <a:solidFill>
                  <a:schemeClr val="tx2"/>
                </a:solidFill>
                <a:latin typeface="Arial" charset="0"/>
              </a:rPr>
              <a:t>: aba </a:t>
            </a:r>
          </a:p>
          <a:p>
            <a:pPr algn="ctr">
              <a:lnSpc>
                <a:spcPct val="100000"/>
              </a:lnSpc>
              <a:spcBef>
                <a:spcPct val="0"/>
              </a:spcBef>
              <a:buFontTx/>
              <a:buNone/>
            </a:pPr>
            <a:r>
              <a:rPr lang="en-US" altLang="pt-BR" sz="3400" dirty="0" smtClean="0">
                <a:solidFill>
                  <a:schemeClr val="tx2"/>
                </a:solidFill>
                <a:latin typeface="Arial" charset="0"/>
              </a:rPr>
              <a:t>“</a:t>
            </a:r>
            <a:r>
              <a:rPr lang="en-US" altLang="pt-BR" sz="3400" dirty="0" err="1" smtClean="0">
                <a:solidFill>
                  <a:schemeClr val="tx2"/>
                </a:solidFill>
                <a:latin typeface="Arial" charset="0"/>
              </a:rPr>
              <a:t>Versões</a:t>
            </a:r>
            <a:r>
              <a:rPr lang="en-US" altLang="pt-BR" sz="3400" dirty="0" smtClean="0">
                <a:solidFill>
                  <a:schemeClr val="tx2"/>
                </a:solidFill>
                <a:latin typeface="Arial" charset="0"/>
              </a:rPr>
              <a:t> </a:t>
            </a:r>
            <a:r>
              <a:rPr lang="en-US" altLang="pt-BR" sz="3400" dirty="0" err="1" smtClean="0">
                <a:solidFill>
                  <a:schemeClr val="tx2"/>
                </a:solidFill>
                <a:latin typeface="Arial" charset="0"/>
              </a:rPr>
              <a:t>Anteriores</a:t>
            </a:r>
            <a:r>
              <a:rPr lang="en-US" altLang="pt-BR" sz="3400" dirty="0" smtClean="0">
                <a:solidFill>
                  <a:schemeClr val="tx2"/>
                </a:solidFill>
                <a:latin typeface="Arial" charset="0"/>
              </a:rPr>
              <a:t>”</a:t>
            </a:r>
            <a:endParaRPr lang="en-US" altLang="pt-BR" sz="3400" baseline="30000" dirty="0">
              <a:solidFill>
                <a:schemeClr val="tx2"/>
              </a:solidFill>
              <a:latin typeface="Arial" charset="0"/>
              <a:cs typeface="Arial" charset="0"/>
            </a:endParaRPr>
          </a:p>
        </p:txBody>
      </p:sp>
      <p:pic>
        <p:nvPicPr>
          <p:cNvPr id="10649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062" y="1772816"/>
            <a:ext cx="3571875" cy="4524375"/>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525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p:cNvSpPr>
          <p:nvPr/>
        </p:nvSpPr>
        <p:spPr bwMode="black">
          <a:xfrm>
            <a:off x="2484438" y="28575"/>
            <a:ext cx="6659562"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pt-BR" altLang="pt-BR" sz="3400" dirty="0" err="1">
                <a:solidFill>
                  <a:schemeClr val="tx2"/>
                </a:solidFill>
                <a:latin typeface="Arial" charset="0"/>
              </a:rPr>
              <a:t>SnapRestore</a:t>
            </a:r>
            <a:endParaRPr lang="pt-BR" altLang="pt-BR" sz="3400" b="0" dirty="0">
              <a:solidFill>
                <a:schemeClr val="tx2"/>
              </a:solidFill>
              <a:latin typeface="Arial" charset="0"/>
            </a:endParaRPr>
          </a:p>
        </p:txBody>
      </p:sp>
      <p:grpSp>
        <p:nvGrpSpPr>
          <p:cNvPr id="107523" name="Grupo 164"/>
          <p:cNvGrpSpPr>
            <a:grpSpLocks/>
          </p:cNvGrpSpPr>
          <p:nvPr/>
        </p:nvGrpSpPr>
        <p:grpSpPr bwMode="auto">
          <a:xfrm>
            <a:off x="685800" y="1071563"/>
            <a:ext cx="7391400" cy="1981200"/>
            <a:chOff x="685800" y="1142984"/>
            <a:chExt cx="7391400" cy="1981200"/>
          </a:xfrm>
        </p:grpSpPr>
        <p:sp>
          <p:nvSpPr>
            <p:cNvPr id="107592" name="Line 2"/>
            <p:cNvSpPr>
              <a:spLocks noChangeShapeType="1"/>
            </p:cNvSpPr>
            <p:nvPr/>
          </p:nvSpPr>
          <p:spPr bwMode="auto">
            <a:xfrm>
              <a:off x="1066800" y="1142984"/>
              <a:ext cx="7010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93" name="Line 4"/>
            <p:cNvSpPr>
              <a:spLocks noChangeShapeType="1"/>
            </p:cNvSpPr>
            <p:nvPr/>
          </p:nvSpPr>
          <p:spPr bwMode="auto">
            <a:xfrm>
              <a:off x="1752600" y="1142984"/>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94" name="Rectangle 5"/>
            <p:cNvSpPr>
              <a:spLocks noChangeArrowheads="1"/>
            </p:cNvSpPr>
            <p:nvPr/>
          </p:nvSpPr>
          <p:spPr bwMode="auto">
            <a:xfrm>
              <a:off x="685800" y="2895584"/>
              <a:ext cx="228600" cy="2286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95" name="Rectangle 6"/>
            <p:cNvSpPr>
              <a:spLocks noChangeArrowheads="1"/>
            </p:cNvSpPr>
            <p:nvPr/>
          </p:nvSpPr>
          <p:spPr bwMode="auto">
            <a:xfrm>
              <a:off x="990600" y="2895584"/>
              <a:ext cx="228600" cy="2286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96" name="Rectangle 7"/>
            <p:cNvSpPr>
              <a:spLocks noChangeArrowheads="1"/>
            </p:cNvSpPr>
            <p:nvPr/>
          </p:nvSpPr>
          <p:spPr bwMode="auto">
            <a:xfrm>
              <a:off x="1295400" y="2895584"/>
              <a:ext cx="228600" cy="2286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97" name="Rectangle 8"/>
            <p:cNvSpPr>
              <a:spLocks noChangeArrowheads="1"/>
            </p:cNvSpPr>
            <p:nvPr/>
          </p:nvSpPr>
          <p:spPr bwMode="auto">
            <a:xfrm>
              <a:off x="1600200" y="2895584"/>
              <a:ext cx="228600" cy="228600"/>
            </a:xfrm>
            <a:prstGeom prst="rect">
              <a:avLst/>
            </a:prstGeom>
            <a:solidFill>
              <a:srgbClr val="FFCC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98" name="Rectangle 9"/>
            <p:cNvSpPr>
              <a:spLocks noChangeArrowheads="1"/>
            </p:cNvSpPr>
            <p:nvPr/>
          </p:nvSpPr>
          <p:spPr bwMode="auto">
            <a:xfrm>
              <a:off x="1905000" y="2895584"/>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99" name="Line 10"/>
            <p:cNvSpPr>
              <a:spLocks noChangeShapeType="1"/>
            </p:cNvSpPr>
            <p:nvPr/>
          </p:nvSpPr>
          <p:spPr bwMode="auto">
            <a:xfrm flipV="1">
              <a:off x="762000" y="2362184"/>
              <a:ext cx="685800" cy="5334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00" name="Line 11"/>
            <p:cNvSpPr>
              <a:spLocks noChangeShapeType="1"/>
            </p:cNvSpPr>
            <p:nvPr/>
          </p:nvSpPr>
          <p:spPr bwMode="auto">
            <a:xfrm flipV="1">
              <a:off x="1143000" y="2362184"/>
              <a:ext cx="381000" cy="5334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01" name="Line 12"/>
            <p:cNvSpPr>
              <a:spLocks noChangeShapeType="1"/>
            </p:cNvSpPr>
            <p:nvPr/>
          </p:nvSpPr>
          <p:spPr bwMode="auto">
            <a:xfrm flipV="1">
              <a:off x="1447800" y="2438384"/>
              <a:ext cx="152400" cy="457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02" name="Line 13"/>
            <p:cNvSpPr>
              <a:spLocks noChangeShapeType="1"/>
            </p:cNvSpPr>
            <p:nvPr/>
          </p:nvSpPr>
          <p:spPr bwMode="auto">
            <a:xfrm flipH="1" flipV="1">
              <a:off x="1676400" y="2438384"/>
              <a:ext cx="76200" cy="457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03" name="Line 14"/>
            <p:cNvSpPr>
              <a:spLocks noChangeShapeType="1"/>
            </p:cNvSpPr>
            <p:nvPr/>
          </p:nvSpPr>
          <p:spPr bwMode="auto">
            <a:xfrm flipH="1" flipV="1">
              <a:off x="1828800" y="2362184"/>
              <a:ext cx="228600" cy="5334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04" name="Rectangle 15"/>
            <p:cNvSpPr>
              <a:spLocks noChangeArrowheads="1"/>
            </p:cNvSpPr>
            <p:nvPr/>
          </p:nvSpPr>
          <p:spPr bwMode="auto">
            <a:xfrm>
              <a:off x="2209800" y="2895584"/>
              <a:ext cx="228600" cy="228600"/>
            </a:xfrm>
            <a:prstGeom prst="rect">
              <a:avLst/>
            </a:prstGeom>
            <a:solidFill>
              <a:srgbClr val="FFCC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05" name="Rectangle 16"/>
            <p:cNvSpPr>
              <a:spLocks noChangeArrowheads="1"/>
            </p:cNvSpPr>
            <p:nvPr/>
          </p:nvSpPr>
          <p:spPr bwMode="auto">
            <a:xfrm>
              <a:off x="2514600" y="2895584"/>
              <a:ext cx="228600" cy="228600"/>
            </a:xfrm>
            <a:prstGeom prst="rect">
              <a:avLst/>
            </a:prstGeom>
            <a:solidFill>
              <a:srgbClr val="FFCC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06" name="Rectangle 17"/>
            <p:cNvSpPr>
              <a:spLocks noChangeArrowheads="1"/>
            </p:cNvSpPr>
            <p:nvPr/>
          </p:nvSpPr>
          <p:spPr bwMode="auto">
            <a:xfrm>
              <a:off x="2819400" y="2895584"/>
              <a:ext cx="228600" cy="228600"/>
            </a:xfrm>
            <a:prstGeom prst="rect">
              <a:avLst/>
            </a:prstGeom>
            <a:solidFill>
              <a:srgbClr val="FF33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CC"/>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07" name="Rectangle 18"/>
            <p:cNvSpPr>
              <a:spLocks noChangeArrowheads="1"/>
            </p:cNvSpPr>
            <p:nvPr/>
          </p:nvSpPr>
          <p:spPr bwMode="auto">
            <a:xfrm>
              <a:off x="3124200" y="2895584"/>
              <a:ext cx="228600" cy="228600"/>
            </a:xfrm>
            <a:prstGeom prst="rect">
              <a:avLst/>
            </a:prstGeom>
            <a:solidFill>
              <a:srgbClr val="FFCC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08" name="Line 19"/>
            <p:cNvSpPr>
              <a:spLocks noChangeShapeType="1"/>
            </p:cNvSpPr>
            <p:nvPr/>
          </p:nvSpPr>
          <p:spPr bwMode="auto">
            <a:xfrm flipV="1">
              <a:off x="2971800" y="1142984"/>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09" name="Line 20"/>
            <p:cNvSpPr>
              <a:spLocks noChangeShapeType="1"/>
            </p:cNvSpPr>
            <p:nvPr/>
          </p:nvSpPr>
          <p:spPr bwMode="auto">
            <a:xfrm flipH="1">
              <a:off x="1752600" y="2285984"/>
              <a:ext cx="9144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10" name="Line 21"/>
            <p:cNvSpPr>
              <a:spLocks noChangeShapeType="1"/>
            </p:cNvSpPr>
            <p:nvPr/>
          </p:nvSpPr>
          <p:spPr bwMode="auto">
            <a:xfrm flipH="1">
              <a:off x="2057400" y="2362184"/>
              <a:ext cx="68580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11" name="Line 22"/>
            <p:cNvSpPr>
              <a:spLocks noChangeShapeType="1"/>
            </p:cNvSpPr>
            <p:nvPr/>
          </p:nvSpPr>
          <p:spPr bwMode="auto">
            <a:xfrm flipH="1">
              <a:off x="2362200" y="2362184"/>
              <a:ext cx="53340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12" name="Line 23"/>
            <p:cNvSpPr>
              <a:spLocks noChangeShapeType="1"/>
            </p:cNvSpPr>
            <p:nvPr/>
          </p:nvSpPr>
          <p:spPr bwMode="auto">
            <a:xfrm flipH="1">
              <a:off x="2667000" y="2438384"/>
              <a:ext cx="304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13" name="Line 24"/>
            <p:cNvSpPr>
              <a:spLocks noChangeShapeType="1"/>
            </p:cNvSpPr>
            <p:nvPr/>
          </p:nvSpPr>
          <p:spPr bwMode="auto">
            <a:xfrm flipH="1">
              <a:off x="2971800" y="2438384"/>
              <a:ext cx="762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14" name="Line 25"/>
            <p:cNvSpPr>
              <a:spLocks noChangeShapeType="1"/>
            </p:cNvSpPr>
            <p:nvPr/>
          </p:nvSpPr>
          <p:spPr bwMode="auto">
            <a:xfrm>
              <a:off x="3200400" y="2362184"/>
              <a:ext cx="7620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15" name="Line 26"/>
            <p:cNvSpPr>
              <a:spLocks noChangeShapeType="1"/>
            </p:cNvSpPr>
            <p:nvPr/>
          </p:nvSpPr>
          <p:spPr bwMode="auto">
            <a:xfrm flipV="1">
              <a:off x="4267200" y="1142984"/>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16" name="Rectangle 27"/>
            <p:cNvSpPr>
              <a:spLocks noChangeArrowheads="1"/>
            </p:cNvSpPr>
            <p:nvPr/>
          </p:nvSpPr>
          <p:spPr bwMode="auto">
            <a:xfrm>
              <a:off x="3429000" y="2895584"/>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17" name="Rectangle 28"/>
            <p:cNvSpPr>
              <a:spLocks noChangeArrowheads="1"/>
            </p:cNvSpPr>
            <p:nvPr/>
          </p:nvSpPr>
          <p:spPr bwMode="auto">
            <a:xfrm>
              <a:off x="3733800" y="2895584"/>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18" name="Rectangle 29"/>
            <p:cNvSpPr>
              <a:spLocks noChangeArrowheads="1"/>
            </p:cNvSpPr>
            <p:nvPr/>
          </p:nvSpPr>
          <p:spPr bwMode="auto">
            <a:xfrm>
              <a:off x="4038600" y="2895584"/>
              <a:ext cx="228600" cy="228600"/>
            </a:xfrm>
            <a:prstGeom prst="rect">
              <a:avLst/>
            </a:prstGeom>
            <a:solidFill>
              <a:srgbClr val="99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19" name="Rectangle 30"/>
            <p:cNvSpPr>
              <a:spLocks noChangeArrowheads="1"/>
            </p:cNvSpPr>
            <p:nvPr/>
          </p:nvSpPr>
          <p:spPr bwMode="auto">
            <a:xfrm>
              <a:off x="4343400" y="2895584"/>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20" name="Line 31"/>
            <p:cNvSpPr>
              <a:spLocks noChangeShapeType="1"/>
            </p:cNvSpPr>
            <p:nvPr/>
          </p:nvSpPr>
          <p:spPr bwMode="auto">
            <a:xfrm flipV="1">
              <a:off x="2057400" y="2285984"/>
              <a:ext cx="1981200" cy="6096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21" name="Line 32"/>
            <p:cNvSpPr>
              <a:spLocks noChangeShapeType="1"/>
            </p:cNvSpPr>
            <p:nvPr/>
          </p:nvSpPr>
          <p:spPr bwMode="auto">
            <a:xfrm flipV="1">
              <a:off x="2971800" y="2362184"/>
              <a:ext cx="1066800" cy="5334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22" name="Line 33"/>
            <p:cNvSpPr>
              <a:spLocks noChangeShapeType="1"/>
            </p:cNvSpPr>
            <p:nvPr/>
          </p:nvSpPr>
          <p:spPr bwMode="auto">
            <a:xfrm flipV="1">
              <a:off x="3581400" y="2362184"/>
              <a:ext cx="609600" cy="5334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23" name="Line 34"/>
            <p:cNvSpPr>
              <a:spLocks noChangeShapeType="1"/>
            </p:cNvSpPr>
            <p:nvPr/>
          </p:nvSpPr>
          <p:spPr bwMode="auto">
            <a:xfrm flipV="1">
              <a:off x="3886200" y="2438384"/>
              <a:ext cx="304800" cy="4572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24" name="Line 35"/>
            <p:cNvSpPr>
              <a:spLocks noChangeShapeType="1"/>
            </p:cNvSpPr>
            <p:nvPr/>
          </p:nvSpPr>
          <p:spPr bwMode="auto">
            <a:xfrm flipV="1">
              <a:off x="4114800" y="2438384"/>
              <a:ext cx="152400" cy="4572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25" name="Line 36"/>
            <p:cNvSpPr>
              <a:spLocks noChangeShapeType="1"/>
            </p:cNvSpPr>
            <p:nvPr/>
          </p:nvSpPr>
          <p:spPr bwMode="auto">
            <a:xfrm flipH="1" flipV="1">
              <a:off x="4343400" y="2438384"/>
              <a:ext cx="76200" cy="4572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26" name="Line 37"/>
            <p:cNvSpPr>
              <a:spLocks noChangeShapeType="1"/>
            </p:cNvSpPr>
            <p:nvPr/>
          </p:nvSpPr>
          <p:spPr bwMode="auto">
            <a:xfrm flipV="1">
              <a:off x="5486400" y="1142984"/>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27" name="Rectangle 38"/>
            <p:cNvSpPr>
              <a:spLocks noChangeArrowheads="1"/>
            </p:cNvSpPr>
            <p:nvPr/>
          </p:nvSpPr>
          <p:spPr bwMode="auto">
            <a:xfrm>
              <a:off x="4648200" y="2895584"/>
              <a:ext cx="228600" cy="228600"/>
            </a:xfrm>
            <a:prstGeom prst="rect">
              <a:avLst/>
            </a:prstGeom>
            <a:solidFill>
              <a:srgbClr val="FF33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CC"/>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28" name="Rectangle 39"/>
            <p:cNvSpPr>
              <a:spLocks noChangeArrowheads="1"/>
            </p:cNvSpPr>
            <p:nvPr/>
          </p:nvSpPr>
          <p:spPr bwMode="auto">
            <a:xfrm>
              <a:off x="4953000" y="2895584"/>
              <a:ext cx="228600" cy="228600"/>
            </a:xfrm>
            <a:prstGeom prst="rect">
              <a:avLst/>
            </a:prstGeom>
            <a:solidFill>
              <a:srgbClr val="FF33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CC"/>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29" name="Rectangle 40"/>
            <p:cNvSpPr>
              <a:spLocks noChangeArrowheads="1"/>
            </p:cNvSpPr>
            <p:nvPr/>
          </p:nvSpPr>
          <p:spPr bwMode="auto">
            <a:xfrm>
              <a:off x="5257800" y="2895584"/>
              <a:ext cx="228600" cy="228600"/>
            </a:xfrm>
            <a:prstGeom prst="rect">
              <a:avLst/>
            </a:prstGeom>
            <a:solidFill>
              <a:srgbClr val="FF33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CC"/>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30" name="Rectangle 41"/>
            <p:cNvSpPr>
              <a:spLocks noChangeArrowheads="1"/>
            </p:cNvSpPr>
            <p:nvPr/>
          </p:nvSpPr>
          <p:spPr bwMode="auto">
            <a:xfrm>
              <a:off x="5562600" y="2895584"/>
              <a:ext cx="228600" cy="228600"/>
            </a:xfrm>
            <a:prstGeom prst="rect">
              <a:avLst/>
            </a:prstGeom>
            <a:solidFill>
              <a:srgbClr val="99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31" name="Rectangle 42"/>
            <p:cNvSpPr>
              <a:spLocks noChangeArrowheads="1"/>
            </p:cNvSpPr>
            <p:nvPr/>
          </p:nvSpPr>
          <p:spPr bwMode="auto">
            <a:xfrm>
              <a:off x="5867400" y="2895584"/>
              <a:ext cx="228600" cy="228600"/>
            </a:xfrm>
            <a:prstGeom prst="rect">
              <a:avLst/>
            </a:prstGeom>
            <a:solidFill>
              <a:srgbClr val="99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32" name="Line 43"/>
            <p:cNvSpPr>
              <a:spLocks noChangeShapeType="1"/>
            </p:cNvSpPr>
            <p:nvPr/>
          </p:nvSpPr>
          <p:spPr bwMode="auto">
            <a:xfrm flipV="1">
              <a:off x="2971800" y="2362184"/>
              <a:ext cx="2209800" cy="53340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33" name="Line 44"/>
            <p:cNvSpPr>
              <a:spLocks noChangeShapeType="1"/>
            </p:cNvSpPr>
            <p:nvPr/>
          </p:nvSpPr>
          <p:spPr bwMode="auto">
            <a:xfrm flipV="1">
              <a:off x="4191000" y="2362184"/>
              <a:ext cx="1066800" cy="53340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34" name="Line 45"/>
            <p:cNvSpPr>
              <a:spLocks noChangeShapeType="1"/>
            </p:cNvSpPr>
            <p:nvPr/>
          </p:nvSpPr>
          <p:spPr bwMode="auto">
            <a:xfrm flipV="1">
              <a:off x="4800600" y="2362184"/>
              <a:ext cx="533400" cy="53340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35" name="Line 46"/>
            <p:cNvSpPr>
              <a:spLocks noChangeShapeType="1"/>
            </p:cNvSpPr>
            <p:nvPr/>
          </p:nvSpPr>
          <p:spPr bwMode="auto">
            <a:xfrm flipV="1">
              <a:off x="5105400" y="2362184"/>
              <a:ext cx="304800" cy="53340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36" name="Line 47"/>
            <p:cNvSpPr>
              <a:spLocks noChangeShapeType="1"/>
            </p:cNvSpPr>
            <p:nvPr/>
          </p:nvSpPr>
          <p:spPr bwMode="auto">
            <a:xfrm flipV="1">
              <a:off x="5410200" y="2438384"/>
              <a:ext cx="76200" cy="45720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37" name="Line 48"/>
            <p:cNvSpPr>
              <a:spLocks noChangeShapeType="1"/>
            </p:cNvSpPr>
            <p:nvPr/>
          </p:nvSpPr>
          <p:spPr bwMode="auto">
            <a:xfrm flipH="1" flipV="1">
              <a:off x="5562600" y="2438384"/>
              <a:ext cx="152400" cy="45720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38" name="Line 49"/>
            <p:cNvSpPr>
              <a:spLocks noChangeShapeType="1"/>
            </p:cNvSpPr>
            <p:nvPr/>
          </p:nvSpPr>
          <p:spPr bwMode="auto">
            <a:xfrm flipH="1" flipV="1">
              <a:off x="5715000" y="2362184"/>
              <a:ext cx="304800" cy="53340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39" name="Line 50"/>
            <p:cNvSpPr>
              <a:spLocks noChangeShapeType="1"/>
            </p:cNvSpPr>
            <p:nvPr/>
          </p:nvSpPr>
          <p:spPr bwMode="auto">
            <a:xfrm flipV="1">
              <a:off x="6858000" y="1142984"/>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40" name="Rectangle 51"/>
            <p:cNvSpPr>
              <a:spLocks noChangeArrowheads="1"/>
            </p:cNvSpPr>
            <p:nvPr/>
          </p:nvSpPr>
          <p:spPr bwMode="auto">
            <a:xfrm>
              <a:off x="6172200" y="2895584"/>
              <a:ext cx="228600" cy="228600"/>
            </a:xfrm>
            <a:prstGeom prst="rect">
              <a:avLst/>
            </a:prstGeom>
            <a:solidFill>
              <a:srgbClr val="99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41" name="Rectangle 52"/>
            <p:cNvSpPr>
              <a:spLocks noChangeArrowheads="1"/>
            </p:cNvSpPr>
            <p:nvPr/>
          </p:nvSpPr>
          <p:spPr bwMode="auto">
            <a:xfrm>
              <a:off x="6477000" y="2895584"/>
              <a:ext cx="228600" cy="228600"/>
            </a:xfrm>
            <a:prstGeom prst="rect">
              <a:avLst/>
            </a:prstGeom>
            <a:solidFill>
              <a:srgbClr val="99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42" name="Rectangle 53"/>
            <p:cNvSpPr>
              <a:spLocks noChangeArrowheads="1"/>
            </p:cNvSpPr>
            <p:nvPr/>
          </p:nvSpPr>
          <p:spPr bwMode="auto">
            <a:xfrm>
              <a:off x="6781800" y="2895584"/>
              <a:ext cx="228600" cy="228600"/>
            </a:xfrm>
            <a:prstGeom prst="rect">
              <a:avLst/>
            </a:prstGeom>
            <a:solidFill>
              <a:srgbClr val="99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43" name="Rectangle 54"/>
            <p:cNvSpPr>
              <a:spLocks noChangeArrowheads="1"/>
            </p:cNvSpPr>
            <p:nvPr/>
          </p:nvSpPr>
          <p:spPr bwMode="auto">
            <a:xfrm>
              <a:off x="7086600" y="2895584"/>
              <a:ext cx="228600" cy="228600"/>
            </a:xfrm>
            <a:prstGeom prst="rect">
              <a:avLst/>
            </a:prstGeom>
            <a:solidFill>
              <a:srgbClr val="99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44" name="Rectangle 55"/>
            <p:cNvSpPr>
              <a:spLocks noChangeArrowheads="1"/>
            </p:cNvSpPr>
            <p:nvPr/>
          </p:nvSpPr>
          <p:spPr bwMode="auto">
            <a:xfrm>
              <a:off x="7391400" y="2895584"/>
              <a:ext cx="228600" cy="228600"/>
            </a:xfrm>
            <a:prstGeom prst="rect">
              <a:avLst/>
            </a:prstGeom>
            <a:solidFill>
              <a:srgbClr val="99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645" name="Line 56"/>
            <p:cNvSpPr>
              <a:spLocks noChangeShapeType="1"/>
            </p:cNvSpPr>
            <p:nvPr/>
          </p:nvSpPr>
          <p:spPr bwMode="auto">
            <a:xfrm flipV="1">
              <a:off x="4191000" y="2362184"/>
              <a:ext cx="2438400" cy="53340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46" name="Line 57"/>
            <p:cNvSpPr>
              <a:spLocks noChangeShapeType="1"/>
            </p:cNvSpPr>
            <p:nvPr/>
          </p:nvSpPr>
          <p:spPr bwMode="auto">
            <a:xfrm flipV="1">
              <a:off x="5715000" y="2362184"/>
              <a:ext cx="990600" cy="53340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47" name="Line 58"/>
            <p:cNvSpPr>
              <a:spLocks noChangeShapeType="1"/>
            </p:cNvSpPr>
            <p:nvPr/>
          </p:nvSpPr>
          <p:spPr bwMode="auto">
            <a:xfrm flipV="1">
              <a:off x="6019800" y="2362184"/>
              <a:ext cx="762000" cy="53340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48" name="Line 59"/>
            <p:cNvSpPr>
              <a:spLocks noChangeShapeType="1"/>
            </p:cNvSpPr>
            <p:nvPr/>
          </p:nvSpPr>
          <p:spPr bwMode="auto">
            <a:xfrm flipV="1">
              <a:off x="6324600" y="2362184"/>
              <a:ext cx="533400" cy="53340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49" name="Line 60"/>
            <p:cNvSpPr>
              <a:spLocks noChangeShapeType="1"/>
            </p:cNvSpPr>
            <p:nvPr/>
          </p:nvSpPr>
          <p:spPr bwMode="auto">
            <a:xfrm flipV="1">
              <a:off x="6629400" y="2438384"/>
              <a:ext cx="228600" cy="45720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50" name="Line 61"/>
            <p:cNvSpPr>
              <a:spLocks noChangeShapeType="1"/>
            </p:cNvSpPr>
            <p:nvPr/>
          </p:nvSpPr>
          <p:spPr bwMode="auto">
            <a:xfrm flipV="1">
              <a:off x="6934200" y="2438384"/>
              <a:ext cx="0" cy="45720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51" name="Line 62"/>
            <p:cNvSpPr>
              <a:spLocks noChangeShapeType="1"/>
            </p:cNvSpPr>
            <p:nvPr/>
          </p:nvSpPr>
          <p:spPr bwMode="auto">
            <a:xfrm flipH="1" flipV="1">
              <a:off x="7010400" y="2362184"/>
              <a:ext cx="228600" cy="53340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52" name="Line 63"/>
            <p:cNvSpPr>
              <a:spLocks noChangeShapeType="1"/>
            </p:cNvSpPr>
            <p:nvPr/>
          </p:nvSpPr>
          <p:spPr bwMode="auto">
            <a:xfrm flipH="1" flipV="1">
              <a:off x="7162800" y="2362184"/>
              <a:ext cx="381000" cy="533400"/>
            </a:xfrm>
            <a:prstGeom prst="line">
              <a:avLst/>
            </a:prstGeom>
            <a:noFill/>
            <a:ln w="28575">
              <a:solidFill>
                <a:srgbClr val="9900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653" name="Oval 66"/>
            <p:cNvSpPr>
              <a:spLocks noChangeArrowheads="1"/>
            </p:cNvSpPr>
            <p:nvPr/>
          </p:nvSpPr>
          <p:spPr bwMode="auto">
            <a:xfrm>
              <a:off x="1219200" y="1828784"/>
              <a:ext cx="914400" cy="609600"/>
            </a:xfrm>
            <a:prstGeom prst="ellipse">
              <a:avLst/>
            </a:prstGeom>
            <a:solidFill>
              <a:schemeClr val="accent1"/>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400" b="0">
                  <a:solidFill>
                    <a:schemeClr val="bg1"/>
                  </a:solidFill>
                </a:rPr>
                <a:t>Snap4</a:t>
              </a:r>
            </a:p>
          </p:txBody>
        </p:sp>
        <p:sp>
          <p:nvSpPr>
            <p:cNvPr id="107654" name="Oval 67"/>
            <p:cNvSpPr>
              <a:spLocks noChangeArrowheads="1"/>
            </p:cNvSpPr>
            <p:nvPr/>
          </p:nvSpPr>
          <p:spPr bwMode="auto">
            <a:xfrm>
              <a:off x="2514600" y="1828784"/>
              <a:ext cx="914400" cy="609600"/>
            </a:xfrm>
            <a:prstGeom prst="ellipse">
              <a:avLst/>
            </a:prstGeom>
            <a:solidFill>
              <a:srgbClr val="FFCC99"/>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400" b="0"/>
                <a:t>Snap3</a:t>
              </a:r>
            </a:p>
          </p:txBody>
        </p:sp>
        <p:sp>
          <p:nvSpPr>
            <p:cNvPr id="107655" name="Oval 68"/>
            <p:cNvSpPr>
              <a:spLocks noChangeArrowheads="1"/>
            </p:cNvSpPr>
            <p:nvPr/>
          </p:nvSpPr>
          <p:spPr bwMode="auto">
            <a:xfrm>
              <a:off x="3810000" y="1828784"/>
              <a:ext cx="914400" cy="609600"/>
            </a:xfrm>
            <a:prstGeom prst="ellipse">
              <a:avLst/>
            </a:prstGeom>
            <a:solidFill>
              <a:srgbClr val="0066FF"/>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400" b="0"/>
                <a:t>Snap2</a:t>
              </a:r>
            </a:p>
          </p:txBody>
        </p:sp>
        <p:sp>
          <p:nvSpPr>
            <p:cNvPr id="107656" name="Oval 69"/>
            <p:cNvSpPr>
              <a:spLocks noChangeArrowheads="1"/>
            </p:cNvSpPr>
            <p:nvPr/>
          </p:nvSpPr>
          <p:spPr bwMode="auto">
            <a:xfrm>
              <a:off x="5029200" y="1828784"/>
              <a:ext cx="914400" cy="609600"/>
            </a:xfrm>
            <a:prstGeom prst="ellipse">
              <a:avLst/>
            </a:prstGeom>
            <a:solidFill>
              <a:srgbClr val="FF33CC"/>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400" b="0"/>
                <a:t>Snap1</a:t>
              </a:r>
            </a:p>
          </p:txBody>
        </p:sp>
        <p:sp>
          <p:nvSpPr>
            <p:cNvPr id="107657" name="Oval 70"/>
            <p:cNvSpPr>
              <a:spLocks noChangeArrowheads="1"/>
            </p:cNvSpPr>
            <p:nvPr/>
          </p:nvSpPr>
          <p:spPr bwMode="auto">
            <a:xfrm>
              <a:off x="6400800" y="1828784"/>
              <a:ext cx="914400" cy="609600"/>
            </a:xfrm>
            <a:prstGeom prst="ellipse">
              <a:avLst/>
            </a:prstGeom>
            <a:solidFill>
              <a:srgbClr val="9900FF"/>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400" b="0"/>
                <a:t>AFS</a:t>
              </a:r>
            </a:p>
          </p:txBody>
        </p:sp>
      </p:grpSp>
      <p:sp>
        <p:nvSpPr>
          <p:cNvPr id="97" name="Text Box 64"/>
          <p:cNvSpPr txBox="1">
            <a:spLocks noChangeArrowheads="1"/>
          </p:cNvSpPr>
          <p:nvPr/>
        </p:nvSpPr>
        <p:spPr bwMode="auto">
          <a:xfrm>
            <a:off x="642938" y="3252788"/>
            <a:ext cx="6221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4488" indent="-344488"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Clr>
                <a:schemeClr val="accent1"/>
              </a:buClr>
              <a:buFont typeface="Webdings" pitchFamily="18" charset="2"/>
              <a:buChar char="4"/>
            </a:pPr>
            <a:r>
              <a:rPr lang="en-US" altLang="pt-BR" sz="2400" b="0"/>
              <a:t>O Snap2 é restaurado através do SnapRestore:</a:t>
            </a:r>
          </a:p>
        </p:txBody>
      </p:sp>
      <p:grpSp>
        <p:nvGrpSpPr>
          <p:cNvPr id="3" name="Grupo 165"/>
          <p:cNvGrpSpPr>
            <a:grpSpLocks/>
          </p:cNvGrpSpPr>
          <p:nvPr/>
        </p:nvGrpSpPr>
        <p:grpSpPr bwMode="auto">
          <a:xfrm>
            <a:off x="685800" y="4019550"/>
            <a:ext cx="7391400" cy="1981200"/>
            <a:chOff x="685800" y="4019568"/>
            <a:chExt cx="7391400" cy="1981200"/>
          </a:xfrm>
        </p:grpSpPr>
        <p:sp>
          <p:nvSpPr>
            <p:cNvPr id="107526" name="Line 2"/>
            <p:cNvSpPr>
              <a:spLocks noChangeShapeType="1"/>
            </p:cNvSpPr>
            <p:nvPr/>
          </p:nvSpPr>
          <p:spPr bwMode="auto">
            <a:xfrm>
              <a:off x="1066800" y="4019568"/>
              <a:ext cx="70104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107527" name="Line 4"/>
            <p:cNvSpPr>
              <a:spLocks noChangeShapeType="1"/>
            </p:cNvSpPr>
            <p:nvPr/>
          </p:nvSpPr>
          <p:spPr bwMode="auto">
            <a:xfrm>
              <a:off x="1752600" y="4019568"/>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28" name="Rectangle 5"/>
            <p:cNvSpPr>
              <a:spLocks noChangeArrowheads="1"/>
            </p:cNvSpPr>
            <p:nvPr/>
          </p:nvSpPr>
          <p:spPr bwMode="auto">
            <a:xfrm>
              <a:off x="685800" y="5772168"/>
              <a:ext cx="228600" cy="2286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29" name="Rectangle 6"/>
            <p:cNvSpPr>
              <a:spLocks noChangeArrowheads="1"/>
            </p:cNvSpPr>
            <p:nvPr/>
          </p:nvSpPr>
          <p:spPr bwMode="auto">
            <a:xfrm>
              <a:off x="990600" y="5772168"/>
              <a:ext cx="228600" cy="2286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30" name="Rectangle 7"/>
            <p:cNvSpPr>
              <a:spLocks noChangeArrowheads="1"/>
            </p:cNvSpPr>
            <p:nvPr/>
          </p:nvSpPr>
          <p:spPr bwMode="auto">
            <a:xfrm>
              <a:off x="1295400" y="5772168"/>
              <a:ext cx="228600" cy="2286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31" name="Rectangle 8"/>
            <p:cNvSpPr>
              <a:spLocks noChangeArrowheads="1"/>
            </p:cNvSpPr>
            <p:nvPr/>
          </p:nvSpPr>
          <p:spPr bwMode="auto">
            <a:xfrm>
              <a:off x="1600200" y="5772168"/>
              <a:ext cx="228600" cy="228600"/>
            </a:xfrm>
            <a:prstGeom prst="rect">
              <a:avLst/>
            </a:prstGeom>
            <a:solidFill>
              <a:srgbClr val="FFCC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32" name="Rectangle 9"/>
            <p:cNvSpPr>
              <a:spLocks noChangeArrowheads="1"/>
            </p:cNvSpPr>
            <p:nvPr/>
          </p:nvSpPr>
          <p:spPr bwMode="auto">
            <a:xfrm>
              <a:off x="1905000" y="5772168"/>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33" name="Line 10"/>
            <p:cNvSpPr>
              <a:spLocks noChangeShapeType="1"/>
            </p:cNvSpPr>
            <p:nvPr/>
          </p:nvSpPr>
          <p:spPr bwMode="auto">
            <a:xfrm flipV="1">
              <a:off x="762000" y="5238768"/>
              <a:ext cx="685800" cy="5334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34" name="Line 11"/>
            <p:cNvSpPr>
              <a:spLocks noChangeShapeType="1"/>
            </p:cNvSpPr>
            <p:nvPr/>
          </p:nvSpPr>
          <p:spPr bwMode="auto">
            <a:xfrm flipV="1">
              <a:off x="1143000" y="5238768"/>
              <a:ext cx="381000" cy="5334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35" name="Line 12"/>
            <p:cNvSpPr>
              <a:spLocks noChangeShapeType="1"/>
            </p:cNvSpPr>
            <p:nvPr/>
          </p:nvSpPr>
          <p:spPr bwMode="auto">
            <a:xfrm flipV="1">
              <a:off x="1447800" y="5314968"/>
              <a:ext cx="152400" cy="457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36" name="Line 13"/>
            <p:cNvSpPr>
              <a:spLocks noChangeShapeType="1"/>
            </p:cNvSpPr>
            <p:nvPr/>
          </p:nvSpPr>
          <p:spPr bwMode="auto">
            <a:xfrm flipH="1" flipV="1">
              <a:off x="1676400" y="5314968"/>
              <a:ext cx="76200" cy="4572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37" name="Line 14"/>
            <p:cNvSpPr>
              <a:spLocks noChangeShapeType="1"/>
            </p:cNvSpPr>
            <p:nvPr/>
          </p:nvSpPr>
          <p:spPr bwMode="auto">
            <a:xfrm flipH="1" flipV="1">
              <a:off x="1752600" y="5238768"/>
              <a:ext cx="304800" cy="53340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38" name="Rectangle 15"/>
            <p:cNvSpPr>
              <a:spLocks noChangeArrowheads="1"/>
            </p:cNvSpPr>
            <p:nvPr/>
          </p:nvSpPr>
          <p:spPr bwMode="auto">
            <a:xfrm>
              <a:off x="2209800" y="5772168"/>
              <a:ext cx="228600" cy="228600"/>
            </a:xfrm>
            <a:prstGeom prst="rect">
              <a:avLst/>
            </a:prstGeom>
            <a:solidFill>
              <a:srgbClr val="FFCC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39" name="Rectangle 16"/>
            <p:cNvSpPr>
              <a:spLocks noChangeArrowheads="1"/>
            </p:cNvSpPr>
            <p:nvPr/>
          </p:nvSpPr>
          <p:spPr bwMode="auto">
            <a:xfrm>
              <a:off x="2514600" y="5772168"/>
              <a:ext cx="228600" cy="228600"/>
            </a:xfrm>
            <a:prstGeom prst="rect">
              <a:avLst/>
            </a:prstGeom>
            <a:solidFill>
              <a:srgbClr val="FFCC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40" name="Rectangle 17"/>
            <p:cNvSpPr>
              <a:spLocks noChangeArrowheads="1"/>
            </p:cNvSpPr>
            <p:nvPr/>
          </p:nvSpPr>
          <p:spPr bwMode="auto">
            <a:xfrm>
              <a:off x="2819400" y="5772168"/>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41" name="Rectangle 18"/>
            <p:cNvSpPr>
              <a:spLocks noChangeArrowheads="1"/>
            </p:cNvSpPr>
            <p:nvPr/>
          </p:nvSpPr>
          <p:spPr bwMode="auto">
            <a:xfrm>
              <a:off x="3124200" y="5772168"/>
              <a:ext cx="228600" cy="228600"/>
            </a:xfrm>
            <a:prstGeom prst="rect">
              <a:avLst/>
            </a:prstGeom>
            <a:solidFill>
              <a:srgbClr val="FFCC99"/>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42" name="Line 19"/>
            <p:cNvSpPr>
              <a:spLocks noChangeShapeType="1"/>
            </p:cNvSpPr>
            <p:nvPr/>
          </p:nvSpPr>
          <p:spPr bwMode="auto">
            <a:xfrm flipV="1">
              <a:off x="2971800" y="4019568"/>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43" name="Line 20"/>
            <p:cNvSpPr>
              <a:spLocks noChangeShapeType="1"/>
            </p:cNvSpPr>
            <p:nvPr/>
          </p:nvSpPr>
          <p:spPr bwMode="auto">
            <a:xfrm flipH="1">
              <a:off x="1752600" y="5162568"/>
              <a:ext cx="99060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44" name="Line 21"/>
            <p:cNvSpPr>
              <a:spLocks noChangeShapeType="1"/>
            </p:cNvSpPr>
            <p:nvPr/>
          </p:nvSpPr>
          <p:spPr bwMode="auto">
            <a:xfrm flipH="1">
              <a:off x="2057400" y="5238768"/>
              <a:ext cx="68580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45" name="Line 22"/>
            <p:cNvSpPr>
              <a:spLocks noChangeShapeType="1"/>
            </p:cNvSpPr>
            <p:nvPr/>
          </p:nvSpPr>
          <p:spPr bwMode="auto">
            <a:xfrm flipH="1">
              <a:off x="2362200" y="5238768"/>
              <a:ext cx="53340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46" name="Line 23"/>
            <p:cNvSpPr>
              <a:spLocks noChangeShapeType="1"/>
            </p:cNvSpPr>
            <p:nvPr/>
          </p:nvSpPr>
          <p:spPr bwMode="auto">
            <a:xfrm flipH="1">
              <a:off x="2667000" y="5314968"/>
              <a:ext cx="3048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47" name="Line 24"/>
            <p:cNvSpPr>
              <a:spLocks noChangeShapeType="1"/>
            </p:cNvSpPr>
            <p:nvPr/>
          </p:nvSpPr>
          <p:spPr bwMode="auto">
            <a:xfrm flipH="1">
              <a:off x="2971800" y="5314968"/>
              <a:ext cx="7620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48" name="Line 25"/>
            <p:cNvSpPr>
              <a:spLocks noChangeShapeType="1"/>
            </p:cNvSpPr>
            <p:nvPr/>
          </p:nvSpPr>
          <p:spPr bwMode="auto">
            <a:xfrm>
              <a:off x="3200400" y="5238768"/>
              <a:ext cx="7620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49" name="Line 26"/>
            <p:cNvSpPr>
              <a:spLocks noChangeShapeType="1"/>
            </p:cNvSpPr>
            <p:nvPr/>
          </p:nvSpPr>
          <p:spPr bwMode="auto">
            <a:xfrm flipV="1">
              <a:off x="4267200" y="4019568"/>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50" name="Rectangle 27"/>
            <p:cNvSpPr>
              <a:spLocks noChangeArrowheads="1"/>
            </p:cNvSpPr>
            <p:nvPr/>
          </p:nvSpPr>
          <p:spPr bwMode="auto">
            <a:xfrm>
              <a:off x="3429000" y="5772168"/>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51" name="Rectangle 28"/>
            <p:cNvSpPr>
              <a:spLocks noChangeArrowheads="1"/>
            </p:cNvSpPr>
            <p:nvPr/>
          </p:nvSpPr>
          <p:spPr bwMode="auto">
            <a:xfrm>
              <a:off x="3733800" y="5772168"/>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52" name="Rectangle 29"/>
            <p:cNvSpPr>
              <a:spLocks noChangeArrowheads="1"/>
            </p:cNvSpPr>
            <p:nvPr/>
          </p:nvSpPr>
          <p:spPr bwMode="auto">
            <a:xfrm>
              <a:off x="4038600" y="5772168"/>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53" name="Rectangle 30"/>
            <p:cNvSpPr>
              <a:spLocks noChangeArrowheads="1"/>
            </p:cNvSpPr>
            <p:nvPr/>
          </p:nvSpPr>
          <p:spPr bwMode="auto">
            <a:xfrm>
              <a:off x="4343400" y="5772168"/>
              <a:ext cx="228600" cy="228600"/>
            </a:xfrm>
            <a:prstGeom prst="rect">
              <a:avLst/>
            </a:prstGeom>
            <a:solidFill>
              <a:srgbClr val="0066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66FF"/>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54" name="Line 31"/>
            <p:cNvSpPr>
              <a:spLocks noChangeShapeType="1"/>
            </p:cNvSpPr>
            <p:nvPr/>
          </p:nvSpPr>
          <p:spPr bwMode="auto">
            <a:xfrm flipV="1">
              <a:off x="2057400" y="5162568"/>
              <a:ext cx="1905000" cy="6096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55" name="Line 32"/>
            <p:cNvSpPr>
              <a:spLocks noChangeShapeType="1"/>
            </p:cNvSpPr>
            <p:nvPr/>
          </p:nvSpPr>
          <p:spPr bwMode="auto">
            <a:xfrm flipV="1">
              <a:off x="2971800" y="5238768"/>
              <a:ext cx="1066800" cy="5334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56" name="Line 33"/>
            <p:cNvSpPr>
              <a:spLocks noChangeShapeType="1"/>
            </p:cNvSpPr>
            <p:nvPr/>
          </p:nvSpPr>
          <p:spPr bwMode="auto">
            <a:xfrm flipV="1">
              <a:off x="3581400" y="5238768"/>
              <a:ext cx="609600" cy="5334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57" name="Line 34"/>
            <p:cNvSpPr>
              <a:spLocks noChangeShapeType="1"/>
            </p:cNvSpPr>
            <p:nvPr/>
          </p:nvSpPr>
          <p:spPr bwMode="auto">
            <a:xfrm flipV="1">
              <a:off x="3886200" y="5314968"/>
              <a:ext cx="304800" cy="4572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58" name="Line 35"/>
            <p:cNvSpPr>
              <a:spLocks noChangeShapeType="1"/>
            </p:cNvSpPr>
            <p:nvPr/>
          </p:nvSpPr>
          <p:spPr bwMode="auto">
            <a:xfrm flipV="1">
              <a:off x="4114800" y="5314968"/>
              <a:ext cx="152400" cy="4572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59" name="Line 36"/>
            <p:cNvSpPr>
              <a:spLocks noChangeShapeType="1"/>
            </p:cNvSpPr>
            <p:nvPr/>
          </p:nvSpPr>
          <p:spPr bwMode="auto">
            <a:xfrm flipH="1" flipV="1">
              <a:off x="4343400" y="5314968"/>
              <a:ext cx="76200" cy="45720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60" name="Oval 37"/>
            <p:cNvSpPr>
              <a:spLocks noChangeArrowheads="1"/>
            </p:cNvSpPr>
            <p:nvPr/>
          </p:nvSpPr>
          <p:spPr bwMode="auto">
            <a:xfrm>
              <a:off x="5000628" y="4676788"/>
              <a:ext cx="914400" cy="609600"/>
            </a:xfrm>
            <a:prstGeom prst="ellipse">
              <a:avLst/>
            </a:prstGeom>
            <a:solidFill>
              <a:schemeClr val="bg1"/>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400" b="0"/>
                <a:t>Blocos </a:t>
              </a:r>
            </a:p>
            <a:p>
              <a:pPr algn="ctr">
                <a:lnSpc>
                  <a:spcPct val="100000"/>
                </a:lnSpc>
                <a:spcBef>
                  <a:spcPct val="0"/>
                </a:spcBef>
                <a:buFontTx/>
                <a:buNone/>
              </a:pPr>
              <a:r>
                <a:rPr lang="en-US" altLang="pt-BR" sz="1400" b="0"/>
                <a:t>Apagados!</a:t>
              </a:r>
              <a:endParaRPr lang="en-US" altLang="pt-BR" sz="2000" b="0"/>
            </a:p>
          </p:txBody>
        </p:sp>
        <p:sp>
          <p:nvSpPr>
            <p:cNvPr id="107561" name="Line 38"/>
            <p:cNvSpPr>
              <a:spLocks noChangeShapeType="1"/>
            </p:cNvSpPr>
            <p:nvPr/>
          </p:nvSpPr>
          <p:spPr bwMode="auto">
            <a:xfrm flipV="1">
              <a:off x="5486400" y="4019568"/>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62" name="Rectangle 39"/>
            <p:cNvSpPr>
              <a:spLocks noChangeArrowheads="1"/>
            </p:cNvSpPr>
            <p:nvPr/>
          </p:nvSpPr>
          <p:spPr bwMode="auto">
            <a:xfrm>
              <a:off x="46482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63" name="Rectangle 40"/>
            <p:cNvSpPr>
              <a:spLocks noChangeArrowheads="1"/>
            </p:cNvSpPr>
            <p:nvPr/>
          </p:nvSpPr>
          <p:spPr bwMode="auto">
            <a:xfrm>
              <a:off x="49530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64" name="Rectangle 41"/>
            <p:cNvSpPr>
              <a:spLocks noChangeArrowheads="1"/>
            </p:cNvSpPr>
            <p:nvPr/>
          </p:nvSpPr>
          <p:spPr bwMode="auto">
            <a:xfrm>
              <a:off x="52578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65" name="Rectangle 42"/>
            <p:cNvSpPr>
              <a:spLocks noChangeArrowheads="1"/>
            </p:cNvSpPr>
            <p:nvPr/>
          </p:nvSpPr>
          <p:spPr bwMode="auto">
            <a:xfrm>
              <a:off x="55626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66" name="Rectangle 43"/>
            <p:cNvSpPr>
              <a:spLocks noChangeArrowheads="1"/>
            </p:cNvSpPr>
            <p:nvPr/>
          </p:nvSpPr>
          <p:spPr bwMode="auto">
            <a:xfrm>
              <a:off x="58674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67" name="Line 44"/>
            <p:cNvSpPr>
              <a:spLocks noChangeShapeType="1"/>
            </p:cNvSpPr>
            <p:nvPr/>
          </p:nvSpPr>
          <p:spPr bwMode="auto">
            <a:xfrm flipV="1">
              <a:off x="2971800" y="5238768"/>
              <a:ext cx="2209800" cy="533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68" name="Line 45"/>
            <p:cNvSpPr>
              <a:spLocks noChangeShapeType="1"/>
            </p:cNvSpPr>
            <p:nvPr/>
          </p:nvSpPr>
          <p:spPr bwMode="auto">
            <a:xfrm flipV="1">
              <a:off x="4191000" y="5238768"/>
              <a:ext cx="1066800" cy="533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69" name="Line 46"/>
            <p:cNvSpPr>
              <a:spLocks noChangeShapeType="1"/>
            </p:cNvSpPr>
            <p:nvPr/>
          </p:nvSpPr>
          <p:spPr bwMode="auto">
            <a:xfrm flipV="1">
              <a:off x="4800600" y="5238768"/>
              <a:ext cx="533400" cy="533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70" name="Line 47"/>
            <p:cNvSpPr>
              <a:spLocks noChangeShapeType="1"/>
            </p:cNvSpPr>
            <p:nvPr/>
          </p:nvSpPr>
          <p:spPr bwMode="auto">
            <a:xfrm flipV="1">
              <a:off x="5105400" y="5314968"/>
              <a:ext cx="2286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71" name="Line 48"/>
            <p:cNvSpPr>
              <a:spLocks noChangeShapeType="1"/>
            </p:cNvSpPr>
            <p:nvPr/>
          </p:nvSpPr>
          <p:spPr bwMode="auto">
            <a:xfrm flipV="1">
              <a:off x="5410200" y="5314968"/>
              <a:ext cx="762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72" name="Line 49"/>
            <p:cNvSpPr>
              <a:spLocks noChangeShapeType="1"/>
            </p:cNvSpPr>
            <p:nvPr/>
          </p:nvSpPr>
          <p:spPr bwMode="auto">
            <a:xfrm flipH="1" flipV="1">
              <a:off x="5562600" y="5314968"/>
              <a:ext cx="1524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73" name="Line 50"/>
            <p:cNvSpPr>
              <a:spLocks noChangeShapeType="1"/>
            </p:cNvSpPr>
            <p:nvPr/>
          </p:nvSpPr>
          <p:spPr bwMode="auto">
            <a:xfrm flipH="1" flipV="1">
              <a:off x="5715000" y="5238768"/>
              <a:ext cx="304800" cy="533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74" name="Oval 51"/>
            <p:cNvSpPr>
              <a:spLocks noChangeArrowheads="1"/>
            </p:cNvSpPr>
            <p:nvPr/>
          </p:nvSpPr>
          <p:spPr bwMode="auto">
            <a:xfrm>
              <a:off x="6400800" y="4705368"/>
              <a:ext cx="914400" cy="609600"/>
            </a:xfrm>
            <a:prstGeom prst="ellipse">
              <a:avLst/>
            </a:prstGeom>
            <a:solidFill>
              <a:schemeClr val="bg1"/>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400" b="0"/>
                <a:t>Blocos </a:t>
              </a:r>
            </a:p>
            <a:p>
              <a:pPr algn="ctr">
                <a:lnSpc>
                  <a:spcPct val="100000"/>
                </a:lnSpc>
                <a:spcBef>
                  <a:spcPct val="0"/>
                </a:spcBef>
                <a:buFontTx/>
                <a:buNone/>
              </a:pPr>
              <a:r>
                <a:rPr lang="en-US" altLang="pt-BR" sz="1400" b="0"/>
                <a:t>Apagados!</a:t>
              </a:r>
            </a:p>
          </p:txBody>
        </p:sp>
        <p:sp>
          <p:nvSpPr>
            <p:cNvPr id="107575" name="Line 52"/>
            <p:cNvSpPr>
              <a:spLocks noChangeShapeType="1"/>
            </p:cNvSpPr>
            <p:nvPr/>
          </p:nvSpPr>
          <p:spPr bwMode="auto">
            <a:xfrm flipV="1">
              <a:off x="6858000" y="4019568"/>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7576" name="Rectangle 53"/>
            <p:cNvSpPr>
              <a:spLocks noChangeArrowheads="1"/>
            </p:cNvSpPr>
            <p:nvPr/>
          </p:nvSpPr>
          <p:spPr bwMode="auto">
            <a:xfrm>
              <a:off x="61722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77" name="Rectangle 54"/>
            <p:cNvSpPr>
              <a:spLocks noChangeArrowheads="1"/>
            </p:cNvSpPr>
            <p:nvPr/>
          </p:nvSpPr>
          <p:spPr bwMode="auto">
            <a:xfrm>
              <a:off x="64770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78" name="Rectangle 55"/>
            <p:cNvSpPr>
              <a:spLocks noChangeArrowheads="1"/>
            </p:cNvSpPr>
            <p:nvPr/>
          </p:nvSpPr>
          <p:spPr bwMode="auto">
            <a:xfrm>
              <a:off x="67818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79" name="Rectangle 56"/>
            <p:cNvSpPr>
              <a:spLocks noChangeArrowheads="1"/>
            </p:cNvSpPr>
            <p:nvPr/>
          </p:nvSpPr>
          <p:spPr bwMode="auto">
            <a:xfrm>
              <a:off x="70866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80" name="Rectangle 57"/>
            <p:cNvSpPr>
              <a:spLocks noChangeArrowheads="1"/>
            </p:cNvSpPr>
            <p:nvPr/>
          </p:nvSpPr>
          <p:spPr bwMode="auto">
            <a:xfrm>
              <a:off x="7391400" y="5772168"/>
              <a:ext cx="228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7581" name="Line 58"/>
            <p:cNvSpPr>
              <a:spLocks noChangeShapeType="1"/>
            </p:cNvSpPr>
            <p:nvPr/>
          </p:nvSpPr>
          <p:spPr bwMode="auto">
            <a:xfrm flipV="1">
              <a:off x="4191000" y="5238768"/>
              <a:ext cx="2438400" cy="533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82" name="Line 59"/>
            <p:cNvSpPr>
              <a:spLocks noChangeShapeType="1"/>
            </p:cNvSpPr>
            <p:nvPr/>
          </p:nvSpPr>
          <p:spPr bwMode="auto">
            <a:xfrm flipV="1">
              <a:off x="5715000" y="5238768"/>
              <a:ext cx="990600" cy="533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83" name="Line 60"/>
            <p:cNvSpPr>
              <a:spLocks noChangeShapeType="1"/>
            </p:cNvSpPr>
            <p:nvPr/>
          </p:nvSpPr>
          <p:spPr bwMode="auto">
            <a:xfrm flipV="1">
              <a:off x="6019800" y="5238768"/>
              <a:ext cx="762000" cy="533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84" name="Line 61"/>
            <p:cNvSpPr>
              <a:spLocks noChangeShapeType="1"/>
            </p:cNvSpPr>
            <p:nvPr/>
          </p:nvSpPr>
          <p:spPr bwMode="auto">
            <a:xfrm flipV="1">
              <a:off x="6324600" y="5314968"/>
              <a:ext cx="4572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85" name="Line 62"/>
            <p:cNvSpPr>
              <a:spLocks noChangeShapeType="1"/>
            </p:cNvSpPr>
            <p:nvPr/>
          </p:nvSpPr>
          <p:spPr bwMode="auto">
            <a:xfrm flipV="1">
              <a:off x="6629400" y="5314968"/>
              <a:ext cx="2286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86" name="Line 63"/>
            <p:cNvSpPr>
              <a:spLocks noChangeShapeType="1"/>
            </p:cNvSpPr>
            <p:nvPr/>
          </p:nvSpPr>
          <p:spPr bwMode="auto">
            <a:xfrm flipV="1">
              <a:off x="6934200" y="5314968"/>
              <a:ext cx="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87" name="Line 64"/>
            <p:cNvSpPr>
              <a:spLocks noChangeShapeType="1"/>
            </p:cNvSpPr>
            <p:nvPr/>
          </p:nvSpPr>
          <p:spPr bwMode="auto">
            <a:xfrm flipH="1" flipV="1">
              <a:off x="7086600" y="5314968"/>
              <a:ext cx="1524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88" name="Line 65"/>
            <p:cNvSpPr>
              <a:spLocks noChangeShapeType="1"/>
            </p:cNvSpPr>
            <p:nvPr/>
          </p:nvSpPr>
          <p:spPr bwMode="auto">
            <a:xfrm flipH="1" flipV="1">
              <a:off x="7162800" y="5238768"/>
              <a:ext cx="381000" cy="533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pt-BR"/>
            </a:p>
          </p:txBody>
        </p:sp>
        <p:sp>
          <p:nvSpPr>
            <p:cNvPr id="107589" name="Oval 68"/>
            <p:cNvSpPr>
              <a:spLocks noChangeArrowheads="1"/>
            </p:cNvSpPr>
            <p:nvPr/>
          </p:nvSpPr>
          <p:spPr bwMode="auto">
            <a:xfrm>
              <a:off x="1219200" y="4705368"/>
              <a:ext cx="914400" cy="609600"/>
            </a:xfrm>
            <a:prstGeom prst="ellipse">
              <a:avLst/>
            </a:prstGeom>
            <a:solidFill>
              <a:schemeClr val="accent1"/>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400" b="0">
                  <a:solidFill>
                    <a:schemeClr val="bg1"/>
                  </a:solidFill>
                </a:rPr>
                <a:t>Snap2</a:t>
              </a:r>
            </a:p>
          </p:txBody>
        </p:sp>
        <p:sp>
          <p:nvSpPr>
            <p:cNvPr id="107590" name="Oval 69"/>
            <p:cNvSpPr>
              <a:spLocks noChangeArrowheads="1"/>
            </p:cNvSpPr>
            <p:nvPr/>
          </p:nvSpPr>
          <p:spPr bwMode="auto">
            <a:xfrm>
              <a:off x="2514600" y="4705368"/>
              <a:ext cx="914400" cy="609600"/>
            </a:xfrm>
            <a:prstGeom prst="ellipse">
              <a:avLst/>
            </a:prstGeom>
            <a:solidFill>
              <a:srgbClr val="FFCC99"/>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400" b="0"/>
                <a:t>Snap1</a:t>
              </a:r>
            </a:p>
          </p:txBody>
        </p:sp>
        <p:sp>
          <p:nvSpPr>
            <p:cNvPr id="107591" name="Oval 70"/>
            <p:cNvSpPr>
              <a:spLocks noChangeArrowheads="1"/>
            </p:cNvSpPr>
            <p:nvPr/>
          </p:nvSpPr>
          <p:spPr bwMode="auto">
            <a:xfrm>
              <a:off x="3810000" y="4705368"/>
              <a:ext cx="914400" cy="609600"/>
            </a:xfrm>
            <a:prstGeom prst="ellipse">
              <a:avLst/>
            </a:prstGeom>
            <a:solidFill>
              <a:srgbClr val="0066FF"/>
            </a:solidFill>
            <a:ln w="9525">
              <a:solidFill>
                <a:schemeClr val="tx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400" b="0"/>
                <a:t>AFS</a:t>
              </a:r>
            </a:p>
          </p:txBody>
        </p:sp>
      </p:grpSp>
    </p:spTree>
    <p:extLst>
      <p:ext uri="{BB962C8B-B14F-4D97-AF65-F5344CB8AC3E}">
        <p14:creationId xmlns:p14="http://schemas.microsoft.com/office/powerpoint/2010/main" val="1892890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 calcmode="lin" valueType="num">
                                      <p:cBhvr additive="base">
                                        <p:cTn id="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0"/>
          <p:cNvSpPr>
            <a:spLocks noChangeArrowheads="1"/>
          </p:cNvSpPr>
          <p:nvPr/>
        </p:nvSpPr>
        <p:spPr bwMode="black">
          <a:xfrm>
            <a:off x="2411413" y="0"/>
            <a:ext cx="673258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sz="3400" baseline="30000">
              <a:solidFill>
                <a:schemeClr val="bg1"/>
              </a:solidFill>
              <a:latin typeface="Arial" charset="0"/>
              <a:cs typeface="Arial" charset="0"/>
            </a:endParaRPr>
          </a:p>
        </p:txBody>
      </p:sp>
      <p:sp>
        <p:nvSpPr>
          <p:cNvPr id="108547" name="Rectangle 69"/>
          <p:cNvSpPr>
            <a:spLocks noChangeArrowheads="1"/>
          </p:cNvSpPr>
          <p:nvPr/>
        </p:nvSpPr>
        <p:spPr bwMode="auto">
          <a:xfrm>
            <a:off x="2352675" y="166353"/>
            <a:ext cx="7344593" cy="90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smtClean="0">
                <a:solidFill>
                  <a:schemeClr val="tx2"/>
                </a:solidFill>
                <a:latin typeface="Arial" charset="0"/>
              </a:rPr>
              <a:t>Clones - </a:t>
            </a:r>
            <a:r>
              <a:rPr lang="en-US" altLang="pt-BR" sz="3400" dirty="0" err="1" smtClean="0">
                <a:solidFill>
                  <a:schemeClr val="tx2"/>
                </a:solidFill>
                <a:latin typeface="Arial" charset="0"/>
              </a:rPr>
              <a:t>Ambientes</a:t>
            </a:r>
            <a:r>
              <a:rPr lang="en-US" altLang="pt-BR" sz="3400" dirty="0" smtClean="0">
                <a:solidFill>
                  <a:schemeClr val="tx2"/>
                </a:solidFill>
                <a:latin typeface="Arial" charset="0"/>
              </a:rPr>
              <a:t> de Teste</a:t>
            </a:r>
            <a:endParaRPr lang="en-US" altLang="pt-BR" sz="3400" dirty="0">
              <a:solidFill>
                <a:schemeClr val="tx2"/>
              </a:solidFill>
              <a:latin typeface="Arial" charset="0"/>
            </a:endParaRPr>
          </a:p>
        </p:txBody>
      </p:sp>
      <p:sp>
        <p:nvSpPr>
          <p:cNvPr id="120" name="Rectangle 3"/>
          <p:cNvSpPr>
            <a:spLocks noChangeArrowheads="1"/>
          </p:cNvSpPr>
          <p:nvPr/>
        </p:nvSpPr>
        <p:spPr bwMode="auto">
          <a:xfrm>
            <a:off x="4967288" y="1149350"/>
            <a:ext cx="3814762" cy="3105150"/>
          </a:xfrm>
          <a:prstGeom prst="rect">
            <a:avLst/>
          </a:prstGeom>
          <a:noFill/>
          <a:ln w="9525">
            <a:noFill/>
            <a:miter lim="800000"/>
            <a:headEnd/>
            <a:tailEnd/>
          </a:ln>
          <a:effectLst/>
        </p:spPr>
        <p:txBody>
          <a:bodyPr anchor="ctr"/>
          <a:lstStyle/>
          <a:p>
            <a:pPr marL="298450" indent="-298450" algn="l">
              <a:spcBef>
                <a:spcPct val="35000"/>
              </a:spcBef>
              <a:defRPr/>
            </a:pPr>
            <a:r>
              <a:rPr lang="en-US" err="1">
                <a:solidFill>
                  <a:schemeClr val="tx1"/>
                </a:solidFill>
                <a:latin typeface="+mn-lt"/>
              </a:rPr>
              <a:t>Desafios</a:t>
            </a:r>
            <a:endParaRPr lang="en-US">
              <a:solidFill>
                <a:schemeClr val="tx1"/>
              </a:solidFill>
              <a:latin typeface="+mn-lt"/>
            </a:endParaRPr>
          </a:p>
          <a:p>
            <a:pPr marL="298450" indent="-298450" algn="l">
              <a:spcBef>
                <a:spcPct val="35000"/>
              </a:spcBef>
              <a:buFont typeface="Wingdings 2" pitchFamily="18" charset="2"/>
              <a:buChar char="¡"/>
              <a:defRPr/>
            </a:pPr>
            <a:r>
              <a:rPr lang="en-US" sz="2400">
                <a:solidFill>
                  <a:schemeClr val="tx1"/>
                </a:solidFill>
                <a:latin typeface="+mn-lt"/>
              </a:rPr>
              <a:t>Clones </a:t>
            </a:r>
            <a:r>
              <a:rPr lang="en-US" sz="2400" err="1">
                <a:solidFill>
                  <a:schemeClr val="tx1"/>
                </a:solidFill>
                <a:latin typeface="+mn-lt"/>
              </a:rPr>
              <a:t>não</a:t>
            </a:r>
            <a:r>
              <a:rPr lang="en-US" sz="2400">
                <a:solidFill>
                  <a:schemeClr val="tx1"/>
                </a:solidFill>
                <a:latin typeface="+mn-lt"/>
              </a:rPr>
              <a:t> </a:t>
            </a:r>
            <a:r>
              <a:rPr lang="en-US" sz="2400" err="1">
                <a:solidFill>
                  <a:schemeClr val="tx1"/>
                </a:solidFill>
                <a:latin typeface="+mn-lt"/>
              </a:rPr>
              <a:t>são</a:t>
            </a:r>
            <a:r>
              <a:rPr lang="en-US" sz="2400">
                <a:solidFill>
                  <a:schemeClr val="tx1"/>
                </a:solidFill>
                <a:latin typeface="+mn-lt"/>
              </a:rPr>
              <a:t> </a:t>
            </a:r>
            <a:r>
              <a:rPr lang="en-US" sz="2400" err="1">
                <a:solidFill>
                  <a:schemeClr val="tx1"/>
                </a:solidFill>
                <a:latin typeface="+mn-lt"/>
              </a:rPr>
              <a:t>fáceis</a:t>
            </a:r>
            <a:endParaRPr lang="en-US" sz="2400">
              <a:solidFill>
                <a:schemeClr val="tx1"/>
              </a:solidFill>
              <a:latin typeface="+mn-lt"/>
            </a:endParaRPr>
          </a:p>
          <a:p>
            <a:pPr marL="298450" indent="-298450" algn="l">
              <a:spcBef>
                <a:spcPct val="35000"/>
              </a:spcBef>
              <a:buFont typeface="Wingdings 2" pitchFamily="18" charset="2"/>
              <a:buChar char="¡"/>
              <a:defRPr/>
            </a:pPr>
            <a:r>
              <a:rPr lang="en-US" sz="2400" err="1">
                <a:solidFill>
                  <a:schemeClr val="tx1"/>
                </a:solidFill>
                <a:latin typeface="+mn-lt"/>
              </a:rPr>
              <a:t>Consumo</a:t>
            </a:r>
            <a:r>
              <a:rPr lang="en-US" sz="2400">
                <a:solidFill>
                  <a:schemeClr val="tx1"/>
                </a:solidFill>
                <a:latin typeface="+mn-lt"/>
              </a:rPr>
              <a:t> de tempo e </a:t>
            </a:r>
            <a:r>
              <a:rPr lang="en-US" sz="2400" err="1">
                <a:solidFill>
                  <a:schemeClr val="tx1"/>
                </a:solidFill>
                <a:latin typeface="+mn-lt"/>
              </a:rPr>
              <a:t>espaço</a:t>
            </a:r>
            <a:endParaRPr lang="en-US" sz="2400">
              <a:solidFill>
                <a:schemeClr val="tx1"/>
              </a:solidFill>
              <a:latin typeface="+mn-lt"/>
            </a:endParaRPr>
          </a:p>
          <a:p>
            <a:pPr marL="298450" indent="-298450" algn="l">
              <a:spcBef>
                <a:spcPct val="35000"/>
              </a:spcBef>
              <a:buFont typeface="Wingdings 2" pitchFamily="18" charset="2"/>
              <a:buChar char="¡"/>
              <a:defRPr/>
            </a:pPr>
            <a:r>
              <a:rPr lang="en-US" sz="2400" err="1">
                <a:solidFill>
                  <a:schemeClr val="tx1"/>
                </a:solidFill>
                <a:latin typeface="+mn-lt"/>
              </a:rPr>
              <a:t>Impactos</a:t>
            </a:r>
            <a:r>
              <a:rPr lang="en-US" sz="2400">
                <a:solidFill>
                  <a:schemeClr val="tx1"/>
                </a:solidFill>
                <a:latin typeface="+mn-lt"/>
              </a:rPr>
              <a:t> </a:t>
            </a:r>
            <a:r>
              <a:rPr lang="en-US" sz="2400" err="1">
                <a:solidFill>
                  <a:schemeClr val="tx1"/>
                </a:solidFill>
                <a:latin typeface="+mn-lt"/>
              </a:rPr>
              <a:t>na</a:t>
            </a:r>
            <a:r>
              <a:rPr lang="en-US" sz="2400">
                <a:solidFill>
                  <a:schemeClr val="tx1"/>
                </a:solidFill>
                <a:latin typeface="+mn-lt"/>
              </a:rPr>
              <a:t> </a:t>
            </a:r>
            <a:r>
              <a:rPr lang="en-US" sz="2400" err="1">
                <a:solidFill>
                  <a:schemeClr val="tx1"/>
                </a:solidFill>
                <a:latin typeface="+mn-lt"/>
              </a:rPr>
              <a:t>qualidade</a:t>
            </a:r>
            <a:r>
              <a:rPr lang="en-US" sz="2400">
                <a:solidFill>
                  <a:schemeClr val="tx1"/>
                </a:solidFill>
                <a:latin typeface="+mn-lt"/>
              </a:rPr>
              <a:t> e tempo de </a:t>
            </a:r>
            <a:r>
              <a:rPr lang="en-US" sz="2400" err="1">
                <a:solidFill>
                  <a:schemeClr val="tx1"/>
                </a:solidFill>
                <a:latin typeface="+mn-lt"/>
              </a:rPr>
              <a:t>desenvolvimento</a:t>
            </a:r>
            <a:endParaRPr lang="en-US" sz="2400">
              <a:solidFill>
                <a:schemeClr val="tx1"/>
              </a:solidFill>
              <a:latin typeface="+mn-lt"/>
            </a:endParaRPr>
          </a:p>
        </p:txBody>
      </p:sp>
      <p:sp>
        <p:nvSpPr>
          <p:cNvPr id="121" name="Rectangle 115"/>
          <p:cNvSpPr>
            <a:spLocks noChangeArrowheads="1"/>
          </p:cNvSpPr>
          <p:nvPr/>
        </p:nvSpPr>
        <p:spPr bwMode="auto">
          <a:xfrm>
            <a:off x="4967288" y="4460875"/>
            <a:ext cx="3814762" cy="1971675"/>
          </a:xfrm>
          <a:prstGeom prst="rect">
            <a:avLst/>
          </a:prstGeom>
          <a:noFill/>
          <a:ln w="9525">
            <a:noFill/>
            <a:miter lim="800000"/>
            <a:headEnd/>
            <a:tailEnd/>
          </a:ln>
          <a:effectLst/>
        </p:spPr>
        <p:txBody>
          <a:bodyPr anchor="ctr"/>
          <a:lstStyle/>
          <a:p>
            <a:pPr marL="298450" indent="-298450" algn="l">
              <a:spcBef>
                <a:spcPct val="35000"/>
              </a:spcBef>
              <a:defRPr/>
            </a:pPr>
            <a:r>
              <a:rPr lang="en-US" err="1">
                <a:solidFill>
                  <a:schemeClr val="tx1"/>
                </a:solidFill>
                <a:latin typeface="+mn-lt"/>
              </a:rPr>
              <a:t>Solu</a:t>
            </a:r>
            <a:r>
              <a:rPr lang="pt-BR" err="1">
                <a:solidFill>
                  <a:schemeClr val="tx1"/>
                </a:solidFill>
                <a:latin typeface="+mn-lt"/>
              </a:rPr>
              <a:t>ção</a:t>
            </a:r>
            <a:endParaRPr lang="en-US">
              <a:solidFill>
                <a:schemeClr val="tx1"/>
              </a:solidFill>
              <a:latin typeface="+mn-lt"/>
            </a:endParaRPr>
          </a:p>
          <a:p>
            <a:pPr marL="298450" indent="-298450" algn="l">
              <a:spcBef>
                <a:spcPct val="35000"/>
              </a:spcBef>
              <a:buFont typeface="Wingdings 2" pitchFamily="18" charset="2"/>
              <a:buChar char="¡"/>
              <a:defRPr/>
            </a:pPr>
            <a:r>
              <a:rPr lang="en-US" sz="2400">
                <a:solidFill>
                  <a:schemeClr val="tx1"/>
                </a:solidFill>
                <a:latin typeface="+mn-lt"/>
              </a:rPr>
              <a:t>Instant</a:t>
            </a:r>
            <a:r>
              <a:rPr lang="pt-BR" sz="2400">
                <a:solidFill>
                  <a:schemeClr val="tx1"/>
                </a:solidFill>
                <a:latin typeface="+mn-lt"/>
              </a:rPr>
              <a:t>â</a:t>
            </a:r>
            <a:r>
              <a:rPr lang="en-US" sz="2400">
                <a:solidFill>
                  <a:schemeClr val="tx1"/>
                </a:solidFill>
                <a:latin typeface="+mn-lt"/>
              </a:rPr>
              <a:t>neo, </a:t>
            </a:r>
            <a:r>
              <a:rPr lang="en-US" sz="2400" err="1">
                <a:solidFill>
                  <a:schemeClr val="tx1"/>
                </a:solidFill>
                <a:latin typeface="+mn-lt"/>
              </a:rPr>
              <a:t>utilização</a:t>
            </a:r>
            <a:r>
              <a:rPr lang="en-US" sz="2400">
                <a:solidFill>
                  <a:schemeClr val="tx1"/>
                </a:solidFill>
                <a:latin typeface="+mn-lt"/>
              </a:rPr>
              <a:t> de </a:t>
            </a:r>
            <a:r>
              <a:rPr lang="en-US" sz="2400" err="1">
                <a:solidFill>
                  <a:schemeClr val="tx1"/>
                </a:solidFill>
                <a:latin typeface="+mn-lt"/>
              </a:rPr>
              <a:t>espaço</a:t>
            </a:r>
            <a:r>
              <a:rPr lang="en-US" sz="2400">
                <a:solidFill>
                  <a:schemeClr val="tx1"/>
                </a:solidFill>
                <a:latin typeface="+mn-lt"/>
              </a:rPr>
              <a:t> </a:t>
            </a:r>
            <a:r>
              <a:rPr lang="en-US" sz="2400" err="1">
                <a:solidFill>
                  <a:schemeClr val="tx1"/>
                </a:solidFill>
                <a:latin typeface="+mn-lt"/>
              </a:rPr>
              <a:t>eficiente</a:t>
            </a:r>
            <a:endParaRPr lang="en-US" sz="2400">
              <a:solidFill>
                <a:schemeClr val="tx1"/>
              </a:solidFill>
              <a:latin typeface="+mn-lt"/>
            </a:endParaRPr>
          </a:p>
          <a:p>
            <a:pPr marL="298450" indent="-298450" algn="l">
              <a:spcBef>
                <a:spcPct val="35000"/>
              </a:spcBef>
              <a:buFont typeface="Wingdings 2" pitchFamily="18" charset="2"/>
              <a:buChar char="¡"/>
              <a:defRPr/>
            </a:pPr>
            <a:r>
              <a:rPr lang="en-US" sz="2400" err="1">
                <a:solidFill>
                  <a:schemeClr val="tx1"/>
                </a:solidFill>
                <a:latin typeface="+mn-lt"/>
              </a:rPr>
              <a:t>Melhoria</a:t>
            </a:r>
            <a:r>
              <a:rPr lang="en-US" sz="2400">
                <a:solidFill>
                  <a:schemeClr val="tx1"/>
                </a:solidFill>
                <a:latin typeface="+mn-lt"/>
              </a:rPr>
              <a:t> da </a:t>
            </a:r>
            <a:r>
              <a:rPr lang="en-US" sz="2400" err="1">
                <a:solidFill>
                  <a:schemeClr val="tx1"/>
                </a:solidFill>
                <a:latin typeface="+mn-lt"/>
              </a:rPr>
              <a:t>qualidade</a:t>
            </a:r>
            <a:endParaRPr lang="en-US" sz="2400">
              <a:solidFill>
                <a:schemeClr val="tx1"/>
              </a:solidFill>
              <a:latin typeface="+mn-lt"/>
            </a:endParaRPr>
          </a:p>
        </p:txBody>
      </p:sp>
      <p:grpSp>
        <p:nvGrpSpPr>
          <p:cNvPr id="2" name="Grupo 345"/>
          <p:cNvGrpSpPr>
            <a:grpSpLocks/>
          </p:cNvGrpSpPr>
          <p:nvPr/>
        </p:nvGrpSpPr>
        <p:grpSpPr bwMode="auto">
          <a:xfrm>
            <a:off x="457200" y="1444625"/>
            <a:ext cx="4117975" cy="5035550"/>
            <a:chOff x="457200" y="1444625"/>
            <a:chExt cx="4117975" cy="5035550"/>
          </a:xfrm>
        </p:grpSpPr>
        <p:sp>
          <p:nvSpPr>
            <p:cNvPr id="108551" name="Text Box 4"/>
            <p:cNvSpPr txBox="1">
              <a:spLocks noChangeArrowheads="1"/>
            </p:cNvSpPr>
            <p:nvPr/>
          </p:nvSpPr>
          <p:spPr bwMode="auto">
            <a:xfrm>
              <a:off x="457200" y="1444625"/>
              <a:ext cx="11191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600">
                  <a:latin typeface="Arial" charset="0"/>
                </a:rPr>
                <a:t>Produção</a:t>
              </a:r>
            </a:p>
          </p:txBody>
        </p:sp>
        <p:sp>
          <p:nvSpPr>
            <p:cNvPr id="108552" name="Line 5"/>
            <p:cNvSpPr>
              <a:spLocks noChangeShapeType="1"/>
            </p:cNvSpPr>
            <p:nvPr/>
          </p:nvSpPr>
          <p:spPr bwMode="auto">
            <a:xfrm flipH="1">
              <a:off x="1566863" y="2182813"/>
              <a:ext cx="831850" cy="0"/>
            </a:xfrm>
            <a:prstGeom prst="line">
              <a:avLst/>
            </a:prstGeom>
            <a:noFill/>
            <a:ln w="28575">
              <a:solidFill>
                <a:srgbClr val="485C9C"/>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grpSp>
          <p:nvGrpSpPr>
            <p:cNvPr id="108553" name="Group 6"/>
            <p:cNvGrpSpPr>
              <a:grpSpLocks/>
            </p:cNvGrpSpPr>
            <p:nvPr/>
          </p:nvGrpSpPr>
          <p:grpSpPr bwMode="auto">
            <a:xfrm>
              <a:off x="484188" y="1795464"/>
              <a:ext cx="1071563" cy="995363"/>
              <a:chOff x="269" y="1131"/>
              <a:chExt cx="675" cy="627"/>
            </a:xfrm>
          </p:grpSpPr>
          <p:sp>
            <p:nvSpPr>
              <p:cNvPr id="108649" name="Oval 7"/>
              <p:cNvSpPr>
                <a:spLocks noChangeArrowheads="1"/>
              </p:cNvSpPr>
              <p:nvPr/>
            </p:nvSpPr>
            <p:spPr bwMode="auto">
              <a:xfrm>
                <a:off x="271" y="1486"/>
                <a:ext cx="672" cy="272"/>
              </a:xfrm>
              <a:prstGeom prst="ellipse">
                <a:avLst/>
              </a:prstGeom>
              <a:solidFill>
                <a:schemeClr val="folHlink"/>
              </a:solidFill>
              <a:ln w="9525">
                <a:solidFill>
                  <a:srgbClr val="D06800"/>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50" name="Rectangle 8"/>
              <p:cNvSpPr>
                <a:spLocks noChangeArrowheads="1"/>
              </p:cNvSpPr>
              <p:nvPr/>
            </p:nvSpPr>
            <p:spPr bwMode="auto">
              <a:xfrm>
                <a:off x="269" y="1381"/>
                <a:ext cx="675" cy="243"/>
              </a:xfrm>
              <a:prstGeom prst="rect">
                <a:avLst/>
              </a:prstGeom>
              <a:solidFill>
                <a:schemeClr val="fo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51" name="Oval 9"/>
              <p:cNvSpPr>
                <a:spLocks noChangeArrowheads="1"/>
              </p:cNvSpPr>
              <p:nvPr/>
            </p:nvSpPr>
            <p:spPr bwMode="auto">
              <a:xfrm>
                <a:off x="271" y="1249"/>
                <a:ext cx="672" cy="272"/>
              </a:xfrm>
              <a:prstGeom prst="ellipse">
                <a:avLst/>
              </a:prstGeom>
              <a:solidFill>
                <a:srgbClr val="D06800"/>
              </a:solidFill>
              <a:ln w="9525">
                <a:solidFill>
                  <a:srgbClr val="D06800"/>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08652" name="Group 10"/>
              <p:cNvGrpSpPr>
                <a:grpSpLocks/>
              </p:cNvGrpSpPr>
              <p:nvPr/>
            </p:nvGrpSpPr>
            <p:grpSpPr bwMode="auto">
              <a:xfrm>
                <a:off x="272" y="1384"/>
                <a:ext cx="671" cy="251"/>
                <a:chOff x="278" y="1535"/>
                <a:chExt cx="671" cy="100"/>
              </a:xfrm>
            </p:grpSpPr>
            <p:sp>
              <p:nvSpPr>
                <p:cNvPr id="108660" name="Line 11"/>
                <p:cNvSpPr>
                  <a:spLocks noChangeShapeType="1"/>
                </p:cNvSpPr>
                <p:nvPr/>
              </p:nvSpPr>
              <p:spPr bwMode="auto">
                <a:xfrm>
                  <a:off x="949" y="1535"/>
                  <a:ext cx="0" cy="99"/>
                </a:xfrm>
                <a:prstGeom prst="line">
                  <a:avLst/>
                </a:prstGeom>
                <a:noFill/>
                <a:ln w="9525">
                  <a:solidFill>
                    <a:srgbClr val="D068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61" name="Line 12"/>
                <p:cNvSpPr>
                  <a:spLocks noChangeShapeType="1"/>
                </p:cNvSpPr>
                <p:nvPr/>
              </p:nvSpPr>
              <p:spPr bwMode="auto">
                <a:xfrm>
                  <a:off x="278" y="1536"/>
                  <a:ext cx="0" cy="99"/>
                </a:xfrm>
                <a:prstGeom prst="line">
                  <a:avLst/>
                </a:prstGeom>
                <a:noFill/>
                <a:ln w="9525">
                  <a:solidFill>
                    <a:srgbClr val="D068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108653" name="Group 13"/>
              <p:cNvGrpSpPr>
                <a:grpSpLocks/>
              </p:cNvGrpSpPr>
              <p:nvPr/>
            </p:nvGrpSpPr>
            <p:grpSpPr bwMode="auto">
              <a:xfrm>
                <a:off x="269" y="1131"/>
                <a:ext cx="675" cy="359"/>
                <a:chOff x="275" y="1131"/>
                <a:chExt cx="675" cy="359"/>
              </a:xfrm>
            </p:grpSpPr>
            <p:grpSp>
              <p:nvGrpSpPr>
                <p:cNvPr id="108654" name="Group 14"/>
                <p:cNvGrpSpPr>
                  <a:grpSpLocks/>
                </p:cNvGrpSpPr>
                <p:nvPr/>
              </p:nvGrpSpPr>
              <p:grpSpPr bwMode="auto">
                <a:xfrm>
                  <a:off x="275" y="1131"/>
                  <a:ext cx="675" cy="359"/>
                  <a:chOff x="275" y="1131"/>
                  <a:chExt cx="675" cy="359"/>
                </a:xfrm>
              </p:grpSpPr>
              <p:sp>
                <p:nvSpPr>
                  <p:cNvPr id="108656" name="Oval 15"/>
                  <p:cNvSpPr>
                    <a:spLocks noChangeArrowheads="1"/>
                  </p:cNvSpPr>
                  <p:nvPr/>
                </p:nvSpPr>
                <p:spPr bwMode="auto">
                  <a:xfrm>
                    <a:off x="277" y="1218"/>
                    <a:ext cx="672" cy="272"/>
                  </a:xfrm>
                  <a:prstGeom prst="ellipse">
                    <a:avLst/>
                  </a:prstGeom>
                  <a:solidFill>
                    <a:schemeClr val="folHlink"/>
                  </a:solidFill>
                  <a:ln w="9525">
                    <a:solidFill>
                      <a:srgbClr val="D06800"/>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57" name="Rectangle 16"/>
                  <p:cNvSpPr>
                    <a:spLocks noChangeArrowheads="1"/>
                  </p:cNvSpPr>
                  <p:nvPr/>
                </p:nvSpPr>
                <p:spPr bwMode="auto">
                  <a:xfrm>
                    <a:off x="275" y="1263"/>
                    <a:ext cx="675" cy="93"/>
                  </a:xfrm>
                  <a:prstGeom prst="rect">
                    <a:avLst/>
                  </a:prstGeom>
                  <a:solidFill>
                    <a:schemeClr val="fo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58" name="Line 17"/>
                  <p:cNvSpPr>
                    <a:spLocks noChangeShapeType="1"/>
                  </p:cNvSpPr>
                  <p:nvPr/>
                </p:nvSpPr>
                <p:spPr bwMode="auto">
                  <a:xfrm>
                    <a:off x="949" y="1267"/>
                    <a:ext cx="0" cy="99"/>
                  </a:xfrm>
                  <a:prstGeom prst="line">
                    <a:avLst/>
                  </a:prstGeom>
                  <a:noFill/>
                  <a:ln w="9525">
                    <a:solidFill>
                      <a:srgbClr val="D068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59" name="Oval 18"/>
                  <p:cNvSpPr>
                    <a:spLocks noChangeArrowheads="1"/>
                  </p:cNvSpPr>
                  <p:nvPr/>
                </p:nvSpPr>
                <p:spPr bwMode="auto">
                  <a:xfrm>
                    <a:off x="277" y="1131"/>
                    <a:ext cx="672" cy="272"/>
                  </a:xfrm>
                  <a:prstGeom prst="ellipse">
                    <a:avLst/>
                  </a:prstGeom>
                  <a:solidFill>
                    <a:schemeClr val="folHlink"/>
                  </a:solidFill>
                  <a:ln w="9525">
                    <a:solidFill>
                      <a:srgbClr val="D06800"/>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sp>
              <p:nvSpPr>
                <p:cNvPr id="108655" name="Line 19"/>
                <p:cNvSpPr>
                  <a:spLocks noChangeShapeType="1"/>
                </p:cNvSpPr>
                <p:nvPr/>
              </p:nvSpPr>
              <p:spPr bwMode="auto">
                <a:xfrm>
                  <a:off x="278" y="1268"/>
                  <a:ext cx="0" cy="99"/>
                </a:xfrm>
                <a:prstGeom prst="line">
                  <a:avLst/>
                </a:prstGeom>
                <a:noFill/>
                <a:ln w="9525">
                  <a:solidFill>
                    <a:srgbClr val="D068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grpSp>
        <p:grpSp>
          <p:nvGrpSpPr>
            <p:cNvPr id="108554" name="Group 20"/>
            <p:cNvGrpSpPr>
              <a:grpSpLocks/>
            </p:cNvGrpSpPr>
            <p:nvPr/>
          </p:nvGrpSpPr>
          <p:grpSpPr bwMode="auto">
            <a:xfrm>
              <a:off x="2414588" y="1801814"/>
              <a:ext cx="1071563" cy="995363"/>
              <a:chOff x="269" y="1131"/>
              <a:chExt cx="675" cy="627"/>
            </a:xfrm>
          </p:grpSpPr>
          <p:sp>
            <p:nvSpPr>
              <p:cNvPr id="108636" name="Oval 21"/>
              <p:cNvSpPr>
                <a:spLocks noChangeArrowheads="1"/>
              </p:cNvSpPr>
              <p:nvPr/>
            </p:nvSpPr>
            <p:spPr bwMode="auto">
              <a:xfrm>
                <a:off x="271" y="1486"/>
                <a:ext cx="672" cy="272"/>
              </a:xfrm>
              <a:prstGeom prst="ellipse">
                <a:avLst/>
              </a:prstGeom>
              <a:solidFill>
                <a:schemeClr val="folHlink"/>
              </a:solidFill>
              <a:ln w="9525">
                <a:solidFill>
                  <a:srgbClr val="D06800"/>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37" name="Rectangle 22"/>
              <p:cNvSpPr>
                <a:spLocks noChangeArrowheads="1"/>
              </p:cNvSpPr>
              <p:nvPr/>
            </p:nvSpPr>
            <p:spPr bwMode="auto">
              <a:xfrm>
                <a:off x="269" y="1381"/>
                <a:ext cx="675" cy="243"/>
              </a:xfrm>
              <a:prstGeom prst="rect">
                <a:avLst/>
              </a:prstGeom>
              <a:solidFill>
                <a:schemeClr val="fo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38" name="Oval 23"/>
              <p:cNvSpPr>
                <a:spLocks noChangeArrowheads="1"/>
              </p:cNvSpPr>
              <p:nvPr/>
            </p:nvSpPr>
            <p:spPr bwMode="auto">
              <a:xfrm>
                <a:off x="271" y="1249"/>
                <a:ext cx="672" cy="272"/>
              </a:xfrm>
              <a:prstGeom prst="ellipse">
                <a:avLst/>
              </a:prstGeom>
              <a:solidFill>
                <a:srgbClr val="D06800"/>
              </a:solidFill>
              <a:ln w="9525">
                <a:solidFill>
                  <a:srgbClr val="D06800"/>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08639" name="Group 24"/>
              <p:cNvGrpSpPr>
                <a:grpSpLocks/>
              </p:cNvGrpSpPr>
              <p:nvPr/>
            </p:nvGrpSpPr>
            <p:grpSpPr bwMode="auto">
              <a:xfrm>
                <a:off x="272" y="1384"/>
                <a:ext cx="671" cy="251"/>
                <a:chOff x="278" y="1535"/>
                <a:chExt cx="671" cy="100"/>
              </a:xfrm>
            </p:grpSpPr>
            <p:sp>
              <p:nvSpPr>
                <p:cNvPr id="108647" name="Line 25"/>
                <p:cNvSpPr>
                  <a:spLocks noChangeShapeType="1"/>
                </p:cNvSpPr>
                <p:nvPr/>
              </p:nvSpPr>
              <p:spPr bwMode="auto">
                <a:xfrm>
                  <a:off x="949" y="1535"/>
                  <a:ext cx="0" cy="99"/>
                </a:xfrm>
                <a:prstGeom prst="line">
                  <a:avLst/>
                </a:prstGeom>
                <a:noFill/>
                <a:ln w="9525">
                  <a:solidFill>
                    <a:srgbClr val="D068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48" name="Line 26"/>
                <p:cNvSpPr>
                  <a:spLocks noChangeShapeType="1"/>
                </p:cNvSpPr>
                <p:nvPr/>
              </p:nvSpPr>
              <p:spPr bwMode="auto">
                <a:xfrm>
                  <a:off x="278" y="1536"/>
                  <a:ext cx="0" cy="99"/>
                </a:xfrm>
                <a:prstGeom prst="line">
                  <a:avLst/>
                </a:prstGeom>
                <a:noFill/>
                <a:ln w="9525">
                  <a:solidFill>
                    <a:srgbClr val="D068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108640" name="Group 27"/>
              <p:cNvGrpSpPr>
                <a:grpSpLocks/>
              </p:cNvGrpSpPr>
              <p:nvPr/>
            </p:nvGrpSpPr>
            <p:grpSpPr bwMode="auto">
              <a:xfrm>
                <a:off x="269" y="1131"/>
                <a:ext cx="675" cy="359"/>
                <a:chOff x="275" y="1131"/>
                <a:chExt cx="675" cy="359"/>
              </a:xfrm>
            </p:grpSpPr>
            <p:grpSp>
              <p:nvGrpSpPr>
                <p:cNvPr id="108641" name="Group 28"/>
                <p:cNvGrpSpPr>
                  <a:grpSpLocks/>
                </p:cNvGrpSpPr>
                <p:nvPr/>
              </p:nvGrpSpPr>
              <p:grpSpPr bwMode="auto">
                <a:xfrm>
                  <a:off x="275" y="1131"/>
                  <a:ext cx="675" cy="359"/>
                  <a:chOff x="275" y="1131"/>
                  <a:chExt cx="675" cy="359"/>
                </a:xfrm>
              </p:grpSpPr>
              <p:sp>
                <p:nvSpPr>
                  <p:cNvPr id="108643" name="Oval 29"/>
                  <p:cNvSpPr>
                    <a:spLocks noChangeArrowheads="1"/>
                  </p:cNvSpPr>
                  <p:nvPr/>
                </p:nvSpPr>
                <p:spPr bwMode="auto">
                  <a:xfrm>
                    <a:off x="277" y="1218"/>
                    <a:ext cx="672" cy="272"/>
                  </a:xfrm>
                  <a:prstGeom prst="ellipse">
                    <a:avLst/>
                  </a:prstGeom>
                  <a:solidFill>
                    <a:schemeClr val="folHlink"/>
                  </a:solidFill>
                  <a:ln w="9525">
                    <a:solidFill>
                      <a:srgbClr val="D06800"/>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44" name="Rectangle 30"/>
                  <p:cNvSpPr>
                    <a:spLocks noChangeArrowheads="1"/>
                  </p:cNvSpPr>
                  <p:nvPr/>
                </p:nvSpPr>
                <p:spPr bwMode="auto">
                  <a:xfrm>
                    <a:off x="275" y="1263"/>
                    <a:ext cx="675" cy="93"/>
                  </a:xfrm>
                  <a:prstGeom prst="rect">
                    <a:avLst/>
                  </a:prstGeom>
                  <a:solidFill>
                    <a:schemeClr val="fo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45" name="Line 31"/>
                  <p:cNvSpPr>
                    <a:spLocks noChangeShapeType="1"/>
                  </p:cNvSpPr>
                  <p:nvPr/>
                </p:nvSpPr>
                <p:spPr bwMode="auto">
                  <a:xfrm>
                    <a:off x="949" y="1267"/>
                    <a:ext cx="0" cy="99"/>
                  </a:xfrm>
                  <a:prstGeom prst="line">
                    <a:avLst/>
                  </a:prstGeom>
                  <a:noFill/>
                  <a:ln w="9525">
                    <a:solidFill>
                      <a:srgbClr val="D068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46" name="Oval 32"/>
                  <p:cNvSpPr>
                    <a:spLocks noChangeArrowheads="1"/>
                  </p:cNvSpPr>
                  <p:nvPr/>
                </p:nvSpPr>
                <p:spPr bwMode="auto">
                  <a:xfrm>
                    <a:off x="277" y="1131"/>
                    <a:ext cx="672" cy="272"/>
                  </a:xfrm>
                  <a:prstGeom prst="ellipse">
                    <a:avLst/>
                  </a:prstGeom>
                  <a:solidFill>
                    <a:schemeClr val="folHlink"/>
                  </a:solidFill>
                  <a:ln w="9525">
                    <a:solidFill>
                      <a:srgbClr val="D06800"/>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sp>
              <p:nvSpPr>
                <p:cNvPr id="108642" name="Line 33"/>
                <p:cNvSpPr>
                  <a:spLocks noChangeShapeType="1"/>
                </p:cNvSpPr>
                <p:nvPr/>
              </p:nvSpPr>
              <p:spPr bwMode="auto">
                <a:xfrm>
                  <a:off x="278" y="1268"/>
                  <a:ext cx="0" cy="99"/>
                </a:xfrm>
                <a:prstGeom prst="line">
                  <a:avLst/>
                </a:prstGeom>
                <a:noFill/>
                <a:ln w="9525">
                  <a:solidFill>
                    <a:srgbClr val="D068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grpSp>
        <p:grpSp>
          <p:nvGrpSpPr>
            <p:cNvPr id="108555" name="Group 35"/>
            <p:cNvGrpSpPr>
              <a:grpSpLocks/>
            </p:cNvGrpSpPr>
            <p:nvPr/>
          </p:nvGrpSpPr>
          <p:grpSpPr bwMode="auto">
            <a:xfrm>
              <a:off x="2425700" y="5207002"/>
              <a:ext cx="984250" cy="914401"/>
              <a:chOff x="2489" y="799"/>
              <a:chExt cx="675" cy="627"/>
            </a:xfrm>
          </p:grpSpPr>
          <p:sp>
            <p:nvSpPr>
              <p:cNvPr id="108625" name="Oval 36"/>
              <p:cNvSpPr>
                <a:spLocks noChangeArrowheads="1"/>
              </p:cNvSpPr>
              <p:nvPr/>
            </p:nvSpPr>
            <p:spPr bwMode="auto">
              <a:xfrm>
                <a:off x="2491" y="1154"/>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26" name="Rectangle 37"/>
              <p:cNvSpPr>
                <a:spLocks noChangeArrowheads="1"/>
              </p:cNvSpPr>
              <p:nvPr/>
            </p:nvSpPr>
            <p:spPr bwMode="auto">
              <a:xfrm>
                <a:off x="2489" y="1049"/>
                <a:ext cx="675" cy="24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27" name="Oval 38"/>
              <p:cNvSpPr>
                <a:spLocks noChangeArrowheads="1"/>
              </p:cNvSpPr>
              <p:nvPr/>
            </p:nvSpPr>
            <p:spPr bwMode="auto">
              <a:xfrm>
                <a:off x="2491" y="917"/>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08628" name="Group 39"/>
              <p:cNvGrpSpPr>
                <a:grpSpLocks/>
              </p:cNvGrpSpPr>
              <p:nvPr/>
            </p:nvGrpSpPr>
            <p:grpSpPr bwMode="auto">
              <a:xfrm>
                <a:off x="2492" y="1052"/>
                <a:ext cx="671" cy="251"/>
                <a:chOff x="278" y="1535"/>
                <a:chExt cx="671" cy="100"/>
              </a:xfrm>
            </p:grpSpPr>
            <p:sp>
              <p:nvSpPr>
                <p:cNvPr id="108634" name="Line 40"/>
                <p:cNvSpPr>
                  <a:spLocks noChangeShapeType="1"/>
                </p:cNvSpPr>
                <p:nvPr/>
              </p:nvSpPr>
              <p:spPr bwMode="auto">
                <a:xfrm>
                  <a:off x="949" y="15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35" name="Line 41"/>
                <p:cNvSpPr>
                  <a:spLocks noChangeShapeType="1"/>
                </p:cNvSpPr>
                <p:nvPr/>
              </p:nvSpPr>
              <p:spPr bwMode="auto">
                <a:xfrm>
                  <a:off x="278" y="15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629" name="Oval 42"/>
              <p:cNvSpPr>
                <a:spLocks noChangeArrowheads="1"/>
              </p:cNvSpPr>
              <p:nvPr/>
            </p:nvSpPr>
            <p:spPr bwMode="auto">
              <a:xfrm>
                <a:off x="2491" y="886"/>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30" name="Rectangle 43"/>
              <p:cNvSpPr>
                <a:spLocks noChangeArrowheads="1"/>
              </p:cNvSpPr>
              <p:nvPr/>
            </p:nvSpPr>
            <p:spPr bwMode="auto">
              <a:xfrm>
                <a:off x="2489" y="931"/>
                <a:ext cx="675" cy="93"/>
              </a:xfrm>
              <a:prstGeom prst="rect">
                <a:avLst/>
              </a:prstGeom>
              <a:solidFill>
                <a:srgbClr val="9EAAD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31" name="Line 44"/>
              <p:cNvSpPr>
                <a:spLocks noChangeShapeType="1"/>
              </p:cNvSpPr>
              <p:nvPr/>
            </p:nvSpPr>
            <p:spPr bwMode="auto">
              <a:xfrm>
                <a:off x="3163" y="9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32" name="Oval 45"/>
              <p:cNvSpPr>
                <a:spLocks noChangeArrowheads="1"/>
              </p:cNvSpPr>
              <p:nvPr/>
            </p:nvSpPr>
            <p:spPr bwMode="auto">
              <a:xfrm>
                <a:off x="2491" y="799"/>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33" name="Line 46"/>
              <p:cNvSpPr>
                <a:spLocks noChangeShapeType="1"/>
              </p:cNvSpPr>
              <p:nvPr/>
            </p:nvSpPr>
            <p:spPr bwMode="auto">
              <a:xfrm>
                <a:off x="2492" y="9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108556" name="Group 47"/>
            <p:cNvGrpSpPr>
              <a:grpSpLocks/>
            </p:cNvGrpSpPr>
            <p:nvPr/>
          </p:nvGrpSpPr>
          <p:grpSpPr bwMode="auto">
            <a:xfrm>
              <a:off x="3568700" y="4483102"/>
              <a:ext cx="984250" cy="914401"/>
              <a:chOff x="2489" y="799"/>
              <a:chExt cx="675" cy="627"/>
            </a:xfrm>
          </p:grpSpPr>
          <p:sp>
            <p:nvSpPr>
              <p:cNvPr id="108614" name="Oval 48"/>
              <p:cNvSpPr>
                <a:spLocks noChangeArrowheads="1"/>
              </p:cNvSpPr>
              <p:nvPr/>
            </p:nvSpPr>
            <p:spPr bwMode="auto">
              <a:xfrm>
                <a:off x="2491" y="1154"/>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15" name="Rectangle 49"/>
              <p:cNvSpPr>
                <a:spLocks noChangeArrowheads="1"/>
              </p:cNvSpPr>
              <p:nvPr/>
            </p:nvSpPr>
            <p:spPr bwMode="auto">
              <a:xfrm>
                <a:off x="2489" y="1049"/>
                <a:ext cx="675" cy="24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16" name="Oval 50"/>
              <p:cNvSpPr>
                <a:spLocks noChangeArrowheads="1"/>
              </p:cNvSpPr>
              <p:nvPr/>
            </p:nvSpPr>
            <p:spPr bwMode="auto">
              <a:xfrm>
                <a:off x="2491" y="917"/>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08617" name="Group 51"/>
              <p:cNvGrpSpPr>
                <a:grpSpLocks/>
              </p:cNvGrpSpPr>
              <p:nvPr/>
            </p:nvGrpSpPr>
            <p:grpSpPr bwMode="auto">
              <a:xfrm>
                <a:off x="2492" y="1052"/>
                <a:ext cx="671" cy="251"/>
                <a:chOff x="278" y="1535"/>
                <a:chExt cx="671" cy="100"/>
              </a:xfrm>
            </p:grpSpPr>
            <p:sp>
              <p:nvSpPr>
                <p:cNvPr id="108623" name="Line 52"/>
                <p:cNvSpPr>
                  <a:spLocks noChangeShapeType="1"/>
                </p:cNvSpPr>
                <p:nvPr/>
              </p:nvSpPr>
              <p:spPr bwMode="auto">
                <a:xfrm>
                  <a:off x="949" y="15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24" name="Line 53"/>
                <p:cNvSpPr>
                  <a:spLocks noChangeShapeType="1"/>
                </p:cNvSpPr>
                <p:nvPr/>
              </p:nvSpPr>
              <p:spPr bwMode="auto">
                <a:xfrm>
                  <a:off x="278" y="15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618" name="Oval 54"/>
              <p:cNvSpPr>
                <a:spLocks noChangeArrowheads="1"/>
              </p:cNvSpPr>
              <p:nvPr/>
            </p:nvSpPr>
            <p:spPr bwMode="auto">
              <a:xfrm>
                <a:off x="2491" y="886"/>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19" name="Rectangle 55"/>
              <p:cNvSpPr>
                <a:spLocks noChangeArrowheads="1"/>
              </p:cNvSpPr>
              <p:nvPr/>
            </p:nvSpPr>
            <p:spPr bwMode="auto">
              <a:xfrm>
                <a:off x="2489" y="931"/>
                <a:ext cx="675" cy="93"/>
              </a:xfrm>
              <a:prstGeom prst="rect">
                <a:avLst/>
              </a:prstGeom>
              <a:solidFill>
                <a:srgbClr val="9EAAD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20" name="Line 56"/>
              <p:cNvSpPr>
                <a:spLocks noChangeShapeType="1"/>
              </p:cNvSpPr>
              <p:nvPr/>
            </p:nvSpPr>
            <p:spPr bwMode="auto">
              <a:xfrm>
                <a:off x="3163" y="9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21" name="Oval 57"/>
              <p:cNvSpPr>
                <a:spLocks noChangeArrowheads="1"/>
              </p:cNvSpPr>
              <p:nvPr/>
            </p:nvSpPr>
            <p:spPr bwMode="auto">
              <a:xfrm>
                <a:off x="2491" y="799"/>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22" name="Line 58"/>
              <p:cNvSpPr>
                <a:spLocks noChangeShapeType="1"/>
              </p:cNvSpPr>
              <p:nvPr/>
            </p:nvSpPr>
            <p:spPr bwMode="auto">
              <a:xfrm>
                <a:off x="2492" y="9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108557" name="Group 59"/>
            <p:cNvGrpSpPr>
              <a:grpSpLocks/>
            </p:cNvGrpSpPr>
            <p:nvPr/>
          </p:nvGrpSpPr>
          <p:grpSpPr bwMode="auto">
            <a:xfrm>
              <a:off x="1308100" y="4483102"/>
              <a:ext cx="984250" cy="914401"/>
              <a:chOff x="2489" y="799"/>
              <a:chExt cx="675" cy="627"/>
            </a:xfrm>
          </p:grpSpPr>
          <p:sp>
            <p:nvSpPr>
              <p:cNvPr id="108603" name="Oval 60"/>
              <p:cNvSpPr>
                <a:spLocks noChangeArrowheads="1"/>
              </p:cNvSpPr>
              <p:nvPr/>
            </p:nvSpPr>
            <p:spPr bwMode="auto">
              <a:xfrm>
                <a:off x="2491" y="1154"/>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04" name="Rectangle 61"/>
              <p:cNvSpPr>
                <a:spLocks noChangeArrowheads="1"/>
              </p:cNvSpPr>
              <p:nvPr/>
            </p:nvSpPr>
            <p:spPr bwMode="auto">
              <a:xfrm>
                <a:off x="2489" y="1049"/>
                <a:ext cx="675" cy="24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05" name="Oval 62"/>
              <p:cNvSpPr>
                <a:spLocks noChangeArrowheads="1"/>
              </p:cNvSpPr>
              <p:nvPr/>
            </p:nvSpPr>
            <p:spPr bwMode="auto">
              <a:xfrm>
                <a:off x="2491" y="917"/>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08606" name="Group 63"/>
              <p:cNvGrpSpPr>
                <a:grpSpLocks/>
              </p:cNvGrpSpPr>
              <p:nvPr/>
            </p:nvGrpSpPr>
            <p:grpSpPr bwMode="auto">
              <a:xfrm>
                <a:off x="2492" y="1052"/>
                <a:ext cx="671" cy="251"/>
                <a:chOff x="278" y="1535"/>
                <a:chExt cx="671" cy="100"/>
              </a:xfrm>
            </p:grpSpPr>
            <p:sp>
              <p:nvSpPr>
                <p:cNvPr id="108612" name="Line 64"/>
                <p:cNvSpPr>
                  <a:spLocks noChangeShapeType="1"/>
                </p:cNvSpPr>
                <p:nvPr/>
              </p:nvSpPr>
              <p:spPr bwMode="auto">
                <a:xfrm>
                  <a:off x="949" y="15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13" name="Line 65"/>
                <p:cNvSpPr>
                  <a:spLocks noChangeShapeType="1"/>
                </p:cNvSpPr>
                <p:nvPr/>
              </p:nvSpPr>
              <p:spPr bwMode="auto">
                <a:xfrm>
                  <a:off x="278" y="15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607" name="Oval 66"/>
              <p:cNvSpPr>
                <a:spLocks noChangeArrowheads="1"/>
              </p:cNvSpPr>
              <p:nvPr/>
            </p:nvSpPr>
            <p:spPr bwMode="auto">
              <a:xfrm>
                <a:off x="2491" y="886"/>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08" name="Rectangle 67"/>
              <p:cNvSpPr>
                <a:spLocks noChangeArrowheads="1"/>
              </p:cNvSpPr>
              <p:nvPr/>
            </p:nvSpPr>
            <p:spPr bwMode="auto">
              <a:xfrm>
                <a:off x="2489" y="931"/>
                <a:ext cx="675" cy="93"/>
              </a:xfrm>
              <a:prstGeom prst="rect">
                <a:avLst/>
              </a:prstGeom>
              <a:solidFill>
                <a:srgbClr val="9EAAD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09" name="Line 68"/>
              <p:cNvSpPr>
                <a:spLocks noChangeShapeType="1"/>
              </p:cNvSpPr>
              <p:nvPr/>
            </p:nvSpPr>
            <p:spPr bwMode="auto">
              <a:xfrm>
                <a:off x="3163" y="9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10" name="Oval 69"/>
              <p:cNvSpPr>
                <a:spLocks noChangeArrowheads="1"/>
              </p:cNvSpPr>
              <p:nvPr/>
            </p:nvSpPr>
            <p:spPr bwMode="auto">
              <a:xfrm>
                <a:off x="2491" y="799"/>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11" name="Line 70"/>
              <p:cNvSpPr>
                <a:spLocks noChangeShapeType="1"/>
              </p:cNvSpPr>
              <p:nvPr/>
            </p:nvSpPr>
            <p:spPr bwMode="auto">
              <a:xfrm>
                <a:off x="2492" y="9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108558" name="Group 71"/>
            <p:cNvGrpSpPr>
              <a:grpSpLocks/>
            </p:cNvGrpSpPr>
            <p:nvPr/>
          </p:nvGrpSpPr>
          <p:grpSpPr bwMode="auto">
            <a:xfrm>
              <a:off x="3568700" y="2908302"/>
              <a:ext cx="984250" cy="914401"/>
              <a:chOff x="2489" y="799"/>
              <a:chExt cx="675" cy="627"/>
            </a:xfrm>
          </p:grpSpPr>
          <p:sp>
            <p:nvSpPr>
              <p:cNvPr id="108592" name="Oval 72"/>
              <p:cNvSpPr>
                <a:spLocks noChangeArrowheads="1"/>
              </p:cNvSpPr>
              <p:nvPr/>
            </p:nvSpPr>
            <p:spPr bwMode="auto">
              <a:xfrm>
                <a:off x="2491" y="1154"/>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593" name="Rectangle 73"/>
              <p:cNvSpPr>
                <a:spLocks noChangeArrowheads="1"/>
              </p:cNvSpPr>
              <p:nvPr/>
            </p:nvSpPr>
            <p:spPr bwMode="auto">
              <a:xfrm>
                <a:off x="2489" y="1049"/>
                <a:ext cx="675" cy="24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594" name="Oval 74"/>
              <p:cNvSpPr>
                <a:spLocks noChangeArrowheads="1"/>
              </p:cNvSpPr>
              <p:nvPr/>
            </p:nvSpPr>
            <p:spPr bwMode="auto">
              <a:xfrm>
                <a:off x="2491" y="917"/>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08595" name="Group 75"/>
              <p:cNvGrpSpPr>
                <a:grpSpLocks/>
              </p:cNvGrpSpPr>
              <p:nvPr/>
            </p:nvGrpSpPr>
            <p:grpSpPr bwMode="auto">
              <a:xfrm>
                <a:off x="2492" y="1052"/>
                <a:ext cx="671" cy="251"/>
                <a:chOff x="278" y="1535"/>
                <a:chExt cx="671" cy="100"/>
              </a:xfrm>
            </p:grpSpPr>
            <p:sp>
              <p:nvSpPr>
                <p:cNvPr id="108601" name="Line 76"/>
                <p:cNvSpPr>
                  <a:spLocks noChangeShapeType="1"/>
                </p:cNvSpPr>
                <p:nvPr/>
              </p:nvSpPr>
              <p:spPr bwMode="auto">
                <a:xfrm>
                  <a:off x="949" y="15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602" name="Line 77"/>
                <p:cNvSpPr>
                  <a:spLocks noChangeShapeType="1"/>
                </p:cNvSpPr>
                <p:nvPr/>
              </p:nvSpPr>
              <p:spPr bwMode="auto">
                <a:xfrm>
                  <a:off x="278" y="15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596" name="Oval 78"/>
              <p:cNvSpPr>
                <a:spLocks noChangeArrowheads="1"/>
              </p:cNvSpPr>
              <p:nvPr/>
            </p:nvSpPr>
            <p:spPr bwMode="auto">
              <a:xfrm>
                <a:off x="2491" y="886"/>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597" name="Rectangle 79"/>
              <p:cNvSpPr>
                <a:spLocks noChangeArrowheads="1"/>
              </p:cNvSpPr>
              <p:nvPr/>
            </p:nvSpPr>
            <p:spPr bwMode="auto">
              <a:xfrm>
                <a:off x="2489" y="931"/>
                <a:ext cx="675" cy="93"/>
              </a:xfrm>
              <a:prstGeom prst="rect">
                <a:avLst/>
              </a:prstGeom>
              <a:solidFill>
                <a:srgbClr val="9EAAD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598" name="Line 80"/>
              <p:cNvSpPr>
                <a:spLocks noChangeShapeType="1"/>
              </p:cNvSpPr>
              <p:nvPr/>
            </p:nvSpPr>
            <p:spPr bwMode="auto">
              <a:xfrm>
                <a:off x="3163" y="9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599" name="Oval 81"/>
              <p:cNvSpPr>
                <a:spLocks noChangeArrowheads="1"/>
              </p:cNvSpPr>
              <p:nvPr/>
            </p:nvSpPr>
            <p:spPr bwMode="auto">
              <a:xfrm>
                <a:off x="2491" y="799"/>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600" name="Line 82"/>
              <p:cNvSpPr>
                <a:spLocks noChangeShapeType="1"/>
              </p:cNvSpPr>
              <p:nvPr/>
            </p:nvSpPr>
            <p:spPr bwMode="auto">
              <a:xfrm>
                <a:off x="2492" y="9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108559" name="Group 83"/>
            <p:cNvGrpSpPr>
              <a:grpSpLocks/>
            </p:cNvGrpSpPr>
            <p:nvPr/>
          </p:nvGrpSpPr>
          <p:grpSpPr bwMode="auto">
            <a:xfrm>
              <a:off x="1308100" y="2908302"/>
              <a:ext cx="984250" cy="914401"/>
              <a:chOff x="2489" y="799"/>
              <a:chExt cx="675" cy="627"/>
            </a:xfrm>
          </p:grpSpPr>
          <p:sp>
            <p:nvSpPr>
              <p:cNvPr id="108581" name="Oval 84"/>
              <p:cNvSpPr>
                <a:spLocks noChangeArrowheads="1"/>
              </p:cNvSpPr>
              <p:nvPr/>
            </p:nvSpPr>
            <p:spPr bwMode="auto">
              <a:xfrm>
                <a:off x="2491" y="1154"/>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582" name="Rectangle 85"/>
              <p:cNvSpPr>
                <a:spLocks noChangeArrowheads="1"/>
              </p:cNvSpPr>
              <p:nvPr/>
            </p:nvSpPr>
            <p:spPr bwMode="auto">
              <a:xfrm>
                <a:off x="2489" y="1049"/>
                <a:ext cx="675" cy="24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583" name="Oval 86"/>
              <p:cNvSpPr>
                <a:spLocks noChangeArrowheads="1"/>
              </p:cNvSpPr>
              <p:nvPr/>
            </p:nvSpPr>
            <p:spPr bwMode="auto">
              <a:xfrm>
                <a:off x="2491" y="917"/>
                <a:ext cx="672" cy="272"/>
              </a:xfrm>
              <a:prstGeom prst="ellipse">
                <a:avLst/>
              </a:prstGeom>
              <a:solidFill>
                <a:schemeClr val="bg1"/>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08584" name="Group 87"/>
              <p:cNvGrpSpPr>
                <a:grpSpLocks/>
              </p:cNvGrpSpPr>
              <p:nvPr/>
            </p:nvGrpSpPr>
            <p:grpSpPr bwMode="auto">
              <a:xfrm>
                <a:off x="2492" y="1052"/>
                <a:ext cx="671" cy="251"/>
                <a:chOff x="278" y="1535"/>
                <a:chExt cx="671" cy="100"/>
              </a:xfrm>
            </p:grpSpPr>
            <p:sp>
              <p:nvSpPr>
                <p:cNvPr id="108590" name="Line 88"/>
                <p:cNvSpPr>
                  <a:spLocks noChangeShapeType="1"/>
                </p:cNvSpPr>
                <p:nvPr/>
              </p:nvSpPr>
              <p:spPr bwMode="auto">
                <a:xfrm>
                  <a:off x="949" y="15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591" name="Line 89"/>
                <p:cNvSpPr>
                  <a:spLocks noChangeShapeType="1"/>
                </p:cNvSpPr>
                <p:nvPr/>
              </p:nvSpPr>
              <p:spPr bwMode="auto">
                <a:xfrm>
                  <a:off x="278" y="15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585" name="Oval 90"/>
              <p:cNvSpPr>
                <a:spLocks noChangeArrowheads="1"/>
              </p:cNvSpPr>
              <p:nvPr/>
            </p:nvSpPr>
            <p:spPr bwMode="auto">
              <a:xfrm>
                <a:off x="2491" y="886"/>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586" name="Rectangle 91"/>
              <p:cNvSpPr>
                <a:spLocks noChangeArrowheads="1"/>
              </p:cNvSpPr>
              <p:nvPr/>
            </p:nvSpPr>
            <p:spPr bwMode="auto">
              <a:xfrm>
                <a:off x="2489" y="931"/>
                <a:ext cx="675" cy="93"/>
              </a:xfrm>
              <a:prstGeom prst="rect">
                <a:avLst/>
              </a:prstGeom>
              <a:solidFill>
                <a:srgbClr val="9EAAD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587" name="Line 92"/>
              <p:cNvSpPr>
                <a:spLocks noChangeShapeType="1"/>
              </p:cNvSpPr>
              <p:nvPr/>
            </p:nvSpPr>
            <p:spPr bwMode="auto">
              <a:xfrm>
                <a:off x="3163" y="935"/>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588" name="Oval 93"/>
              <p:cNvSpPr>
                <a:spLocks noChangeArrowheads="1"/>
              </p:cNvSpPr>
              <p:nvPr/>
            </p:nvSpPr>
            <p:spPr bwMode="auto">
              <a:xfrm>
                <a:off x="2491" y="799"/>
                <a:ext cx="672" cy="272"/>
              </a:xfrm>
              <a:prstGeom prst="ellipse">
                <a:avLst/>
              </a:prstGeom>
              <a:solidFill>
                <a:srgbClr val="9EAAD2"/>
              </a:solidFill>
              <a:ln w="9525">
                <a:solidFill>
                  <a:srgbClr val="485C9C"/>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08589" name="Line 94"/>
              <p:cNvSpPr>
                <a:spLocks noChangeShapeType="1"/>
              </p:cNvSpPr>
              <p:nvPr/>
            </p:nvSpPr>
            <p:spPr bwMode="auto">
              <a:xfrm>
                <a:off x="2492" y="936"/>
                <a:ext cx="0" cy="99"/>
              </a:xfrm>
              <a:prstGeom prst="line">
                <a:avLst/>
              </a:prstGeom>
              <a:noFill/>
              <a:ln w="952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560" name="Rectangle 95"/>
            <p:cNvSpPr>
              <a:spLocks noChangeArrowheads="1"/>
            </p:cNvSpPr>
            <p:nvPr/>
          </p:nvSpPr>
          <p:spPr bwMode="auto">
            <a:xfrm>
              <a:off x="1230313" y="5457825"/>
              <a:ext cx="107473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45000"/>
                </a:spcBef>
                <a:spcAft>
                  <a:spcPct val="30000"/>
                </a:spcAft>
                <a:buFontTx/>
                <a:buNone/>
              </a:pPr>
              <a:r>
                <a:rPr lang="en-US" altLang="pt-BR" sz="1600">
                  <a:latin typeface="Arial" charset="0"/>
                </a:rPr>
                <a:t>Desenv 1</a:t>
              </a:r>
            </a:p>
          </p:txBody>
        </p:sp>
        <p:grpSp>
          <p:nvGrpSpPr>
            <p:cNvPr id="108561" name="Group 96"/>
            <p:cNvGrpSpPr>
              <a:grpSpLocks/>
            </p:cNvGrpSpPr>
            <p:nvPr/>
          </p:nvGrpSpPr>
          <p:grpSpPr bwMode="auto">
            <a:xfrm>
              <a:off x="3197228" y="2770192"/>
              <a:ext cx="461963" cy="1951040"/>
              <a:chOff x="1906" y="1839"/>
              <a:chExt cx="291" cy="1083"/>
            </a:xfrm>
          </p:grpSpPr>
          <p:grpSp>
            <p:nvGrpSpPr>
              <p:cNvPr id="108577" name="Group 97"/>
              <p:cNvGrpSpPr>
                <a:grpSpLocks/>
              </p:cNvGrpSpPr>
              <p:nvPr/>
            </p:nvGrpSpPr>
            <p:grpSpPr bwMode="auto">
              <a:xfrm flipH="1">
                <a:off x="1917" y="2679"/>
                <a:ext cx="280" cy="243"/>
                <a:chOff x="1548" y="1627"/>
                <a:chExt cx="280" cy="417"/>
              </a:xfrm>
            </p:grpSpPr>
            <p:sp>
              <p:nvSpPr>
                <p:cNvPr id="108579" name="Line 98"/>
                <p:cNvSpPr>
                  <a:spLocks noChangeShapeType="1"/>
                </p:cNvSpPr>
                <p:nvPr/>
              </p:nvSpPr>
              <p:spPr bwMode="auto">
                <a:xfrm>
                  <a:off x="1558" y="1627"/>
                  <a:ext cx="0" cy="417"/>
                </a:xfrm>
                <a:prstGeom prst="line">
                  <a:avLst/>
                </a:prstGeom>
                <a:noFill/>
                <a:ln w="28575">
                  <a:solidFill>
                    <a:srgbClr val="485C9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108580" name="Line 99"/>
                <p:cNvSpPr>
                  <a:spLocks noChangeShapeType="1"/>
                </p:cNvSpPr>
                <p:nvPr/>
              </p:nvSpPr>
              <p:spPr bwMode="auto">
                <a:xfrm>
                  <a:off x="1548" y="1636"/>
                  <a:ext cx="280" cy="0"/>
                </a:xfrm>
                <a:prstGeom prst="line">
                  <a:avLst/>
                </a:prstGeom>
                <a:noFill/>
                <a:ln w="2857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578" name="Line 100"/>
              <p:cNvSpPr>
                <a:spLocks noChangeShapeType="1"/>
              </p:cNvSpPr>
              <p:nvPr/>
            </p:nvSpPr>
            <p:spPr bwMode="auto">
              <a:xfrm flipH="1" flipV="1">
                <a:off x="1906" y="1839"/>
                <a:ext cx="0" cy="850"/>
              </a:xfrm>
              <a:prstGeom prst="line">
                <a:avLst/>
              </a:prstGeom>
              <a:noFill/>
              <a:ln w="2857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562" name="Rectangle 101"/>
            <p:cNvSpPr>
              <a:spLocks noChangeArrowheads="1"/>
            </p:cNvSpPr>
            <p:nvPr/>
          </p:nvSpPr>
          <p:spPr bwMode="auto">
            <a:xfrm>
              <a:off x="3500438" y="5457825"/>
              <a:ext cx="107473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45000"/>
                </a:spcBef>
                <a:spcAft>
                  <a:spcPct val="30000"/>
                </a:spcAft>
                <a:buFontTx/>
                <a:buNone/>
              </a:pPr>
              <a:r>
                <a:rPr lang="en-US" altLang="pt-BR" sz="1600">
                  <a:latin typeface="Arial" charset="0"/>
                </a:rPr>
                <a:t>Desenv 2</a:t>
              </a:r>
            </a:p>
          </p:txBody>
        </p:sp>
        <p:sp>
          <p:nvSpPr>
            <p:cNvPr id="108563" name="Rectangle 102"/>
            <p:cNvSpPr>
              <a:spLocks noChangeArrowheads="1"/>
            </p:cNvSpPr>
            <p:nvPr/>
          </p:nvSpPr>
          <p:spPr bwMode="auto">
            <a:xfrm>
              <a:off x="2670175" y="6143625"/>
              <a:ext cx="488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50000"/>
                </a:spcBef>
                <a:buFontTx/>
                <a:buNone/>
              </a:pPr>
              <a:r>
                <a:rPr lang="en-US" altLang="pt-BR" sz="1600">
                  <a:latin typeface="Arial" charset="0"/>
                </a:rPr>
                <a:t>QA</a:t>
              </a:r>
            </a:p>
          </p:txBody>
        </p:sp>
        <p:sp>
          <p:nvSpPr>
            <p:cNvPr id="108564" name="Line 103"/>
            <p:cNvSpPr>
              <a:spLocks noChangeShapeType="1"/>
            </p:cNvSpPr>
            <p:nvPr/>
          </p:nvSpPr>
          <p:spPr bwMode="auto">
            <a:xfrm>
              <a:off x="2928938" y="2798763"/>
              <a:ext cx="0" cy="2527300"/>
            </a:xfrm>
            <a:prstGeom prst="line">
              <a:avLst/>
            </a:prstGeom>
            <a:noFill/>
            <a:ln w="28575">
              <a:solidFill>
                <a:srgbClr val="485C9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108565" name="Rectangle 104"/>
            <p:cNvSpPr>
              <a:spLocks noChangeArrowheads="1"/>
            </p:cNvSpPr>
            <p:nvPr/>
          </p:nvSpPr>
          <p:spPr bwMode="auto">
            <a:xfrm>
              <a:off x="1360488" y="3816350"/>
              <a:ext cx="88423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45000"/>
                </a:spcBef>
                <a:spcAft>
                  <a:spcPct val="30000"/>
                </a:spcAft>
                <a:buFontTx/>
                <a:buNone/>
              </a:pPr>
              <a:r>
                <a:rPr lang="en-US" altLang="pt-BR" sz="1600">
                  <a:latin typeface="Arial" charset="0"/>
                </a:rPr>
                <a:t>Teste 1</a:t>
              </a:r>
            </a:p>
          </p:txBody>
        </p:sp>
        <p:grpSp>
          <p:nvGrpSpPr>
            <p:cNvPr id="108566" name="Group 105"/>
            <p:cNvGrpSpPr>
              <a:grpSpLocks/>
            </p:cNvGrpSpPr>
            <p:nvPr/>
          </p:nvGrpSpPr>
          <p:grpSpPr bwMode="auto">
            <a:xfrm flipH="1">
              <a:off x="2143126" y="2779717"/>
              <a:ext cx="444500" cy="1951040"/>
              <a:chOff x="1944" y="1839"/>
              <a:chExt cx="280" cy="1083"/>
            </a:xfrm>
          </p:grpSpPr>
          <p:grpSp>
            <p:nvGrpSpPr>
              <p:cNvPr id="108573" name="Group 106"/>
              <p:cNvGrpSpPr>
                <a:grpSpLocks/>
              </p:cNvGrpSpPr>
              <p:nvPr/>
            </p:nvGrpSpPr>
            <p:grpSpPr bwMode="auto">
              <a:xfrm flipH="1">
                <a:off x="1944" y="2679"/>
                <a:ext cx="280" cy="243"/>
                <a:chOff x="1521" y="1627"/>
                <a:chExt cx="280" cy="417"/>
              </a:xfrm>
            </p:grpSpPr>
            <p:sp>
              <p:nvSpPr>
                <p:cNvPr id="108575" name="Line 107"/>
                <p:cNvSpPr>
                  <a:spLocks noChangeShapeType="1"/>
                </p:cNvSpPr>
                <p:nvPr/>
              </p:nvSpPr>
              <p:spPr bwMode="auto">
                <a:xfrm>
                  <a:off x="1521" y="1627"/>
                  <a:ext cx="0" cy="417"/>
                </a:xfrm>
                <a:prstGeom prst="line">
                  <a:avLst/>
                </a:prstGeom>
                <a:noFill/>
                <a:ln w="28575">
                  <a:solidFill>
                    <a:srgbClr val="485C9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108576" name="Line 108"/>
                <p:cNvSpPr>
                  <a:spLocks noChangeShapeType="1"/>
                </p:cNvSpPr>
                <p:nvPr/>
              </p:nvSpPr>
              <p:spPr bwMode="auto">
                <a:xfrm>
                  <a:off x="1521" y="1636"/>
                  <a:ext cx="280" cy="0"/>
                </a:xfrm>
                <a:prstGeom prst="line">
                  <a:avLst/>
                </a:prstGeom>
                <a:noFill/>
                <a:ln w="2857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574" name="Line 109"/>
              <p:cNvSpPr>
                <a:spLocks noChangeShapeType="1"/>
              </p:cNvSpPr>
              <p:nvPr/>
            </p:nvSpPr>
            <p:spPr bwMode="auto">
              <a:xfrm flipH="1" flipV="1">
                <a:off x="1954" y="1839"/>
                <a:ext cx="0" cy="850"/>
              </a:xfrm>
              <a:prstGeom prst="line">
                <a:avLst/>
              </a:prstGeom>
              <a:noFill/>
              <a:ln w="2857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sp>
          <p:nvSpPr>
            <p:cNvPr id="108567" name="Rectangle 110"/>
            <p:cNvSpPr>
              <a:spLocks noChangeArrowheads="1"/>
            </p:cNvSpPr>
            <p:nvPr/>
          </p:nvSpPr>
          <p:spPr bwMode="auto">
            <a:xfrm>
              <a:off x="3633788" y="3816350"/>
              <a:ext cx="884237"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45000"/>
                </a:spcBef>
                <a:spcAft>
                  <a:spcPct val="30000"/>
                </a:spcAft>
                <a:buFontTx/>
                <a:buNone/>
              </a:pPr>
              <a:r>
                <a:rPr lang="en-US" altLang="pt-BR" sz="1600">
                  <a:latin typeface="Arial" charset="0"/>
                </a:rPr>
                <a:t>Teste 2</a:t>
              </a:r>
            </a:p>
          </p:txBody>
        </p:sp>
        <p:sp>
          <p:nvSpPr>
            <p:cNvPr id="108568" name="Line 111"/>
            <p:cNvSpPr>
              <a:spLocks noChangeShapeType="1"/>
            </p:cNvSpPr>
            <p:nvPr/>
          </p:nvSpPr>
          <p:spPr bwMode="auto">
            <a:xfrm>
              <a:off x="4084638" y="2409825"/>
              <a:ext cx="0" cy="666750"/>
            </a:xfrm>
            <a:prstGeom prst="line">
              <a:avLst/>
            </a:prstGeom>
            <a:noFill/>
            <a:ln w="28575">
              <a:solidFill>
                <a:srgbClr val="485C9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108569" name="Line 112"/>
            <p:cNvSpPr>
              <a:spLocks noChangeShapeType="1"/>
            </p:cNvSpPr>
            <p:nvPr/>
          </p:nvSpPr>
          <p:spPr bwMode="auto">
            <a:xfrm>
              <a:off x="3471863" y="2420938"/>
              <a:ext cx="615950" cy="0"/>
            </a:xfrm>
            <a:prstGeom prst="line">
              <a:avLst/>
            </a:prstGeom>
            <a:noFill/>
            <a:ln w="2857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570" name="Line 113"/>
            <p:cNvSpPr>
              <a:spLocks noChangeShapeType="1"/>
            </p:cNvSpPr>
            <p:nvPr/>
          </p:nvSpPr>
          <p:spPr bwMode="auto">
            <a:xfrm flipH="1">
              <a:off x="1771650" y="2417763"/>
              <a:ext cx="0" cy="666750"/>
            </a:xfrm>
            <a:prstGeom prst="line">
              <a:avLst/>
            </a:prstGeom>
            <a:noFill/>
            <a:ln w="28575">
              <a:solidFill>
                <a:srgbClr val="485C9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108571" name="Line 114"/>
            <p:cNvSpPr>
              <a:spLocks noChangeShapeType="1"/>
            </p:cNvSpPr>
            <p:nvPr/>
          </p:nvSpPr>
          <p:spPr bwMode="auto">
            <a:xfrm flipH="1">
              <a:off x="1762125" y="2420938"/>
              <a:ext cx="635000" cy="0"/>
            </a:xfrm>
            <a:prstGeom prst="line">
              <a:avLst/>
            </a:prstGeom>
            <a:noFill/>
            <a:ln w="28575">
              <a:solidFill>
                <a:srgbClr val="485C9C"/>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08572" name="Text Box 116"/>
            <p:cNvSpPr txBox="1">
              <a:spLocks noChangeArrowheads="1"/>
            </p:cNvSpPr>
            <p:nvPr/>
          </p:nvSpPr>
          <p:spPr bwMode="auto">
            <a:xfrm>
              <a:off x="2352675" y="1447800"/>
              <a:ext cx="1190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600">
                  <a:latin typeface="Arial" charset="0"/>
                </a:rPr>
                <a:t>QA / Teste</a:t>
              </a:r>
            </a:p>
          </p:txBody>
        </p:sp>
      </p:grpSp>
    </p:spTree>
    <p:extLst>
      <p:ext uri="{BB962C8B-B14F-4D97-AF65-F5344CB8AC3E}">
        <p14:creationId xmlns:p14="http://schemas.microsoft.com/office/powerpoint/2010/main" val="3351719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0">
                                            <p:txEl>
                                              <p:pRg st="0" end="0"/>
                                            </p:txEl>
                                          </p:spTgt>
                                        </p:tgtEl>
                                        <p:attrNameLst>
                                          <p:attrName>style.visibility</p:attrName>
                                        </p:attrNameLst>
                                      </p:cBhvr>
                                      <p:to>
                                        <p:strVal val="visible"/>
                                      </p:to>
                                    </p:set>
                                    <p:anim calcmode="lin" valueType="num">
                                      <p:cBhvr additive="base">
                                        <p:cTn id="13" dur="500" fill="hold"/>
                                        <p:tgtEl>
                                          <p:spTgt spid="12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0">
                                            <p:txEl>
                                              <p:pRg st="1" end="1"/>
                                            </p:txEl>
                                          </p:spTgt>
                                        </p:tgtEl>
                                        <p:attrNameLst>
                                          <p:attrName>style.visibility</p:attrName>
                                        </p:attrNameLst>
                                      </p:cBhvr>
                                      <p:to>
                                        <p:strVal val="visible"/>
                                      </p:to>
                                    </p:set>
                                    <p:anim calcmode="lin" valueType="num">
                                      <p:cBhvr additive="base">
                                        <p:cTn id="19" dur="500" fill="hold"/>
                                        <p:tgtEl>
                                          <p:spTgt spid="12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0">
                                            <p:txEl>
                                              <p:pRg st="2" end="2"/>
                                            </p:txEl>
                                          </p:spTgt>
                                        </p:tgtEl>
                                        <p:attrNameLst>
                                          <p:attrName>style.visibility</p:attrName>
                                        </p:attrNameLst>
                                      </p:cBhvr>
                                      <p:to>
                                        <p:strVal val="visible"/>
                                      </p:to>
                                    </p:set>
                                    <p:anim calcmode="lin" valueType="num">
                                      <p:cBhvr additive="base">
                                        <p:cTn id="25" dur="500" fill="hold"/>
                                        <p:tgtEl>
                                          <p:spTgt spid="120">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0">
                                            <p:txEl>
                                              <p:pRg st="3" end="3"/>
                                            </p:txEl>
                                          </p:spTgt>
                                        </p:tgtEl>
                                        <p:attrNameLst>
                                          <p:attrName>style.visibility</p:attrName>
                                        </p:attrNameLst>
                                      </p:cBhvr>
                                      <p:to>
                                        <p:strVal val="visible"/>
                                      </p:to>
                                    </p:set>
                                    <p:anim calcmode="lin" valueType="num">
                                      <p:cBhvr additive="base">
                                        <p:cTn id="31" dur="500" fill="hold"/>
                                        <p:tgtEl>
                                          <p:spTgt spid="120">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1">
                                            <p:txEl>
                                              <p:pRg st="0" end="0"/>
                                            </p:txEl>
                                          </p:spTgt>
                                        </p:tgtEl>
                                        <p:attrNameLst>
                                          <p:attrName>style.visibility</p:attrName>
                                        </p:attrNameLst>
                                      </p:cBhvr>
                                      <p:to>
                                        <p:strVal val="visible"/>
                                      </p:to>
                                    </p:set>
                                    <p:anim calcmode="lin" valueType="num">
                                      <p:cBhvr additive="base">
                                        <p:cTn id="37" dur="500" fill="hold"/>
                                        <p:tgtEl>
                                          <p:spTgt spid="12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1">
                                            <p:txEl>
                                              <p:pRg st="1" end="1"/>
                                            </p:txEl>
                                          </p:spTgt>
                                        </p:tgtEl>
                                        <p:attrNameLst>
                                          <p:attrName>style.visibility</p:attrName>
                                        </p:attrNameLst>
                                      </p:cBhvr>
                                      <p:to>
                                        <p:strVal val="visible"/>
                                      </p:to>
                                    </p:set>
                                    <p:anim calcmode="lin" valueType="num">
                                      <p:cBhvr additive="base">
                                        <p:cTn id="43" dur="500" fill="hold"/>
                                        <p:tgtEl>
                                          <p:spTgt spid="121">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1">
                                            <p:txEl>
                                              <p:pRg st="2" end="2"/>
                                            </p:txEl>
                                          </p:spTgt>
                                        </p:tgtEl>
                                        <p:attrNameLst>
                                          <p:attrName>style.visibility</p:attrName>
                                        </p:attrNameLst>
                                      </p:cBhvr>
                                      <p:to>
                                        <p:strVal val="visible"/>
                                      </p:to>
                                    </p:set>
                                    <p:anim calcmode="lin" valueType="num">
                                      <p:cBhvr additive="base">
                                        <p:cTn id="49" dur="500" fill="hold"/>
                                        <p:tgtEl>
                                          <p:spTgt spid="121">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2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build="p"/>
      <p:bldP spid="12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0025" y="1544638"/>
            <a:ext cx="1833563" cy="3348037"/>
            <a:chOff x="131" y="1267"/>
            <a:chExt cx="1155" cy="2109"/>
          </a:xfrm>
        </p:grpSpPr>
        <p:sp>
          <p:nvSpPr>
            <p:cNvPr id="109622" name="Rectangle 3"/>
            <p:cNvSpPr>
              <a:spLocks noChangeArrowheads="1"/>
            </p:cNvSpPr>
            <p:nvPr/>
          </p:nvSpPr>
          <p:spPr bwMode="ltGray">
            <a:xfrm>
              <a:off x="131" y="1267"/>
              <a:ext cx="115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400" u="sng">
                  <a:solidFill>
                    <a:schemeClr val="tx1"/>
                  </a:solidFill>
                  <a:latin typeface="Arial" charset="0"/>
                </a:rPr>
                <a:t>Passo 1</a:t>
              </a:r>
            </a:p>
            <a:p>
              <a:pPr algn="ctr">
                <a:lnSpc>
                  <a:spcPct val="100000"/>
                </a:lnSpc>
                <a:spcBef>
                  <a:spcPct val="0"/>
                </a:spcBef>
                <a:buFontTx/>
                <a:buNone/>
              </a:pPr>
              <a:r>
                <a:rPr lang="en-US" altLang="pt-BR" sz="1400">
                  <a:solidFill>
                    <a:schemeClr val="tx1"/>
                  </a:solidFill>
                  <a:latin typeface="Arial" charset="0"/>
                </a:rPr>
                <a:t>Criando Snapshot</a:t>
              </a:r>
            </a:p>
          </p:txBody>
        </p:sp>
        <p:sp>
          <p:nvSpPr>
            <p:cNvPr id="109623" name="Rectangle 4"/>
            <p:cNvSpPr>
              <a:spLocks noChangeArrowheads="1"/>
            </p:cNvSpPr>
            <p:nvPr/>
          </p:nvSpPr>
          <p:spPr bwMode="ltGray">
            <a:xfrm>
              <a:off x="269" y="3151"/>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A</a:t>
              </a:r>
            </a:p>
          </p:txBody>
        </p:sp>
        <p:sp>
          <p:nvSpPr>
            <p:cNvPr id="109624" name="Rectangle 5"/>
            <p:cNvSpPr>
              <a:spLocks noChangeArrowheads="1"/>
            </p:cNvSpPr>
            <p:nvPr/>
          </p:nvSpPr>
          <p:spPr bwMode="ltGray">
            <a:xfrm>
              <a:off x="135" y="1595"/>
              <a:ext cx="1151" cy="70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1"/>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Volume</a:t>
              </a:r>
            </a:p>
          </p:txBody>
        </p:sp>
        <p:sp>
          <p:nvSpPr>
            <p:cNvPr id="109625" name="Rectangle 6"/>
            <p:cNvSpPr>
              <a:spLocks noChangeArrowheads="1"/>
            </p:cNvSpPr>
            <p:nvPr/>
          </p:nvSpPr>
          <p:spPr bwMode="ltGray">
            <a:xfrm>
              <a:off x="520" y="3151"/>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B</a:t>
              </a:r>
            </a:p>
          </p:txBody>
        </p:sp>
        <p:sp>
          <p:nvSpPr>
            <p:cNvPr id="109626" name="Rectangle 7"/>
            <p:cNvSpPr>
              <a:spLocks noChangeArrowheads="1"/>
            </p:cNvSpPr>
            <p:nvPr/>
          </p:nvSpPr>
          <p:spPr bwMode="ltGray">
            <a:xfrm>
              <a:off x="772" y="3151"/>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C</a:t>
              </a:r>
            </a:p>
          </p:txBody>
        </p:sp>
        <p:sp>
          <p:nvSpPr>
            <p:cNvPr id="109627" name="Rectangle 8"/>
            <p:cNvSpPr>
              <a:spLocks noChangeArrowheads="1"/>
            </p:cNvSpPr>
            <p:nvPr/>
          </p:nvSpPr>
          <p:spPr bwMode="ltGray">
            <a:xfrm>
              <a:off x="1023" y="3151"/>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D</a:t>
              </a:r>
              <a:endParaRPr lang="en-US" altLang="pt-BR" sz="1400">
                <a:solidFill>
                  <a:schemeClr val="bg2"/>
                </a:solidFill>
                <a:latin typeface="Arial" charset="0"/>
              </a:endParaRPr>
            </a:p>
          </p:txBody>
        </p:sp>
        <p:sp>
          <p:nvSpPr>
            <p:cNvPr id="109628" name="Rectangle 9"/>
            <p:cNvSpPr>
              <a:spLocks noChangeArrowheads="1"/>
            </p:cNvSpPr>
            <p:nvPr/>
          </p:nvSpPr>
          <p:spPr bwMode="ltGray">
            <a:xfrm>
              <a:off x="794" y="1991"/>
              <a:ext cx="492" cy="309"/>
            </a:xfrm>
            <a:prstGeom prst="rect">
              <a:avLst/>
            </a:prstGeom>
            <a:solidFill>
              <a:schemeClr val="bg2"/>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Snapshot</a:t>
              </a:r>
            </a:p>
          </p:txBody>
        </p:sp>
        <p:cxnSp>
          <p:nvCxnSpPr>
            <p:cNvPr id="109629" name="AutoShape 10"/>
            <p:cNvCxnSpPr>
              <a:cxnSpLocks noChangeShapeType="1"/>
              <a:stCxn id="109637" idx="2"/>
              <a:endCxn id="109623" idx="0"/>
            </p:cNvCxnSpPr>
            <p:nvPr/>
          </p:nvCxnSpPr>
          <p:spPr bwMode="ltGray">
            <a:xfrm flipH="1">
              <a:off x="370" y="2300"/>
              <a:ext cx="11" cy="851"/>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630" name="AutoShape 11"/>
            <p:cNvCxnSpPr>
              <a:cxnSpLocks noChangeShapeType="1"/>
              <a:stCxn id="109637" idx="2"/>
              <a:endCxn id="109625" idx="0"/>
            </p:cNvCxnSpPr>
            <p:nvPr/>
          </p:nvCxnSpPr>
          <p:spPr bwMode="ltGray">
            <a:xfrm>
              <a:off x="381" y="2300"/>
              <a:ext cx="240" cy="851"/>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631" name="AutoShape 12"/>
            <p:cNvCxnSpPr>
              <a:cxnSpLocks noChangeShapeType="1"/>
              <a:stCxn id="109637" idx="2"/>
              <a:endCxn id="109626" idx="0"/>
            </p:cNvCxnSpPr>
            <p:nvPr/>
          </p:nvCxnSpPr>
          <p:spPr bwMode="ltGray">
            <a:xfrm>
              <a:off x="381" y="2300"/>
              <a:ext cx="492" cy="851"/>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632" name="AutoShape 13"/>
            <p:cNvCxnSpPr>
              <a:cxnSpLocks noChangeShapeType="1"/>
              <a:stCxn id="109637" idx="2"/>
              <a:endCxn id="109627" idx="0"/>
            </p:cNvCxnSpPr>
            <p:nvPr/>
          </p:nvCxnSpPr>
          <p:spPr bwMode="ltGray">
            <a:xfrm>
              <a:off x="381" y="2300"/>
              <a:ext cx="743" cy="851"/>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633" name="AutoShape 14"/>
            <p:cNvCxnSpPr>
              <a:cxnSpLocks noChangeShapeType="1"/>
              <a:stCxn id="109628" idx="2"/>
              <a:endCxn id="109623" idx="0"/>
            </p:cNvCxnSpPr>
            <p:nvPr/>
          </p:nvCxnSpPr>
          <p:spPr bwMode="ltGray">
            <a:xfrm flipH="1">
              <a:off x="370" y="2300"/>
              <a:ext cx="670" cy="851"/>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cxnSp>
          <p:nvCxnSpPr>
            <p:cNvPr id="109634" name="AutoShape 15"/>
            <p:cNvCxnSpPr>
              <a:cxnSpLocks noChangeShapeType="1"/>
              <a:stCxn id="109628" idx="2"/>
              <a:endCxn id="109625" idx="0"/>
            </p:cNvCxnSpPr>
            <p:nvPr/>
          </p:nvCxnSpPr>
          <p:spPr bwMode="ltGray">
            <a:xfrm flipH="1">
              <a:off x="621" y="2300"/>
              <a:ext cx="419" cy="851"/>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cxnSp>
          <p:nvCxnSpPr>
            <p:cNvPr id="109635" name="AutoShape 16"/>
            <p:cNvCxnSpPr>
              <a:cxnSpLocks noChangeShapeType="1"/>
              <a:stCxn id="109628" idx="2"/>
              <a:endCxn id="109626" idx="0"/>
            </p:cNvCxnSpPr>
            <p:nvPr/>
          </p:nvCxnSpPr>
          <p:spPr bwMode="ltGray">
            <a:xfrm flipH="1">
              <a:off x="873" y="2300"/>
              <a:ext cx="167" cy="851"/>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cxnSp>
          <p:nvCxnSpPr>
            <p:cNvPr id="109636" name="AutoShape 17"/>
            <p:cNvCxnSpPr>
              <a:cxnSpLocks noChangeShapeType="1"/>
              <a:stCxn id="109628" idx="2"/>
              <a:endCxn id="109627" idx="0"/>
            </p:cNvCxnSpPr>
            <p:nvPr/>
          </p:nvCxnSpPr>
          <p:spPr bwMode="ltGray">
            <a:xfrm>
              <a:off x="1040" y="2300"/>
              <a:ext cx="84" cy="851"/>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sp>
          <p:nvSpPr>
            <p:cNvPr id="109637" name="Rectangle 18"/>
            <p:cNvSpPr>
              <a:spLocks noChangeArrowheads="1"/>
            </p:cNvSpPr>
            <p:nvPr/>
          </p:nvSpPr>
          <p:spPr bwMode="ltGray">
            <a:xfrm>
              <a:off x="135" y="1899"/>
              <a:ext cx="492" cy="401"/>
            </a:xfrm>
            <a:prstGeom prst="rect">
              <a:avLst/>
            </a:prstGeom>
            <a:solidFill>
              <a:srgbClr val="990066"/>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Active File system</a:t>
              </a:r>
            </a:p>
          </p:txBody>
        </p:sp>
      </p:grpSp>
      <p:grpSp>
        <p:nvGrpSpPr>
          <p:cNvPr id="3" name="Group 19"/>
          <p:cNvGrpSpPr>
            <a:grpSpLocks/>
          </p:cNvGrpSpPr>
          <p:nvPr/>
        </p:nvGrpSpPr>
        <p:grpSpPr bwMode="auto">
          <a:xfrm>
            <a:off x="2178050" y="1268413"/>
            <a:ext cx="3321050" cy="3630612"/>
            <a:chOff x="1407" y="1093"/>
            <a:chExt cx="2092" cy="2287"/>
          </a:xfrm>
        </p:grpSpPr>
        <p:sp>
          <p:nvSpPr>
            <p:cNvPr id="109600" name="Rectangle 20"/>
            <p:cNvSpPr>
              <a:spLocks noChangeArrowheads="1"/>
            </p:cNvSpPr>
            <p:nvPr/>
          </p:nvSpPr>
          <p:spPr bwMode="ltGray">
            <a:xfrm>
              <a:off x="2604" y="1601"/>
              <a:ext cx="895" cy="699"/>
            </a:xfrm>
            <a:prstGeom prst="rect">
              <a:avLst/>
            </a:prstGeom>
            <a:solidFill>
              <a:srgbClr val="33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1"/>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Cloned volume</a:t>
              </a:r>
            </a:p>
            <a:p>
              <a:pPr algn="ctr">
                <a:spcBef>
                  <a:spcPct val="0"/>
                </a:spcBef>
                <a:buFontTx/>
                <a:buNone/>
              </a:pPr>
              <a:endParaRPr lang="en-US" altLang="pt-BR" sz="1200">
                <a:solidFill>
                  <a:schemeClr val="bg1"/>
                </a:solidFill>
                <a:latin typeface="Arial" charset="0"/>
              </a:endParaRPr>
            </a:p>
          </p:txBody>
        </p:sp>
        <p:sp>
          <p:nvSpPr>
            <p:cNvPr id="109601" name="Rectangle 21"/>
            <p:cNvSpPr>
              <a:spLocks noChangeArrowheads="1"/>
            </p:cNvSpPr>
            <p:nvPr/>
          </p:nvSpPr>
          <p:spPr bwMode="ltGray">
            <a:xfrm>
              <a:off x="1663" y="1093"/>
              <a:ext cx="1635"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400" u="sng">
                  <a:solidFill>
                    <a:schemeClr val="tx1"/>
                  </a:solidFill>
                  <a:latin typeface="Arial" charset="0"/>
                </a:rPr>
                <a:t>Passo 2</a:t>
              </a:r>
            </a:p>
            <a:p>
              <a:pPr algn="ctr">
                <a:lnSpc>
                  <a:spcPct val="100000"/>
                </a:lnSpc>
                <a:spcBef>
                  <a:spcPct val="0"/>
                </a:spcBef>
                <a:buFontTx/>
                <a:buNone/>
              </a:pPr>
              <a:r>
                <a:rPr lang="en-US" altLang="pt-BR" sz="1400">
                  <a:solidFill>
                    <a:schemeClr val="tx1"/>
                  </a:solidFill>
                  <a:latin typeface="Arial" charset="0"/>
                </a:rPr>
                <a:t>Criando volume/LUN clonado (shared snapshot)</a:t>
              </a:r>
            </a:p>
          </p:txBody>
        </p:sp>
        <p:sp>
          <p:nvSpPr>
            <p:cNvPr id="109602" name="Rectangle 22"/>
            <p:cNvSpPr>
              <a:spLocks noChangeArrowheads="1"/>
            </p:cNvSpPr>
            <p:nvPr/>
          </p:nvSpPr>
          <p:spPr bwMode="ltGray">
            <a:xfrm>
              <a:off x="1975" y="3155"/>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A</a:t>
              </a:r>
            </a:p>
          </p:txBody>
        </p:sp>
        <p:sp>
          <p:nvSpPr>
            <p:cNvPr id="109603" name="Rectangle 23"/>
            <p:cNvSpPr>
              <a:spLocks noChangeArrowheads="1"/>
            </p:cNvSpPr>
            <p:nvPr/>
          </p:nvSpPr>
          <p:spPr bwMode="ltGray">
            <a:xfrm>
              <a:off x="1407" y="1600"/>
              <a:ext cx="1187" cy="700"/>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1"/>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Volume</a:t>
              </a:r>
            </a:p>
            <a:p>
              <a:pPr algn="ctr">
                <a:spcBef>
                  <a:spcPct val="0"/>
                </a:spcBef>
                <a:buFontTx/>
                <a:buNone/>
              </a:pPr>
              <a:endParaRPr lang="en-US" altLang="pt-BR" sz="1200">
                <a:solidFill>
                  <a:schemeClr val="bg1"/>
                </a:solidFill>
                <a:latin typeface="Arial" charset="0"/>
              </a:endParaRPr>
            </a:p>
          </p:txBody>
        </p:sp>
        <p:sp>
          <p:nvSpPr>
            <p:cNvPr id="109604" name="Rectangle 24"/>
            <p:cNvSpPr>
              <a:spLocks noChangeArrowheads="1"/>
            </p:cNvSpPr>
            <p:nvPr/>
          </p:nvSpPr>
          <p:spPr bwMode="ltGray">
            <a:xfrm>
              <a:off x="2226" y="3155"/>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B</a:t>
              </a:r>
            </a:p>
          </p:txBody>
        </p:sp>
        <p:sp>
          <p:nvSpPr>
            <p:cNvPr id="109605" name="Rectangle 25"/>
            <p:cNvSpPr>
              <a:spLocks noChangeArrowheads="1"/>
            </p:cNvSpPr>
            <p:nvPr/>
          </p:nvSpPr>
          <p:spPr bwMode="ltGray">
            <a:xfrm>
              <a:off x="2478" y="3155"/>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C</a:t>
              </a:r>
            </a:p>
          </p:txBody>
        </p:sp>
        <p:sp>
          <p:nvSpPr>
            <p:cNvPr id="109606" name="Rectangle 26"/>
            <p:cNvSpPr>
              <a:spLocks noChangeArrowheads="1"/>
            </p:cNvSpPr>
            <p:nvPr/>
          </p:nvSpPr>
          <p:spPr bwMode="ltGray">
            <a:xfrm>
              <a:off x="2729" y="3155"/>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D</a:t>
              </a:r>
              <a:endParaRPr lang="en-US" altLang="pt-BR" sz="1400">
                <a:solidFill>
                  <a:schemeClr val="bg2"/>
                </a:solidFill>
                <a:latin typeface="Arial" charset="0"/>
              </a:endParaRPr>
            </a:p>
          </p:txBody>
        </p:sp>
        <p:sp>
          <p:nvSpPr>
            <p:cNvPr id="109607" name="Rectangle 27"/>
            <p:cNvSpPr>
              <a:spLocks noChangeArrowheads="1"/>
            </p:cNvSpPr>
            <p:nvPr/>
          </p:nvSpPr>
          <p:spPr bwMode="ltGray">
            <a:xfrm>
              <a:off x="2302" y="2009"/>
              <a:ext cx="547" cy="291"/>
            </a:xfrm>
            <a:prstGeom prst="rect">
              <a:avLst/>
            </a:prstGeom>
            <a:solidFill>
              <a:schemeClr val="bg2"/>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Snapshot</a:t>
              </a:r>
            </a:p>
          </p:txBody>
        </p:sp>
        <p:cxnSp>
          <p:nvCxnSpPr>
            <p:cNvPr id="109608" name="AutoShape 28"/>
            <p:cNvCxnSpPr>
              <a:cxnSpLocks noChangeShapeType="1"/>
              <a:stCxn id="109616" idx="2"/>
              <a:endCxn id="109602" idx="0"/>
            </p:cNvCxnSpPr>
            <p:nvPr/>
          </p:nvCxnSpPr>
          <p:spPr bwMode="ltGray">
            <a:xfrm>
              <a:off x="1635" y="2300"/>
              <a:ext cx="441" cy="855"/>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609" name="AutoShape 29"/>
            <p:cNvCxnSpPr>
              <a:cxnSpLocks noChangeShapeType="1"/>
              <a:stCxn id="109616" idx="2"/>
              <a:endCxn id="109604" idx="0"/>
            </p:cNvCxnSpPr>
            <p:nvPr/>
          </p:nvCxnSpPr>
          <p:spPr bwMode="ltGray">
            <a:xfrm>
              <a:off x="1635" y="2300"/>
              <a:ext cx="692" cy="855"/>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610" name="AutoShape 30"/>
            <p:cNvCxnSpPr>
              <a:cxnSpLocks noChangeShapeType="1"/>
              <a:stCxn id="109616" idx="2"/>
              <a:endCxn id="109605" idx="0"/>
            </p:cNvCxnSpPr>
            <p:nvPr/>
          </p:nvCxnSpPr>
          <p:spPr bwMode="ltGray">
            <a:xfrm>
              <a:off x="1635" y="2300"/>
              <a:ext cx="944" cy="855"/>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611" name="AutoShape 31"/>
            <p:cNvCxnSpPr>
              <a:cxnSpLocks noChangeShapeType="1"/>
              <a:stCxn id="109616" idx="2"/>
              <a:endCxn id="109606" idx="0"/>
            </p:cNvCxnSpPr>
            <p:nvPr/>
          </p:nvCxnSpPr>
          <p:spPr bwMode="ltGray">
            <a:xfrm>
              <a:off x="1635" y="2300"/>
              <a:ext cx="1195" cy="855"/>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612" name="AutoShape 32"/>
            <p:cNvCxnSpPr>
              <a:cxnSpLocks noChangeShapeType="1"/>
              <a:stCxn id="109607" idx="2"/>
              <a:endCxn id="109602" idx="0"/>
            </p:cNvCxnSpPr>
            <p:nvPr/>
          </p:nvCxnSpPr>
          <p:spPr bwMode="ltGray">
            <a:xfrm flipH="1">
              <a:off x="2076" y="2300"/>
              <a:ext cx="500" cy="855"/>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cxnSp>
          <p:nvCxnSpPr>
            <p:cNvPr id="109613" name="AutoShape 33"/>
            <p:cNvCxnSpPr>
              <a:cxnSpLocks noChangeShapeType="1"/>
              <a:stCxn id="109607" idx="2"/>
              <a:endCxn id="109604" idx="0"/>
            </p:cNvCxnSpPr>
            <p:nvPr/>
          </p:nvCxnSpPr>
          <p:spPr bwMode="ltGray">
            <a:xfrm flipH="1">
              <a:off x="2327" y="2300"/>
              <a:ext cx="249" cy="855"/>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cxnSp>
          <p:nvCxnSpPr>
            <p:cNvPr id="109614" name="AutoShape 34"/>
            <p:cNvCxnSpPr>
              <a:cxnSpLocks noChangeShapeType="1"/>
              <a:stCxn id="109607" idx="2"/>
              <a:endCxn id="109605" idx="0"/>
            </p:cNvCxnSpPr>
            <p:nvPr/>
          </p:nvCxnSpPr>
          <p:spPr bwMode="ltGray">
            <a:xfrm>
              <a:off x="2576" y="2300"/>
              <a:ext cx="3" cy="855"/>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cxnSp>
          <p:nvCxnSpPr>
            <p:cNvPr id="109615" name="AutoShape 35"/>
            <p:cNvCxnSpPr>
              <a:cxnSpLocks noChangeShapeType="1"/>
              <a:stCxn id="109607" idx="2"/>
              <a:endCxn id="109606" idx="0"/>
            </p:cNvCxnSpPr>
            <p:nvPr/>
          </p:nvCxnSpPr>
          <p:spPr bwMode="ltGray">
            <a:xfrm>
              <a:off x="2576" y="2300"/>
              <a:ext cx="254" cy="855"/>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sp>
          <p:nvSpPr>
            <p:cNvPr id="109616" name="Rectangle 36"/>
            <p:cNvSpPr>
              <a:spLocks noChangeArrowheads="1"/>
            </p:cNvSpPr>
            <p:nvPr/>
          </p:nvSpPr>
          <p:spPr bwMode="ltGray">
            <a:xfrm>
              <a:off x="1407" y="1904"/>
              <a:ext cx="456" cy="396"/>
            </a:xfrm>
            <a:prstGeom prst="rect">
              <a:avLst/>
            </a:prstGeom>
            <a:solidFill>
              <a:srgbClr val="990066"/>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Active File system</a:t>
              </a:r>
            </a:p>
          </p:txBody>
        </p:sp>
        <p:sp>
          <p:nvSpPr>
            <p:cNvPr id="109617" name="Rectangle 37"/>
            <p:cNvSpPr>
              <a:spLocks noChangeArrowheads="1"/>
            </p:cNvSpPr>
            <p:nvPr/>
          </p:nvSpPr>
          <p:spPr bwMode="ltGray">
            <a:xfrm>
              <a:off x="3043" y="1844"/>
              <a:ext cx="456" cy="456"/>
            </a:xfrm>
            <a:prstGeom prst="rect">
              <a:avLst/>
            </a:prstGeom>
            <a:solidFill>
              <a:schemeClr val="accent2"/>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Cloned File system</a:t>
              </a:r>
            </a:p>
          </p:txBody>
        </p:sp>
        <p:cxnSp>
          <p:nvCxnSpPr>
            <p:cNvPr id="109618" name="AutoShape 38"/>
            <p:cNvCxnSpPr>
              <a:cxnSpLocks noChangeShapeType="1"/>
              <a:stCxn id="109617" idx="2"/>
            </p:cNvCxnSpPr>
            <p:nvPr/>
          </p:nvCxnSpPr>
          <p:spPr bwMode="ltGray">
            <a:xfrm flipH="1">
              <a:off x="2077" y="2300"/>
              <a:ext cx="1194" cy="874"/>
            </a:xfrm>
            <a:prstGeom prst="straightConnector1">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cxnSp>
        <p:cxnSp>
          <p:nvCxnSpPr>
            <p:cNvPr id="109619" name="AutoShape 39"/>
            <p:cNvCxnSpPr>
              <a:cxnSpLocks noChangeShapeType="1"/>
              <a:stCxn id="109617" idx="2"/>
              <a:endCxn id="109604" idx="0"/>
            </p:cNvCxnSpPr>
            <p:nvPr/>
          </p:nvCxnSpPr>
          <p:spPr bwMode="ltGray">
            <a:xfrm flipH="1">
              <a:off x="2327" y="2300"/>
              <a:ext cx="944" cy="855"/>
            </a:xfrm>
            <a:prstGeom prst="straightConnector1">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cxnSp>
        <p:cxnSp>
          <p:nvCxnSpPr>
            <p:cNvPr id="109620" name="AutoShape 40"/>
            <p:cNvCxnSpPr>
              <a:cxnSpLocks noChangeShapeType="1"/>
              <a:stCxn id="109617" idx="2"/>
              <a:endCxn id="109605" idx="0"/>
            </p:cNvCxnSpPr>
            <p:nvPr/>
          </p:nvCxnSpPr>
          <p:spPr bwMode="ltGray">
            <a:xfrm flipH="1">
              <a:off x="2579" y="2300"/>
              <a:ext cx="692" cy="855"/>
            </a:xfrm>
            <a:prstGeom prst="straightConnector1">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cxnSp>
        <p:cxnSp>
          <p:nvCxnSpPr>
            <p:cNvPr id="109621" name="AutoShape 41"/>
            <p:cNvCxnSpPr>
              <a:cxnSpLocks noChangeShapeType="1"/>
              <a:stCxn id="109617" idx="2"/>
              <a:endCxn id="109606" idx="0"/>
            </p:cNvCxnSpPr>
            <p:nvPr/>
          </p:nvCxnSpPr>
          <p:spPr bwMode="ltGray">
            <a:xfrm flipH="1">
              <a:off x="2830" y="2300"/>
              <a:ext cx="441" cy="855"/>
            </a:xfrm>
            <a:prstGeom prst="straightConnector1">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cxnSp>
      </p:grpSp>
      <p:grpSp>
        <p:nvGrpSpPr>
          <p:cNvPr id="4" name="Group 42"/>
          <p:cNvGrpSpPr>
            <a:grpSpLocks/>
          </p:cNvGrpSpPr>
          <p:nvPr/>
        </p:nvGrpSpPr>
        <p:grpSpPr bwMode="auto">
          <a:xfrm>
            <a:off x="5561013" y="1292225"/>
            <a:ext cx="3332162" cy="4525963"/>
            <a:chOff x="3650" y="1108"/>
            <a:chExt cx="2099" cy="2851"/>
          </a:xfrm>
        </p:grpSpPr>
        <p:sp>
          <p:nvSpPr>
            <p:cNvPr id="109574" name="Rectangle 43"/>
            <p:cNvSpPr>
              <a:spLocks noChangeArrowheads="1"/>
            </p:cNvSpPr>
            <p:nvPr/>
          </p:nvSpPr>
          <p:spPr bwMode="ltGray">
            <a:xfrm>
              <a:off x="3650" y="1608"/>
              <a:ext cx="1187" cy="692"/>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1"/>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Volume</a:t>
              </a:r>
            </a:p>
            <a:p>
              <a:pPr algn="ctr">
                <a:spcBef>
                  <a:spcPct val="0"/>
                </a:spcBef>
                <a:buFontTx/>
                <a:buNone/>
              </a:pPr>
              <a:endParaRPr lang="en-US" altLang="pt-BR" sz="1200">
                <a:solidFill>
                  <a:schemeClr val="bg1"/>
                </a:solidFill>
                <a:latin typeface="Arial" charset="0"/>
              </a:endParaRPr>
            </a:p>
          </p:txBody>
        </p:sp>
        <p:sp>
          <p:nvSpPr>
            <p:cNvPr id="109575" name="Rectangle 44"/>
            <p:cNvSpPr>
              <a:spLocks noChangeArrowheads="1"/>
            </p:cNvSpPr>
            <p:nvPr/>
          </p:nvSpPr>
          <p:spPr bwMode="ltGray">
            <a:xfrm>
              <a:off x="3650" y="1905"/>
              <a:ext cx="456" cy="395"/>
            </a:xfrm>
            <a:prstGeom prst="rect">
              <a:avLst/>
            </a:prstGeom>
            <a:solidFill>
              <a:srgbClr val="990066"/>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Active File system</a:t>
              </a:r>
            </a:p>
          </p:txBody>
        </p:sp>
        <p:grpSp>
          <p:nvGrpSpPr>
            <p:cNvPr id="109576" name="Group 45"/>
            <p:cNvGrpSpPr>
              <a:grpSpLocks/>
            </p:cNvGrpSpPr>
            <p:nvPr/>
          </p:nvGrpSpPr>
          <p:grpSpPr bwMode="auto">
            <a:xfrm>
              <a:off x="3712" y="1108"/>
              <a:ext cx="2037" cy="2851"/>
              <a:chOff x="3712" y="1108"/>
              <a:chExt cx="2037" cy="2851"/>
            </a:xfrm>
          </p:grpSpPr>
          <p:sp>
            <p:nvSpPr>
              <p:cNvPr id="109577" name="Rectangle 46"/>
              <p:cNvSpPr>
                <a:spLocks noChangeArrowheads="1"/>
              </p:cNvSpPr>
              <p:nvPr/>
            </p:nvSpPr>
            <p:spPr bwMode="ltGray">
              <a:xfrm>
                <a:off x="5408" y="3161"/>
                <a:ext cx="202" cy="225"/>
              </a:xfrm>
              <a:prstGeom prst="rect">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Y</a:t>
                </a:r>
              </a:p>
            </p:txBody>
          </p:sp>
          <p:cxnSp>
            <p:nvCxnSpPr>
              <p:cNvPr id="109578" name="AutoShape 47"/>
              <p:cNvCxnSpPr>
                <a:cxnSpLocks noChangeShapeType="1"/>
                <a:stCxn id="109594" idx="2"/>
                <a:endCxn id="109577" idx="0"/>
              </p:cNvCxnSpPr>
              <p:nvPr/>
            </p:nvCxnSpPr>
            <p:spPr bwMode="ltGray">
              <a:xfrm flipH="1">
                <a:off x="5509" y="2300"/>
                <a:ext cx="12" cy="861"/>
              </a:xfrm>
              <a:prstGeom prst="straightConnector1">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cxnSp>
          <p:sp>
            <p:nvSpPr>
              <p:cNvPr id="109579" name="Rectangle 48"/>
              <p:cNvSpPr>
                <a:spLocks noChangeArrowheads="1"/>
              </p:cNvSpPr>
              <p:nvPr/>
            </p:nvSpPr>
            <p:spPr bwMode="ltGray">
              <a:xfrm>
                <a:off x="4854" y="1607"/>
                <a:ext cx="895" cy="693"/>
              </a:xfrm>
              <a:prstGeom prst="rect">
                <a:avLst/>
              </a:prstGeom>
              <a:solidFill>
                <a:srgbClr val="3399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2075" tIns="46038" rIns="92075" bIns="46038" anchorCtr="1"/>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Cloned volume</a:t>
                </a:r>
              </a:p>
              <a:p>
                <a:pPr algn="ctr">
                  <a:spcBef>
                    <a:spcPct val="0"/>
                  </a:spcBef>
                  <a:buFontTx/>
                  <a:buNone/>
                </a:pPr>
                <a:endParaRPr lang="en-US" altLang="pt-BR" sz="1200">
                  <a:solidFill>
                    <a:schemeClr val="bg1"/>
                  </a:solidFill>
                  <a:latin typeface="Arial" charset="0"/>
                </a:endParaRPr>
              </a:p>
            </p:txBody>
          </p:sp>
          <p:sp>
            <p:nvSpPr>
              <p:cNvPr id="109580" name="Rectangle 49"/>
              <p:cNvSpPr>
                <a:spLocks noChangeArrowheads="1"/>
              </p:cNvSpPr>
              <p:nvPr/>
            </p:nvSpPr>
            <p:spPr bwMode="ltGray">
              <a:xfrm>
                <a:off x="3712" y="1108"/>
                <a:ext cx="1937"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400" u="sng">
                    <a:solidFill>
                      <a:schemeClr val="tx1"/>
                    </a:solidFill>
                    <a:latin typeface="Arial" charset="0"/>
                  </a:rPr>
                  <a:t>Passo 3</a:t>
                </a:r>
              </a:p>
              <a:p>
                <a:pPr algn="ctr">
                  <a:lnSpc>
                    <a:spcPct val="100000"/>
                  </a:lnSpc>
                  <a:spcBef>
                    <a:spcPct val="0"/>
                  </a:spcBef>
                  <a:buFontTx/>
                  <a:buNone/>
                </a:pPr>
                <a:r>
                  <a:rPr lang="en-US" altLang="pt-BR" sz="1400">
                    <a:solidFill>
                      <a:schemeClr val="tx1"/>
                    </a:solidFill>
                    <a:latin typeface="Arial" charset="0"/>
                  </a:rPr>
                  <a:t>Modificando o volume/LUN original e o “active file system” </a:t>
                </a:r>
              </a:p>
            </p:txBody>
          </p:sp>
          <p:sp>
            <p:nvSpPr>
              <p:cNvPr id="109581" name="Rectangle 50"/>
              <p:cNvSpPr>
                <a:spLocks noChangeArrowheads="1"/>
              </p:cNvSpPr>
              <p:nvPr/>
            </p:nvSpPr>
            <p:spPr bwMode="ltGray">
              <a:xfrm>
                <a:off x="4218" y="3170"/>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A</a:t>
                </a:r>
              </a:p>
            </p:txBody>
          </p:sp>
          <p:sp>
            <p:nvSpPr>
              <p:cNvPr id="109582" name="Rectangle 51"/>
              <p:cNvSpPr>
                <a:spLocks noChangeArrowheads="1"/>
              </p:cNvSpPr>
              <p:nvPr/>
            </p:nvSpPr>
            <p:spPr bwMode="ltGray">
              <a:xfrm>
                <a:off x="4469" y="3170"/>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B</a:t>
                </a:r>
              </a:p>
            </p:txBody>
          </p:sp>
          <p:sp>
            <p:nvSpPr>
              <p:cNvPr id="109583" name="Rectangle 52"/>
              <p:cNvSpPr>
                <a:spLocks noChangeArrowheads="1"/>
              </p:cNvSpPr>
              <p:nvPr/>
            </p:nvSpPr>
            <p:spPr bwMode="ltGray">
              <a:xfrm>
                <a:off x="4721" y="3170"/>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C</a:t>
                </a:r>
              </a:p>
            </p:txBody>
          </p:sp>
          <p:sp>
            <p:nvSpPr>
              <p:cNvPr id="109584" name="Rectangle 53"/>
              <p:cNvSpPr>
                <a:spLocks noChangeArrowheads="1"/>
              </p:cNvSpPr>
              <p:nvPr/>
            </p:nvSpPr>
            <p:spPr bwMode="ltGray">
              <a:xfrm>
                <a:off x="4972" y="3170"/>
                <a:ext cx="202" cy="225"/>
              </a:xfrm>
              <a:prstGeom prst="rect">
                <a:avLst/>
              </a:prstGeom>
              <a:solidFill>
                <a:srgbClr val="00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D</a:t>
                </a:r>
                <a:endParaRPr lang="en-US" altLang="pt-BR" sz="1400">
                  <a:solidFill>
                    <a:schemeClr val="bg2"/>
                  </a:solidFill>
                  <a:latin typeface="Arial" charset="0"/>
                </a:endParaRPr>
              </a:p>
            </p:txBody>
          </p:sp>
          <p:sp>
            <p:nvSpPr>
              <p:cNvPr id="109585" name="Rectangle 54"/>
              <p:cNvSpPr>
                <a:spLocks noChangeArrowheads="1"/>
              </p:cNvSpPr>
              <p:nvPr/>
            </p:nvSpPr>
            <p:spPr bwMode="ltGray">
              <a:xfrm>
                <a:off x="4545" y="2009"/>
                <a:ext cx="547" cy="291"/>
              </a:xfrm>
              <a:prstGeom prst="rect">
                <a:avLst/>
              </a:prstGeom>
              <a:solidFill>
                <a:schemeClr val="bg2"/>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Snapshot</a:t>
                </a:r>
              </a:p>
            </p:txBody>
          </p:sp>
          <p:cxnSp>
            <p:nvCxnSpPr>
              <p:cNvPr id="109586" name="AutoShape 55"/>
              <p:cNvCxnSpPr>
                <a:cxnSpLocks noChangeShapeType="1"/>
                <a:stCxn id="109575" idx="2"/>
                <a:endCxn id="109599" idx="0"/>
              </p:cNvCxnSpPr>
              <p:nvPr/>
            </p:nvCxnSpPr>
            <p:spPr bwMode="ltGray">
              <a:xfrm>
                <a:off x="3878" y="2300"/>
                <a:ext cx="31" cy="875"/>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587" name="AutoShape 56"/>
              <p:cNvCxnSpPr>
                <a:cxnSpLocks noChangeShapeType="1"/>
                <a:stCxn id="109575" idx="2"/>
                <a:endCxn id="109582" idx="0"/>
              </p:cNvCxnSpPr>
              <p:nvPr/>
            </p:nvCxnSpPr>
            <p:spPr bwMode="ltGray">
              <a:xfrm>
                <a:off x="3878" y="2300"/>
                <a:ext cx="692" cy="870"/>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588" name="AutoShape 57"/>
              <p:cNvCxnSpPr>
                <a:cxnSpLocks noChangeShapeType="1"/>
                <a:stCxn id="109575" idx="2"/>
                <a:endCxn id="109583" idx="0"/>
              </p:cNvCxnSpPr>
              <p:nvPr/>
            </p:nvCxnSpPr>
            <p:spPr bwMode="ltGray">
              <a:xfrm>
                <a:off x="3878" y="2300"/>
                <a:ext cx="944" cy="870"/>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589" name="AutoShape 58"/>
              <p:cNvCxnSpPr>
                <a:cxnSpLocks noChangeShapeType="1"/>
                <a:stCxn id="109575" idx="2"/>
                <a:endCxn id="109584" idx="0"/>
              </p:cNvCxnSpPr>
              <p:nvPr/>
            </p:nvCxnSpPr>
            <p:spPr bwMode="ltGray">
              <a:xfrm>
                <a:off x="3878" y="2300"/>
                <a:ext cx="1195" cy="870"/>
              </a:xfrm>
              <a:prstGeom prst="straightConnector1">
                <a:avLst/>
              </a:prstGeom>
              <a:noFill/>
              <a:ln w="12700">
                <a:solidFill>
                  <a:srgbClr val="990066"/>
                </a:solidFill>
                <a:round/>
                <a:headEnd type="none" w="sm" len="sm"/>
                <a:tailEnd type="none" w="sm" len="sm"/>
              </a:ln>
              <a:extLst>
                <a:ext uri="{909E8E84-426E-40DD-AFC4-6F175D3DCCD1}">
                  <a14:hiddenFill xmlns:a14="http://schemas.microsoft.com/office/drawing/2010/main">
                    <a:noFill/>
                  </a14:hiddenFill>
                </a:ext>
              </a:extLst>
            </p:spPr>
          </p:cxnSp>
          <p:cxnSp>
            <p:nvCxnSpPr>
              <p:cNvPr id="109590" name="AutoShape 59"/>
              <p:cNvCxnSpPr>
                <a:cxnSpLocks noChangeShapeType="1"/>
                <a:stCxn id="109585" idx="2"/>
                <a:endCxn id="109581" idx="0"/>
              </p:cNvCxnSpPr>
              <p:nvPr/>
            </p:nvCxnSpPr>
            <p:spPr bwMode="ltGray">
              <a:xfrm flipH="1">
                <a:off x="4319" y="2300"/>
                <a:ext cx="500" cy="870"/>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cxnSp>
            <p:nvCxnSpPr>
              <p:cNvPr id="109591" name="AutoShape 60"/>
              <p:cNvCxnSpPr>
                <a:cxnSpLocks noChangeShapeType="1"/>
                <a:stCxn id="109585" idx="2"/>
                <a:endCxn id="109582" idx="0"/>
              </p:cNvCxnSpPr>
              <p:nvPr/>
            </p:nvCxnSpPr>
            <p:spPr bwMode="ltGray">
              <a:xfrm flipH="1">
                <a:off x="4570" y="2300"/>
                <a:ext cx="249" cy="870"/>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cxnSp>
            <p:nvCxnSpPr>
              <p:cNvPr id="109592" name="AutoShape 61"/>
              <p:cNvCxnSpPr>
                <a:cxnSpLocks noChangeShapeType="1"/>
                <a:stCxn id="109585" idx="2"/>
                <a:endCxn id="109583" idx="0"/>
              </p:cNvCxnSpPr>
              <p:nvPr/>
            </p:nvCxnSpPr>
            <p:spPr bwMode="ltGray">
              <a:xfrm>
                <a:off x="4819" y="2300"/>
                <a:ext cx="3" cy="870"/>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cxnSp>
            <p:nvCxnSpPr>
              <p:cNvPr id="109593" name="AutoShape 62"/>
              <p:cNvCxnSpPr>
                <a:cxnSpLocks noChangeShapeType="1"/>
                <a:stCxn id="109585" idx="2"/>
                <a:endCxn id="109584" idx="0"/>
              </p:cNvCxnSpPr>
              <p:nvPr/>
            </p:nvCxnSpPr>
            <p:spPr bwMode="ltGray">
              <a:xfrm>
                <a:off x="4819" y="2300"/>
                <a:ext cx="254" cy="870"/>
              </a:xfrm>
              <a:prstGeom prst="straightConnector1">
                <a:avLst/>
              </a:prstGeom>
              <a:noFill/>
              <a:ln w="12700">
                <a:solidFill>
                  <a:srgbClr val="808080"/>
                </a:solidFill>
                <a:round/>
                <a:headEnd type="none" w="sm" len="sm"/>
                <a:tailEnd type="none" w="sm" len="sm"/>
              </a:ln>
              <a:extLst>
                <a:ext uri="{909E8E84-426E-40DD-AFC4-6F175D3DCCD1}">
                  <a14:hiddenFill xmlns:a14="http://schemas.microsoft.com/office/drawing/2010/main">
                    <a:noFill/>
                  </a14:hiddenFill>
                </a:ext>
              </a:extLst>
            </p:spPr>
          </p:cxnSp>
          <p:sp>
            <p:nvSpPr>
              <p:cNvPr id="109594" name="Rectangle 63"/>
              <p:cNvSpPr>
                <a:spLocks noChangeArrowheads="1"/>
              </p:cNvSpPr>
              <p:nvPr/>
            </p:nvSpPr>
            <p:spPr bwMode="ltGray">
              <a:xfrm>
                <a:off x="5293" y="1844"/>
                <a:ext cx="456" cy="456"/>
              </a:xfrm>
              <a:prstGeom prst="rect">
                <a:avLst/>
              </a:prstGeom>
              <a:solidFill>
                <a:schemeClr val="accent2"/>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200">
                    <a:solidFill>
                      <a:schemeClr val="bg1"/>
                    </a:solidFill>
                    <a:latin typeface="Arial" charset="0"/>
                  </a:rPr>
                  <a:t>Cloned File system</a:t>
                </a:r>
              </a:p>
            </p:txBody>
          </p:sp>
          <p:cxnSp>
            <p:nvCxnSpPr>
              <p:cNvPr id="109595" name="AutoShape 64"/>
              <p:cNvCxnSpPr>
                <a:cxnSpLocks noChangeShapeType="1"/>
                <a:stCxn id="109594" idx="2"/>
              </p:cNvCxnSpPr>
              <p:nvPr/>
            </p:nvCxnSpPr>
            <p:spPr bwMode="ltGray">
              <a:xfrm flipH="1">
                <a:off x="4327" y="2300"/>
                <a:ext cx="1194" cy="874"/>
              </a:xfrm>
              <a:prstGeom prst="straightConnector1">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cxnSp>
          <p:cxnSp>
            <p:nvCxnSpPr>
              <p:cNvPr id="109596" name="AutoShape 65"/>
              <p:cNvCxnSpPr>
                <a:cxnSpLocks noChangeShapeType="1"/>
                <a:stCxn id="109594" idx="2"/>
                <a:endCxn id="109582" idx="0"/>
              </p:cNvCxnSpPr>
              <p:nvPr/>
            </p:nvCxnSpPr>
            <p:spPr bwMode="ltGray">
              <a:xfrm flipH="1">
                <a:off x="4570" y="2300"/>
                <a:ext cx="951" cy="870"/>
              </a:xfrm>
              <a:prstGeom prst="straightConnector1">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cxnSp>
          <p:cxnSp>
            <p:nvCxnSpPr>
              <p:cNvPr id="109597" name="AutoShape 66"/>
              <p:cNvCxnSpPr>
                <a:cxnSpLocks noChangeShapeType="1"/>
                <a:stCxn id="109594" idx="2"/>
                <a:endCxn id="109583" idx="0"/>
              </p:cNvCxnSpPr>
              <p:nvPr/>
            </p:nvCxnSpPr>
            <p:spPr bwMode="ltGray">
              <a:xfrm flipH="1">
                <a:off x="4822" y="2300"/>
                <a:ext cx="699" cy="870"/>
              </a:xfrm>
              <a:prstGeom prst="straightConnector1">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cxnSp>
          <p:sp>
            <p:nvSpPr>
              <p:cNvPr id="109598" name="Rectangle 67"/>
              <p:cNvSpPr>
                <a:spLocks noChangeArrowheads="1"/>
              </p:cNvSpPr>
              <p:nvPr/>
            </p:nvSpPr>
            <p:spPr bwMode="ltGray">
              <a:xfrm>
                <a:off x="3871" y="3633"/>
                <a:ext cx="187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400">
                    <a:solidFill>
                      <a:schemeClr val="tx1"/>
                    </a:solidFill>
                    <a:latin typeface="Arial" charset="0"/>
                  </a:rPr>
                  <a:t>Mudando ‘D’ para ‘Y’ no clone</a:t>
                </a:r>
              </a:p>
              <a:p>
                <a:pPr algn="ctr">
                  <a:lnSpc>
                    <a:spcPct val="100000"/>
                  </a:lnSpc>
                  <a:spcBef>
                    <a:spcPct val="0"/>
                  </a:spcBef>
                  <a:buFontTx/>
                  <a:buNone/>
                </a:pPr>
                <a:r>
                  <a:rPr lang="en-US" altLang="pt-BR" sz="1400">
                    <a:solidFill>
                      <a:schemeClr val="tx1"/>
                    </a:solidFill>
                    <a:latin typeface="Arial" charset="0"/>
                  </a:rPr>
                  <a:t>Mudando ‘A’ para ‘X’no volume original</a:t>
                </a:r>
              </a:p>
            </p:txBody>
          </p:sp>
          <p:sp>
            <p:nvSpPr>
              <p:cNvPr id="109599" name="Rectangle 68"/>
              <p:cNvSpPr>
                <a:spLocks noChangeArrowheads="1"/>
              </p:cNvSpPr>
              <p:nvPr/>
            </p:nvSpPr>
            <p:spPr bwMode="ltGray">
              <a:xfrm>
                <a:off x="3808" y="3175"/>
                <a:ext cx="202" cy="225"/>
              </a:xfrm>
              <a:prstGeom prst="rect">
                <a:avLst/>
              </a:prstGeom>
              <a:solidFill>
                <a:srgbClr val="9900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2075" tIns="46038" rIns="92075" bIns="46038"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spcBef>
                    <a:spcPct val="0"/>
                  </a:spcBef>
                  <a:buFontTx/>
                  <a:buNone/>
                </a:pPr>
                <a:r>
                  <a:rPr lang="en-US" altLang="pt-BR" sz="1400">
                    <a:solidFill>
                      <a:schemeClr val="bg1"/>
                    </a:solidFill>
                    <a:latin typeface="Arial" charset="0"/>
                  </a:rPr>
                  <a:t>X</a:t>
                </a:r>
              </a:p>
            </p:txBody>
          </p:sp>
        </p:grpSp>
      </p:grpSp>
      <p:sp>
        <p:nvSpPr>
          <p:cNvPr id="109573" name="Rectangle 69"/>
          <p:cNvSpPr>
            <a:spLocks noChangeArrowheads="1"/>
          </p:cNvSpPr>
          <p:nvPr/>
        </p:nvSpPr>
        <p:spPr bwMode="auto">
          <a:xfrm>
            <a:off x="2257425" y="404664"/>
            <a:ext cx="68040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a:solidFill>
                  <a:schemeClr val="tx2"/>
                </a:solidFill>
                <a:latin typeface="Arial" charset="0"/>
              </a:rPr>
              <a:t>Flex Volume Clone e LUN Clone</a:t>
            </a:r>
          </a:p>
        </p:txBody>
      </p:sp>
    </p:spTree>
    <p:extLst>
      <p:ext uri="{BB962C8B-B14F-4D97-AF65-F5344CB8AC3E}">
        <p14:creationId xmlns:p14="http://schemas.microsoft.com/office/powerpoint/2010/main" val="3017018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683568" y="1196752"/>
            <a:ext cx="7560840" cy="4906471"/>
          </a:xfrm>
          <a:prstGeom prst="rect">
            <a:avLst/>
          </a:prstGeom>
        </p:spPr>
        <p:txBody>
          <a:bodyPr wrap="square">
            <a:spAutoFit/>
          </a:bodyPr>
          <a:lstStyle/>
          <a:p>
            <a:pPr marL="238760">
              <a:spcBef>
                <a:spcPts val="735"/>
              </a:spcBef>
              <a:spcAft>
                <a:spcPts val="0"/>
              </a:spcAft>
            </a:pPr>
            <a:r>
              <a:rPr lang="en-US" sz="3200" b="1" dirty="0" err="1">
                <a:solidFill>
                  <a:srgbClr val="006FC0"/>
                </a:solidFill>
                <a:ea typeface="Calibri"/>
                <a:cs typeface="Times New Roman"/>
              </a:rPr>
              <a:t>Sumário</a:t>
            </a:r>
            <a:endParaRPr lang="pt-BR" sz="1200" dirty="0">
              <a:ea typeface="Calibri"/>
              <a:cs typeface="Times New Roman"/>
            </a:endParaRPr>
          </a:p>
          <a:p>
            <a:pPr marL="342900" lvl="0" indent="-342900">
              <a:spcBef>
                <a:spcPts val="100"/>
              </a:spcBef>
              <a:spcAft>
                <a:spcPts val="0"/>
              </a:spcAft>
              <a:buSzPts val="2000"/>
              <a:buFont typeface="Wingdings"/>
              <a:buChar char=""/>
              <a:tabLst>
                <a:tab pos="2369820" algn="l"/>
              </a:tabLst>
            </a:pPr>
            <a:r>
              <a:rPr lang="en-US" dirty="0" smtClean="0">
                <a:effectLst/>
                <a:latin typeface="Arial"/>
                <a:ea typeface="Wingdings"/>
                <a:cs typeface="Times New Roman"/>
              </a:rPr>
              <a:t>Discos, Raid Groups, Aggregate, </a:t>
            </a:r>
            <a:r>
              <a:rPr lang="en-US" dirty="0" err="1" smtClean="0">
                <a:effectLst/>
                <a:latin typeface="Arial"/>
                <a:ea typeface="Wingdings"/>
                <a:cs typeface="Times New Roman"/>
              </a:rPr>
              <a:t>Wafl</a:t>
            </a:r>
            <a:r>
              <a:rPr lang="en-US" dirty="0" smtClean="0">
                <a:effectLst/>
                <a:latin typeface="Arial"/>
                <a:ea typeface="Wingdings"/>
                <a:cs typeface="Times New Roman"/>
              </a:rPr>
              <a:t>, NVRAM</a:t>
            </a:r>
            <a:endParaRPr lang="pt-BR" sz="2400" dirty="0">
              <a:ea typeface="Wingdings"/>
              <a:cs typeface="Times New Roman"/>
            </a:endParaRPr>
          </a:p>
          <a:p>
            <a:pPr marL="342900" lvl="0" indent="-342900">
              <a:spcBef>
                <a:spcPts val="100"/>
              </a:spcBef>
              <a:spcAft>
                <a:spcPts val="0"/>
              </a:spcAft>
              <a:buSzPts val="2000"/>
              <a:buFont typeface="Wingdings"/>
              <a:buChar char=""/>
              <a:tabLst>
                <a:tab pos="2369820" algn="l"/>
              </a:tabLst>
            </a:pPr>
            <a:r>
              <a:rPr lang="en-US" dirty="0" smtClean="0">
                <a:effectLst/>
                <a:latin typeface="Arial"/>
                <a:ea typeface="Arial"/>
                <a:cs typeface="Times New Roman"/>
              </a:rPr>
              <a:t>F</a:t>
            </a:r>
            <a:r>
              <a:rPr lang="en-US" dirty="0" smtClean="0">
                <a:effectLst/>
                <a:latin typeface="Arial"/>
                <a:ea typeface="Wingdings"/>
                <a:cs typeface="Times New Roman"/>
              </a:rPr>
              <a:t>lex Volume, Infinite Volume</a:t>
            </a:r>
            <a:endParaRPr lang="pt-BR" sz="2400" dirty="0">
              <a:ea typeface="Wingdings"/>
              <a:cs typeface="Times New Roman"/>
            </a:endParaRPr>
          </a:p>
          <a:p>
            <a:pPr marL="342900" lvl="0" indent="-342900">
              <a:spcBef>
                <a:spcPts val="100"/>
              </a:spcBef>
              <a:spcAft>
                <a:spcPts val="0"/>
              </a:spcAft>
              <a:buSzPts val="2000"/>
              <a:buFont typeface="Wingdings"/>
              <a:buChar char=""/>
              <a:tabLst>
                <a:tab pos="2369820" algn="l"/>
              </a:tabLst>
            </a:pPr>
            <a:r>
              <a:rPr lang="en-US" dirty="0" smtClean="0">
                <a:effectLst/>
                <a:latin typeface="Arial"/>
                <a:ea typeface="Arial"/>
                <a:cs typeface="Times New Roman"/>
              </a:rPr>
              <a:t>Snapshot, clone, </a:t>
            </a:r>
            <a:r>
              <a:rPr lang="en-US" dirty="0" err="1" smtClean="0">
                <a:effectLst/>
                <a:latin typeface="Arial"/>
                <a:ea typeface="Arial"/>
                <a:cs typeface="Times New Roman"/>
              </a:rPr>
              <a:t>VolMove</a:t>
            </a:r>
            <a:r>
              <a:rPr lang="en-US" dirty="0" smtClean="0">
                <a:effectLst/>
                <a:latin typeface="Arial"/>
                <a:ea typeface="Arial"/>
                <a:cs typeface="Times New Roman"/>
              </a:rPr>
              <a:t>, </a:t>
            </a:r>
            <a:r>
              <a:rPr lang="en-US" dirty="0" smtClean="0">
                <a:effectLst/>
                <a:latin typeface="Arial"/>
                <a:ea typeface="Wingdings"/>
                <a:cs typeface="Times New Roman"/>
              </a:rPr>
              <a:t>Storage Efficiency(</a:t>
            </a:r>
            <a:r>
              <a:rPr lang="en-US" dirty="0" err="1" smtClean="0">
                <a:effectLst/>
                <a:latin typeface="Arial"/>
                <a:ea typeface="Wingdings"/>
                <a:cs typeface="Times New Roman"/>
              </a:rPr>
              <a:t>Dedup</a:t>
            </a:r>
            <a:r>
              <a:rPr lang="en-US" dirty="0" smtClean="0">
                <a:effectLst/>
                <a:latin typeface="Arial"/>
                <a:ea typeface="Wingdings"/>
                <a:cs typeface="Times New Roman"/>
              </a:rPr>
              <a:t>, compress)</a:t>
            </a:r>
            <a:endParaRPr lang="pt-BR" sz="2400" dirty="0">
              <a:ea typeface="Wingdings"/>
              <a:cs typeface="Times New Roman"/>
            </a:endParaRPr>
          </a:p>
          <a:p>
            <a:pPr marL="342900" lvl="0" indent="-342900">
              <a:spcBef>
                <a:spcPts val="100"/>
              </a:spcBef>
              <a:spcAft>
                <a:spcPts val="0"/>
              </a:spcAft>
              <a:buSzPts val="2000"/>
              <a:buFont typeface="Wingdings"/>
              <a:buChar char=""/>
              <a:tabLst>
                <a:tab pos="2369820" algn="l"/>
              </a:tabLst>
            </a:pPr>
            <a:r>
              <a:rPr lang="en-US" spc="-5" dirty="0" smtClean="0">
                <a:effectLst/>
                <a:latin typeface="Arial"/>
                <a:ea typeface="Wingdings"/>
                <a:cs typeface="Times New Roman"/>
              </a:rPr>
              <a:t>NAS &amp; SAN</a:t>
            </a:r>
            <a:endParaRPr lang="pt-BR" sz="2400" dirty="0">
              <a:ea typeface="Wingdings"/>
              <a:cs typeface="Times New Roman"/>
            </a:endParaRPr>
          </a:p>
          <a:p>
            <a:pPr marL="342900" lvl="0" indent="-342900">
              <a:spcBef>
                <a:spcPts val="100"/>
              </a:spcBef>
              <a:spcAft>
                <a:spcPts val="0"/>
              </a:spcAft>
              <a:buSzPts val="2000"/>
              <a:buFont typeface="Wingdings"/>
              <a:buChar char=""/>
              <a:tabLst>
                <a:tab pos="2369820" algn="l"/>
              </a:tabLst>
            </a:pPr>
            <a:r>
              <a:rPr lang="en-US" spc="-5" dirty="0" smtClean="0">
                <a:effectLst/>
                <a:latin typeface="Arial"/>
                <a:ea typeface="Wingdings"/>
                <a:cs typeface="Times New Roman"/>
              </a:rPr>
              <a:t>Storage</a:t>
            </a:r>
            <a:r>
              <a:rPr lang="en-US" spc="-35" dirty="0" smtClean="0">
                <a:effectLst/>
                <a:latin typeface="Arial"/>
                <a:ea typeface="Wingdings"/>
                <a:cs typeface="Times New Roman"/>
              </a:rPr>
              <a:t> </a:t>
            </a:r>
            <a:r>
              <a:rPr lang="en-US" spc="-10" dirty="0" smtClean="0">
                <a:effectLst/>
                <a:latin typeface="Arial"/>
                <a:ea typeface="Wingdings"/>
                <a:cs typeface="Times New Roman"/>
              </a:rPr>
              <a:t>Virtual</a:t>
            </a:r>
            <a:r>
              <a:rPr lang="en-US" spc="-5" dirty="0" smtClean="0">
                <a:effectLst/>
                <a:latin typeface="Arial"/>
                <a:ea typeface="Wingdings"/>
                <a:cs typeface="Times New Roman"/>
              </a:rPr>
              <a:t> </a:t>
            </a:r>
            <a:r>
              <a:rPr lang="en-US" dirty="0" smtClean="0">
                <a:effectLst/>
                <a:latin typeface="Arial"/>
                <a:ea typeface="Wingdings"/>
                <a:cs typeface="Times New Roman"/>
              </a:rPr>
              <a:t>Machine</a:t>
            </a:r>
            <a:r>
              <a:rPr lang="en-US" spc="-25" dirty="0" smtClean="0">
                <a:effectLst/>
                <a:latin typeface="Arial"/>
                <a:ea typeface="Wingdings"/>
                <a:cs typeface="Times New Roman"/>
              </a:rPr>
              <a:t> </a:t>
            </a:r>
            <a:r>
              <a:rPr lang="en-US" dirty="0" smtClean="0">
                <a:effectLst/>
                <a:latin typeface="Arial"/>
                <a:ea typeface="Wingdings"/>
                <a:cs typeface="Times New Roman"/>
              </a:rPr>
              <a:t>(SVM)</a:t>
            </a:r>
            <a:endParaRPr lang="pt-BR" sz="2400" dirty="0">
              <a:ea typeface="Wingdings"/>
              <a:cs typeface="Times New Roman"/>
            </a:endParaRPr>
          </a:p>
          <a:p>
            <a:pPr marL="342900" lvl="0" indent="-342900">
              <a:spcBef>
                <a:spcPts val="100"/>
              </a:spcBef>
              <a:spcAft>
                <a:spcPts val="0"/>
              </a:spcAft>
              <a:buSzPts val="2000"/>
              <a:buFont typeface="Wingdings"/>
              <a:buChar char=""/>
              <a:tabLst>
                <a:tab pos="2369820" algn="l"/>
              </a:tabLst>
            </a:pPr>
            <a:r>
              <a:rPr lang="en-US" dirty="0" smtClean="0">
                <a:effectLst/>
                <a:latin typeface="Arial"/>
                <a:ea typeface="Wingdings"/>
                <a:cs typeface="Times New Roman"/>
              </a:rPr>
              <a:t>Networking, LIF (Logical Interface), </a:t>
            </a:r>
            <a:r>
              <a:rPr lang="en-US" spc="-5" dirty="0" err="1" smtClean="0">
                <a:effectLst/>
                <a:latin typeface="Arial"/>
                <a:ea typeface="Wingdings"/>
                <a:cs typeface="Times New Roman"/>
              </a:rPr>
              <a:t>IPSpace</a:t>
            </a:r>
            <a:r>
              <a:rPr lang="en-US" spc="-5" dirty="0" smtClean="0">
                <a:effectLst/>
                <a:latin typeface="Arial"/>
                <a:ea typeface="Wingdings"/>
                <a:cs typeface="Times New Roman"/>
              </a:rPr>
              <a:t>, </a:t>
            </a:r>
            <a:r>
              <a:rPr lang="en-US" spc="-5" dirty="0" err="1" smtClean="0">
                <a:effectLst/>
                <a:latin typeface="Arial"/>
                <a:ea typeface="Wingdings"/>
                <a:cs typeface="Times New Roman"/>
              </a:rPr>
              <a:t>BroadCast</a:t>
            </a:r>
            <a:r>
              <a:rPr lang="en-US" spc="-5" dirty="0" smtClean="0">
                <a:effectLst/>
                <a:latin typeface="Arial"/>
                <a:ea typeface="Wingdings"/>
                <a:cs typeface="Times New Roman"/>
              </a:rPr>
              <a:t> Domain, Subnets</a:t>
            </a:r>
            <a:endParaRPr lang="pt-BR" sz="2400" dirty="0">
              <a:ea typeface="Wingdings"/>
              <a:cs typeface="Times New Roman"/>
            </a:endParaRPr>
          </a:p>
          <a:p>
            <a:pPr marL="342900" lvl="0" indent="-342900">
              <a:spcBef>
                <a:spcPts val="100"/>
              </a:spcBef>
              <a:spcAft>
                <a:spcPts val="0"/>
              </a:spcAft>
              <a:buSzPts val="2000"/>
              <a:buFont typeface="Wingdings"/>
              <a:buChar char=""/>
              <a:tabLst>
                <a:tab pos="2369820" algn="l"/>
              </a:tabLst>
            </a:pPr>
            <a:r>
              <a:rPr lang="en-US" spc="-5" dirty="0" err="1" smtClean="0">
                <a:effectLst/>
                <a:latin typeface="Arial"/>
                <a:ea typeface="Wingdings"/>
                <a:cs typeface="Times New Roman"/>
              </a:rPr>
              <a:t>NameSpace</a:t>
            </a:r>
            <a:r>
              <a:rPr lang="en-US" spc="-5" dirty="0" smtClean="0">
                <a:effectLst/>
                <a:latin typeface="Arial"/>
                <a:ea typeface="Wingdings"/>
                <a:cs typeface="Times New Roman"/>
              </a:rPr>
              <a:t> &amp; Junction Paths</a:t>
            </a:r>
            <a:endParaRPr lang="pt-BR" sz="2400" dirty="0">
              <a:ea typeface="Wingdings"/>
              <a:cs typeface="Times New Roman"/>
            </a:endParaRPr>
          </a:p>
          <a:p>
            <a:pPr marL="342900" lvl="0" indent="-342900">
              <a:spcBef>
                <a:spcPts val="100"/>
              </a:spcBef>
              <a:spcAft>
                <a:spcPts val="0"/>
              </a:spcAft>
              <a:buSzPts val="2000"/>
              <a:buFont typeface="Wingdings"/>
              <a:buChar char=""/>
              <a:tabLst>
                <a:tab pos="2369820" algn="l"/>
              </a:tabLst>
            </a:pPr>
            <a:r>
              <a:rPr lang="en-US" dirty="0" smtClean="0">
                <a:effectLst/>
                <a:latin typeface="Arial"/>
                <a:ea typeface="Wingdings"/>
                <a:cs typeface="Times New Roman"/>
              </a:rPr>
              <a:t>CIFS, NFS, iSCSI, FCP</a:t>
            </a:r>
            <a:endParaRPr lang="pt-BR" sz="2400" dirty="0">
              <a:ea typeface="Wingdings"/>
              <a:cs typeface="Times New Roman"/>
            </a:endParaRPr>
          </a:p>
          <a:p>
            <a:pPr marL="342900" indent="-342900">
              <a:spcBef>
                <a:spcPts val="100"/>
              </a:spcBef>
              <a:buSzPts val="2000"/>
              <a:buFont typeface="Wingdings"/>
              <a:buChar char=""/>
              <a:tabLst>
                <a:tab pos="2369820" algn="l"/>
              </a:tabLst>
            </a:pPr>
            <a:r>
              <a:rPr lang="en-US" dirty="0" err="1">
                <a:latin typeface="Arial"/>
                <a:ea typeface="Wingdings"/>
                <a:cs typeface="Times New Roman"/>
              </a:rPr>
              <a:t>Operações</a:t>
            </a:r>
            <a:r>
              <a:rPr lang="en-US" dirty="0">
                <a:latin typeface="Arial"/>
                <a:ea typeface="Wingdings"/>
                <a:cs typeface="Times New Roman"/>
              </a:rPr>
              <a:t> </a:t>
            </a:r>
            <a:r>
              <a:rPr lang="en-US" dirty="0" err="1" smtClean="0">
                <a:latin typeface="Arial"/>
                <a:ea typeface="Wingdings"/>
                <a:cs typeface="Times New Roman"/>
              </a:rPr>
              <a:t>não-disruptivas</a:t>
            </a:r>
            <a:endParaRPr lang="en-US" dirty="0">
              <a:latin typeface="Arial"/>
              <a:ea typeface="Wingdings"/>
              <a:cs typeface="Times New Roman"/>
            </a:endParaRPr>
          </a:p>
          <a:p>
            <a:pPr marL="342900" lvl="0" indent="-342900">
              <a:spcBef>
                <a:spcPts val="100"/>
              </a:spcBef>
              <a:spcAft>
                <a:spcPts val="0"/>
              </a:spcAft>
              <a:buSzPts val="2000"/>
              <a:buFont typeface="Wingdings"/>
              <a:buChar char=""/>
              <a:tabLst>
                <a:tab pos="2369820" algn="l"/>
              </a:tabLst>
            </a:pPr>
            <a:r>
              <a:rPr lang="en-US" dirty="0" err="1" smtClean="0">
                <a:effectLst/>
                <a:latin typeface="Arial"/>
                <a:ea typeface="Wingdings"/>
                <a:cs typeface="Times New Roman"/>
              </a:rPr>
              <a:t>Qtree</a:t>
            </a:r>
            <a:r>
              <a:rPr lang="en-US" dirty="0" smtClean="0">
                <a:effectLst/>
                <a:latin typeface="Arial"/>
                <a:ea typeface="Wingdings"/>
                <a:cs typeface="Times New Roman"/>
              </a:rPr>
              <a:t>, Quota, Policies</a:t>
            </a:r>
            <a:endParaRPr lang="pt-BR" sz="3200" dirty="0">
              <a:ea typeface="Wingdings"/>
              <a:cs typeface="Times New Roman"/>
            </a:endParaRPr>
          </a:p>
          <a:p>
            <a:pPr marL="342900" lvl="0" indent="-342900">
              <a:spcBef>
                <a:spcPts val="100"/>
              </a:spcBef>
              <a:spcAft>
                <a:spcPts val="0"/>
              </a:spcAft>
              <a:buSzPts val="2000"/>
              <a:buFont typeface="Wingdings"/>
              <a:buChar char=""/>
              <a:tabLst>
                <a:tab pos="2369820" algn="l"/>
              </a:tabLst>
            </a:pPr>
            <a:r>
              <a:rPr lang="en-US" dirty="0" err="1" smtClean="0">
                <a:effectLst/>
                <a:latin typeface="Arial"/>
                <a:ea typeface="Arial"/>
                <a:cs typeface="Times New Roman"/>
              </a:rPr>
              <a:t>Snapdrive</a:t>
            </a:r>
            <a:r>
              <a:rPr lang="en-US" dirty="0" smtClean="0">
                <a:effectLst/>
                <a:latin typeface="Arial"/>
                <a:ea typeface="Arial"/>
                <a:cs typeface="Times New Roman"/>
              </a:rPr>
              <a:t>, Virtual Storage Console</a:t>
            </a:r>
          </a:p>
          <a:p>
            <a:pPr marL="342900" lvl="0" indent="-342900">
              <a:spcBef>
                <a:spcPts val="100"/>
              </a:spcBef>
              <a:spcAft>
                <a:spcPts val="0"/>
              </a:spcAft>
              <a:buSzPts val="2000"/>
              <a:buFont typeface="Wingdings"/>
              <a:buChar char=""/>
              <a:tabLst>
                <a:tab pos="2369820" algn="l"/>
              </a:tabLst>
            </a:pPr>
            <a:r>
              <a:rPr lang="en-US" dirty="0" err="1" smtClean="0">
                <a:effectLst/>
                <a:latin typeface="Arial"/>
                <a:ea typeface="Arial"/>
                <a:cs typeface="Times New Roman"/>
              </a:rPr>
              <a:t>Oncommand</a:t>
            </a:r>
            <a:r>
              <a:rPr lang="en-US" dirty="0" smtClean="0">
                <a:effectLst/>
                <a:latin typeface="Arial"/>
                <a:ea typeface="Arial"/>
                <a:cs typeface="Times New Roman"/>
              </a:rPr>
              <a:t> Unified Manager, </a:t>
            </a:r>
            <a:r>
              <a:rPr lang="en-US" dirty="0" err="1" smtClean="0">
                <a:effectLst/>
                <a:latin typeface="Arial"/>
                <a:ea typeface="Arial"/>
                <a:cs typeface="Times New Roman"/>
              </a:rPr>
              <a:t>Oncommand</a:t>
            </a:r>
            <a:r>
              <a:rPr lang="en-US" dirty="0" smtClean="0">
                <a:effectLst/>
                <a:latin typeface="Arial"/>
                <a:ea typeface="Arial"/>
                <a:cs typeface="Times New Roman"/>
              </a:rPr>
              <a:t> Performance Manager, </a:t>
            </a:r>
            <a:r>
              <a:rPr lang="en-US" dirty="0" err="1" smtClean="0">
                <a:effectLst/>
                <a:latin typeface="Arial"/>
                <a:ea typeface="Arial"/>
                <a:cs typeface="Times New Roman"/>
              </a:rPr>
              <a:t>Oncommand</a:t>
            </a:r>
            <a:r>
              <a:rPr lang="en-US" dirty="0" smtClean="0">
                <a:effectLst/>
                <a:latin typeface="Arial"/>
                <a:ea typeface="Arial"/>
                <a:cs typeface="Times New Roman"/>
              </a:rPr>
              <a:t> Workflow Automation</a:t>
            </a:r>
            <a:endParaRPr lang="pt-BR" sz="2400" dirty="0">
              <a:ea typeface="Wingdings"/>
              <a:cs typeface="Times New Roman"/>
            </a:endParaRPr>
          </a:p>
          <a:p>
            <a:pPr marL="342900" lvl="0" indent="-342900">
              <a:spcBef>
                <a:spcPts val="100"/>
              </a:spcBef>
              <a:spcAft>
                <a:spcPts val="0"/>
              </a:spcAft>
              <a:buSzPts val="2000"/>
              <a:buFont typeface="Wingdings"/>
              <a:buChar char=""/>
              <a:tabLst>
                <a:tab pos="2369820" algn="l"/>
              </a:tabLst>
            </a:pPr>
            <a:r>
              <a:rPr lang="en-US" dirty="0" smtClean="0">
                <a:effectLst/>
                <a:latin typeface="Arial"/>
                <a:ea typeface="Arial"/>
                <a:cs typeface="Times New Roman"/>
              </a:rPr>
              <a:t>Best Practices </a:t>
            </a:r>
            <a:endParaRPr lang="pt-BR" sz="2400" dirty="0">
              <a:ea typeface="Wingdings"/>
              <a:cs typeface="Times New Roman"/>
            </a:endParaRPr>
          </a:p>
        </p:txBody>
      </p:sp>
    </p:spTree>
    <p:extLst>
      <p:ext uri="{BB962C8B-B14F-4D97-AF65-F5344CB8AC3E}">
        <p14:creationId xmlns:p14="http://schemas.microsoft.com/office/powerpoint/2010/main" val="3471198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24744"/>
            <a:ext cx="8820471" cy="4792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a:cxnSpLocks noChangeShapeType="1"/>
          </p:cNvCxnSpPr>
          <p:nvPr/>
        </p:nvCxnSpPr>
        <p:spPr bwMode="auto">
          <a:xfrm>
            <a:off x="1259632" y="2132856"/>
            <a:ext cx="792088" cy="792088"/>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cxnSp>
        <p:nvCxnSpPr>
          <p:cNvPr id="9" name="Straight Arrow Connector 4"/>
          <p:cNvCxnSpPr>
            <a:cxnSpLocks noChangeShapeType="1"/>
          </p:cNvCxnSpPr>
          <p:nvPr/>
        </p:nvCxnSpPr>
        <p:spPr bwMode="auto">
          <a:xfrm flipV="1">
            <a:off x="1043608" y="2420888"/>
            <a:ext cx="2376263" cy="1458440"/>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pic>
        <p:nvPicPr>
          <p:cNvPr id="819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1" y="2276873"/>
            <a:ext cx="2088233" cy="837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Arrow Connector 4"/>
          <p:cNvCxnSpPr>
            <a:cxnSpLocks noChangeShapeType="1"/>
          </p:cNvCxnSpPr>
          <p:nvPr/>
        </p:nvCxnSpPr>
        <p:spPr bwMode="auto">
          <a:xfrm flipV="1">
            <a:off x="1692466" y="2695872"/>
            <a:ext cx="3167566" cy="1183455"/>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pic>
        <p:nvPicPr>
          <p:cNvPr id="819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718" y="1799203"/>
            <a:ext cx="3575865" cy="4160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Straight Arrow Connector 4"/>
          <p:cNvCxnSpPr>
            <a:cxnSpLocks noChangeShapeType="1"/>
          </p:cNvCxnSpPr>
          <p:nvPr/>
        </p:nvCxnSpPr>
        <p:spPr bwMode="auto">
          <a:xfrm flipV="1">
            <a:off x="4589747" y="2420888"/>
            <a:ext cx="2070485" cy="1457610"/>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cxnSp>
        <p:nvCxnSpPr>
          <p:cNvPr id="24" name="Straight Arrow Connector 4"/>
          <p:cNvCxnSpPr>
            <a:cxnSpLocks noChangeShapeType="1"/>
          </p:cNvCxnSpPr>
          <p:nvPr/>
        </p:nvCxnSpPr>
        <p:spPr bwMode="auto">
          <a:xfrm flipV="1">
            <a:off x="5004048" y="3520804"/>
            <a:ext cx="773341" cy="844300"/>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cxnSp>
        <p:nvCxnSpPr>
          <p:cNvPr id="27" name="Straight Arrow Connector 4"/>
          <p:cNvCxnSpPr>
            <a:cxnSpLocks noChangeShapeType="1"/>
            <a:stCxn id="34" idx="3"/>
          </p:cNvCxnSpPr>
          <p:nvPr/>
        </p:nvCxnSpPr>
        <p:spPr bwMode="auto">
          <a:xfrm flipV="1">
            <a:off x="5004048" y="4365104"/>
            <a:ext cx="773341" cy="496789"/>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sp>
        <p:nvSpPr>
          <p:cNvPr id="25" name="CaixaDeTexto 24"/>
          <p:cNvSpPr txBox="1"/>
          <p:nvPr/>
        </p:nvSpPr>
        <p:spPr>
          <a:xfrm>
            <a:off x="395536" y="1799203"/>
            <a:ext cx="1984261"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pt-BR" sz="1600" dirty="0" smtClean="0">
                <a:solidFill>
                  <a:srgbClr val="FF0000"/>
                </a:solidFill>
              </a:rPr>
              <a:t>Selecione um Volume</a:t>
            </a:r>
            <a:endParaRPr lang="pt-BR" sz="1600" dirty="0">
              <a:solidFill>
                <a:srgbClr val="FF0000"/>
              </a:solidFill>
            </a:endParaRPr>
          </a:p>
        </p:txBody>
      </p:sp>
      <p:sp>
        <p:nvSpPr>
          <p:cNvPr id="33" name="CaixaDeTexto 32"/>
          <p:cNvSpPr txBox="1"/>
          <p:nvPr/>
        </p:nvSpPr>
        <p:spPr>
          <a:xfrm>
            <a:off x="5004048" y="6237312"/>
            <a:ext cx="2753513"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sz="1600" dirty="0" smtClean="0">
                <a:solidFill>
                  <a:srgbClr val="FF0000"/>
                </a:solidFill>
              </a:rPr>
              <a:t>Novo Clone Criado !!!</a:t>
            </a:r>
            <a:endParaRPr lang="pt-BR" sz="1600" dirty="0">
              <a:solidFill>
                <a:srgbClr val="FF0000"/>
              </a:solidFill>
            </a:endParaRPr>
          </a:p>
        </p:txBody>
      </p:sp>
      <p:sp>
        <p:nvSpPr>
          <p:cNvPr id="34" name="CaixaDeTexto 33"/>
          <p:cNvSpPr txBox="1"/>
          <p:nvPr/>
        </p:nvSpPr>
        <p:spPr>
          <a:xfrm>
            <a:off x="2855003" y="3877008"/>
            <a:ext cx="2149045" cy="196977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nSpc>
                <a:spcPct val="150000"/>
              </a:lnSpc>
              <a:buFontTx/>
              <a:buChar char="-"/>
            </a:pPr>
            <a:r>
              <a:rPr lang="pt-BR" sz="1200" dirty="0" smtClean="0">
                <a:solidFill>
                  <a:srgbClr val="FF0000"/>
                </a:solidFill>
              </a:rPr>
              <a:t>Entre com nome do Clone.</a:t>
            </a:r>
          </a:p>
          <a:p>
            <a:pPr marL="285750" indent="-285750">
              <a:lnSpc>
                <a:spcPct val="150000"/>
              </a:lnSpc>
              <a:buFontTx/>
              <a:buChar char="-"/>
            </a:pPr>
            <a:r>
              <a:rPr lang="pt-BR" sz="1200" dirty="0" smtClean="0">
                <a:solidFill>
                  <a:srgbClr val="FF0000"/>
                </a:solidFill>
              </a:rPr>
              <a:t>Clique “use na </a:t>
            </a:r>
            <a:r>
              <a:rPr lang="pt-BR" sz="1200" dirty="0" err="1" smtClean="0">
                <a:solidFill>
                  <a:srgbClr val="FF0000"/>
                </a:solidFill>
              </a:rPr>
              <a:t>existing</a:t>
            </a:r>
            <a:r>
              <a:rPr lang="pt-BR" sz="1200" dirty="0" smtClean="0">
                <a:solidFill>
                  <a:srgbClr val="FF0000"/>
                </a:solidFill>
              </a:rPr>
              <a:t> Snapshot </a:t>
            </a:r>
            <a:r>
              <a:rPr lang="pt-BR" sz="1200" dirty="0" err="1" smtClean="0">
                <a:solidFill>
                  <a:srgbClr val="FF0000"/>
                </a:solidFill>
              </a:rPr>
              <a:t>copy</a:t>
            </a:r>
            <a:r>
              <a:rPr lang="pt-BR" sz="1200" dirty="0" smtClean="0">
                <a:solidFill>
                  <a:srgbClr val="FF0000"/>
                </a:solidFill>
              </a:rPr>
              <a:t>”.</a:t>
            </a:r>
          </a:p>
          <a:p>
            <a:pPr marL="285750" indent="-285750">
              <a:lnSpc>
                <a:spcPct val="150000"/>
              </a:lnSpc>
              <a:buFontTx/>
              <a:buChar char="-"/>
            </a:pPr>
            <a:r>
              <a:rPr lang="pt-BR" sz="1200" dirty="0" smtClean="0">
                <a:solidFill>
                  <a:srgbClr val="FF0000"/>
                </a:solidFill>
              </a:rPr>
              <a:t>Selecione o Snapshot</a:t>
            </a:r>
          </a:p>
          <a:p>
            <a:pPr marL="285750" indent="-285750">
              <a:lnSpc>
                <a:spcPct val="150000"/>
              </a:lnSpc>
              <a:buFontTx/>
              <a:buChar char="-"/>
            </a:pPr>
            <a:r>
              <a:rPr lang="pt-BR" sz="1200" dirty="0" smtClean="0">
                <a:solidFill>
                  <a:srgbClr val="FF0000"/>
                </a:solidFill>
              </a:rPr>
              <a:t>Clique em Clone</a:t>
            </a:r>
            <a:endParaRPr lang="pt-BR" sz="1200" dirty="0">
              <a:solidFill>
                <a:srgbClr val="FF0000"/>
              </a:solidFill>
            </a:endParaRPr>
          </a:p>
          <a:p>
            <a:pPr marL="285750" indent="-285750">
              <a:buFontTx/>
              <a:buChar char="-"/>
            </a:pPr>
            <a:endParaRPr lang="pt-BR" sz="1600" dirty="0" smtClean="0">
              <a:solidFill>
                <a:srgbClr val="FF0000"/>
              </a:solidFill>
            </a:endParaRPr>
          </a:p>
          <a:p>
            <a:pPr marL="285750" indent="-285750">
              <a:buFontTx/>
              <a:buChar char="-"/>
            </a:pPr>
            <a:endParaRPr lang="pt-BR" sz="1600" dirty="0">
              <a:solidFill>
                <a:srgbClr val="FF0000"/>
              </a:solidFill>
            </a:endParaRPr>
          </a:p>
        </p:txBody>
      </p:sp>
      <p:sp>
        <p:nvSpPr>
          <p:cNvPr id="35" name="CaixaDeTexto 34"/>
          <p:cNvSpPr txBox="1"/>
          <p:nvPr/>
        </p:nvSpPr>
        <p:spPr>
          <a:xfrm>
            <a:off x="15174" y="3877008"/>
            <a:ext cx="1677292"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pt-BR" sz="1400" dirty="0" smtClean="0">
                <a:solidFill>
                  <a:srgbClr val="FF0000"/>
                </a:solidFill>
              </a:rPr>
              <a:t>Clique em: “Clone” &gt; “</a:t>
            </a:r>
            <a:r>
              <a:rPr lang="pt-BR" sz="1400" dirty="0" err="1" smtClean="0">
                <a:solidFill>
                  <a:srgbClr val="FF0000"/>
                </a:solidFill>
              </a:rPr>
              <a:t>Create</a:t>
            </a:r>
            <a:r>
              <a:rPr lang="pt-BR" sz="1400" dirty="0" smtClean="0">
                <a:solidFill>
                  <a:srgbClr val="FF0000"/>
                </a:solidFill>
              </a:rPr>
              <a:t>” </a:t>
            </a:r>
          </a:p>
          <a:p>
            <a:r>
              <a:rPr lang="pt-BR" sz="1400" dirty="0" smtClean="0">
                <a:solidFill>
                  <a:srgbClr val="FF0000"/>
                </a:solidFill>
              </a:rPr>
              <a:t>&gt; “Volume”</a:t>
            </a:r>
            <a:endParaRPr lang="pt-BR" sz="1400" dirty="0">
              <a:solidFill>
                <a:srgbClr val="FF0000"/>
              </a:solidFill>
            </a:endParaRPr>
          </a:p>
        </p:txBody>
      </p:sp>
      <p:cxnSp>
        <p:nvCxnSpPr>
          <p:cNvPr id="42" name="Straight Arrow Connector 4"/>
          <p:cNvCxnSpPr>
            <a:cxnSpLocks noChangeShapeType="1"/>
          </p:cNvCxnSpPr>
          <p:nvPr/>
        </p:nvCxnSpPr>
        <p:spPr bwMode="auto">
          <a:xfrm>
            <a:off x="5004048" y="5409779"/>
            <a:ext cx="2592288" cy="395485"/>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sp>
        <p:nvSpPr>
          <p:cNvPr id="40" name="Retângulo 39"/>
          <p:cNvSpPr/>
          <p:nvPr/>
        </p:nvSpPr>
        <p:spPr>
          <a:xfrm>
            <a:off x="2200971" y="398451"/>
            <a:ext cx="6379494" cy="523220"/>
          </a:xfrm>
          <a:prstGeom prst="rect">
            <a:avLst/>
          </a:prstGeom>
        </p:spPr>
        <p:txBody>
          <a:bodyPr wrap="square">
            <a:spAutoFit/>
          </a:bodyPr>
          <a:lstStyle/>
          <a:p>
            <a:pPr>
              <a:lnSpc>
                <a:spcPct val="100000"/>
              </a:lnSpc>
              <a:spcBef>
                <a:spcPct val="0"/>
              </a:spcBef>
              <a:buFontTx/>
              <a:buNone/>
            </a:pPr>
            <a:r>
              <a:rPr lang="en-US" altLang="pt-BR" sz="2800" b="1" dirty="0" err="1" smtClean="0">
                <a:solidFill>
                  <a:schemeClr val="tx2"/>
                </a:solidFill>
                <a:latin typeface="+mn-lt"/>
              </a:rPr>
              <a:t>Criando</a:t>
            </a:r>
            <a:r>
              <a:rPr lang="en-US" altLang="pt-BR" sz="2800" b="1" dirty="0" smtClean="0">
                <a:solidFill>
                  <a:schemeClr val="tx2"/>
                </a:solidFill>
                <a:latin typeface="+mn-lt"/>
              </a:rPr>
              <a:t> um Clone de um volume</a:t>
            </a:r>
            <a:endParaRPr lang="en-US" altLang="pt-BR" sz="2800" b="1" dirty="0">
              <a:solidFill>
                <a:schemeClr val="tx2"/>
              </a:solidFill>
              <a:latin typeface="+mn-lt"/>
            </a:endParaRPr>
          </a:p>
        </p:txBody>
      </p:sp>
    </p:spTree>
    <p:extLst>
      <p:ext uri="{BB962C8B-B14F-4D97-AF65-F5344CB8AC3E}">
        <p14:creationId xmlns:p14="http://schemas.microsoft.com/office/powerpoint/2010/main" val="198985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fade">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circle(in)">
                                      <p:cBhvr>
                                        <p:cTn id="12" dur="1000"/>
                                        <p:tgtEl>
                                          <p:spTgt spid="25"/>
                                        </p:tgtEl>
                                      </p:cBhvr>
                                    </p:animEffect>
                                  </p:childTnLst>
                                </p:cTn>
                              </p:par>
                              <p:par>
                                <p:cTn id="13" presetID="6"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circle(in)">
                                      <p:cBhvr>
                                        <p:cTn id="20" dur="1000"/>
                                        <p:tgtEl>
                                          <p:spTgt spid="35"/>
                                        </p:tgtEl>
                                      </p:cBhvr>
                                    </p:animEffect>
                                  </p:childTnLst>
                                </p:cTn>
                              </p:par>
                              <p:par>
                                <p:cTn id="21" presetID="6" presetClass="entr" presetSubtype="16"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ircle(in)">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81923"/>
                                        </p:tgtEl>
                                        <p:attrNameLst>
                                          <p:attrName>style.visibility</p:attrName>
                                        </p:attrNameLst>
                                      </p:cBhvr>
                                      <p:to>
                                        <p:strVal val="visible"/>
                                      </p:to>
                                    </p:set>
                                    <p:animEffect transition="in" filter="circle(in)">
                                      <p:cBhvr>
                                        <p:cTn id="28" dur="2000"/>
                                        <p:tgtEl>
                                          <p:spTgt spid="81923"/>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ircle(in)">
                                      <p:cBhvr>
                                        <p:cTn id="33" dur="10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81925"/>
                                        </p:tgtEl>
                                        <p:attrNameLst>
                                          <p:attrName>style.visibility</p:attrName>
                                        </p:attrNameLst>
                                      </p:cBhvr>
                                      <p:to>
                                        <p:strVal val="visible"/>
                                      </p:to>
                                    </p:set>
                                    <p:animEffect transition="in" filter="circle(in)">
                                      <p:cBhvr>
                                        <p:cTn id="38" dur="2000"/>
                                        <p:tgtEl>
                                          <p:spTgt spid="81925"/>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circle(in)">
                                      <p:cBhvr>
                                        <p:cTn id="43" dur="1000"/>
                                        <p:tgtEl>
                                          <p:spTgt spid="34"/>
                                        </p:tgtEl>
                                      </p:cBhvr>
                                    </p:animEffect>
                                  </p:childTnLst>
                                </p:cTn>
                              </p:par>
                              <p:par>
                                <p:cTn id="44" presetID="6" presetClass="entr" presetSubtype="16"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circle(in)">
                                      <p:cBhvr>
                                        <p:cTn id="46" dur="10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circle(in)">
                                      <p:cBhvr>
                                        <p:cTn id="51" dur="10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circle(in)">
                                      <p:cBhvr>
                                        <p:cTn id="56" dur="10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circle(in)">
                                      <p:cBhvr>
                                        <p:cTn id="61" dur="10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down)">
                                      <p:cBhvr>
                                        <p:cTn id="66" dur="580">
                                          <p:stCondLst>
                                            <p:cond delay="0"/>
                                          </p:stCondLst>
                                        </p:cTn>
                                        <p:tgtEl>
                                          <p:spTgt spid="33"/>
                                        </p:tgtEl>
                                      </p:cBhvr>
                                    </p:animEffect>
                                    <p:anim calcmode="lin" valueType="num">
                                      <p:cBhvr>
                                        <p:cTn id="67"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72" dur="26">
                                          <p:stCondLst>
                                            <p:cond delay="650"/>
                                          </p:stCondLst>
                                        </p:cTn>
                                        <p:tgtEl>
                                          <p:spTgt spid="33"/>
                                        </p:tgtEl>
                                      </p:cBhvr>
                                      <p:to x="100000" y="60000"/>
                                    </p:animScale>
                                    <p:animScale>
                                      <p:cBhvr>
                                        <p:cTn id="73" dur="166" decel="50000">
                                          <p:stCondLst>
                                            <p:cond delay="676"/>
                                          </p:stCondLst>
                                        </p:cTn>
                                        <p:tgtEl>
                                          <p:spTgt spid="33"/>
                                        </p:tgtEl>
                                      </p:cBhvr>
                                      <p:to x="100000" y="100000"/>
                                    </p:animScale>
                                    <p:animScale>
                                      <p:cBhvr>
                                        <p:cTn id="74" dur="26">
                                          <p:stCondLst>
                                            <p:cond delay="1312"/>
                                          </p:stCondLst>
                                        </p:cTn>
                                        <p:tgtEl>
                                          <p:spTgt spid="33"/>
                                        </p:tgtEl>
                                      </p:cBhvr>
                                      <p:to x="100000" y="80000"/>
                                    </p:animScale>
                                    <p:animScale>
                                      <p:cBhvr>
                                        <p:cTn id="75" dur="166" decel="50000">
                                          <p:stCondLst>
                                            <p:cond delay="1338"/>
                                          </p:stCondLst>
                                        </p:cTn>
                                        <p:tgtEl>
                                          <p:spTgt spid="33"/>
                                        </p:tgtEl>
                                      </p:cBhvr>
                                      <p:to x="100000" y="100000"/>
                                    </p:animScale>
                                    <p:animScale>
                                      <p:cBhvr>
                                        <p:cTn id="76" dur="26">
                                          <p:stCondLst>
                                            <p:cond delay="1642"/>
                                          </p:stCondLst>
                                        </p:cTn>
                                        <p:tgtEl>
                                          <p:spTgt spid="33"/>
                                        </p:tgtEl>
                                      </p:cBhvr>
                                      <p:to x="100000" y="90000"/>
                                    </p:animScale>
                                    <p:animScale>
                                      <p:cBhvr>
                                        <p:cTn id="77" dur="166" decel="50000">
                                          <p:stCondLst>
                                            <p:cond delay="1668"/>
                                          </p:stCondLst>
                                        </p:cTn>
                                        <p:tgtEl>
                                          <p:spTgt spid="33"/>
                                        </p:tgtEl>
                                      </p:cBhvr>
                                      <p:to x="100000" y="100000"/>
                                    </p:animScale>
                                    <p:animScale>
                                      <p:cBhvr>
                                        <p:cTn id="78" dur="26">
                                          <p:stCondLst>
                                            <p:cond delay="1808"/>
                                          </p:stCondLst>
                                        </p:cTn>
                                        <p:tgtEl>
                                          <p:spTgt spid="33"/>
                                        </p:tgtEl>
                                      </p:cBhvr>
                                      <p:to x="100000" y="95000"/>
                                    </p:animScale>
                                    <p:animScale>
                                      <p:cBhvr>
                                        <p:cTn id="79"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animBg="1"/>
      <p:bldP spid="34"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67744" y="332657"/>
            <a:ext cx="3960440" cy="792088"/>
          </a:xfrm>
        </p:spPr>
        <p:txBody>
          <a:bodyPr/>
          <a:lstStyle/>
          <a:p>
            <a:pPr algn="l"/>
            <a:r>
              <a:rPr lang="pt-BR" sz="4000" b="1" dirty="0" smtClean="0">
                <a:solidFill>
                  <a:schemeClr val="tx2"/>
                </a:solidFill>
              </a:rPr>
              <a:t>Clone Criado</a:t>
            </a:r>
            <a:endParaRPr lang="pt-BR" sz="4000" b="1" dirty="0">
              <a:solidFill>
                <a:schemeClr val="tx2"/>
              </a:solidFill>
            </a:endParaRPr>
          </a:p>
        </p:txBody>
      </p:sp>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196752"/>
            <a:ext cx="8632811"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o Explicativo 3 4"/>
          <p:cNvSpPr/>
          <p:nvPr/>
        </p:nvSpPr>
        <p:spPr>
          <a:xfrm>
            <a:off x="3131840" y="1691662"/>
            <a:ext cx="1656184" cy="441194"/>
          </a:xfrm>
          <a:prstGeom prst="borderCallout3">
            <a:avLst>
              <a:gd name="adj1" fmla="val 25458"/>
              <a:gd name="adj2" fmla="val -468"/>
              <a:gd name="adj3" fmla="val 18750"/>
              <a:gd name="adj4" fmla="val -16667"/>
              <a:gd name="adj5" fmla="val 76722"/>
              <a:gd name="adj6" fmla="val -81230"/>
              <a:gd name="adj7" fmla="val 243047"/>
              <a:gd name="adj8" fmla="val -6584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b="1" dirty="0" smtClean="0">
                <a:solidFill>
                  <a:schemeClr val="tx2"/>
                </a:solidFill>
              </a:rPr>
              <a:t>Clone Criado!!</a:t>
            </a:r>
            <a:endParaRPr lang="pt-BR" b="1" dirty="0">
              <a:solidFill>
                <a:schemeClr val="tx2"/>
              </a:solidFill>
            </a:endParaRPr>
          </a:p>
        </p:txBody>
      </p:sp>
    </p:spTree>
    <p:extLst>
      <p:ext uri="{BB962C8B-B14F-4D97-AF65-F5344CB8AC3E}">
        <p14:creationId xmlns:p14="http://schemas.microsoft.com/office/powerpoint/2010/main" val="16607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9"/>
          <p:cNvSpPr>
            <a:spLocks noChangeArrowheads="1"/>
          </p:cNvSpPr>
          <p:nvPr/>
        </p:nvSpPr>
        <p:spPr bwMode="auto">
          <a:xfrm>
            <a:off x="2339975" y="0"/>
            <a:ext cx="68040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dirty="0">
                <a:solidFill>
                  <a:schemeClr val="tx2"/>
                </a:solidFill>
                <a:latin typeface="Arial" charset="0"/>
              </a:rPr>
              <a:t>Split do Clone</a:t>
            </a:r>
          </a:p>
        </p:txBody>
      </p:sp>
      <p:sp>
        <p:nvSpPr>
          <p:cNvPr id="111619" name="Rectangle 292"/>
          <p:cNvSpPr>
            <a:spLocks noChangeArrowheads="1"/>
          </p:cNvSpPr>
          <p:nvPr/>
        </p:nvSpPr>
        <p:spPr bwMode="auto">
          <a:xfrm>
            <a:off x="2281238"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0" name="Rectangle 293"/>
          <p:cNvSpPr>
            <a:spLocks noChangeArrowheads="1"/>
          </p:cNvSpPr>
          <p:nvPr/>
        </p:nvSpPr>
        <p:spPr bwMode="auto">
          <a:xfrm>
            <a:off x="2928938"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1" name="Rectangle 294"/>
          <p:cNvSpPr>
            <a:spLocks noChangeArrowheads="1"/>
          </p:cNvSpPr>
          <p:nvPr/>
        </p:nvSpPr>
        <p:spPr bwMode="auto">
          <a:xfrm>
            <a:off x="3189288"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2" name="Rectangle 295"/>
          <p:cNvSpPr>
            <a:spLocks noChangeArrowheads="1"/>
          </p:cNvSpPr>
          <p:nvPr/>
        </p:nvSpPr>
        <p:spPr bwMode="auto">
          <a:xfrm>
            <a:off x="2151063"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3" name="Rectangle 296"/>
          <p:cNvSpPr>
            <a:spLocks noChangeArrowheads="1"/>
          </p:cNvSpPr>
          <p:nvPr/>
        </p:nvSpPr>
        <p:spPr bwMode="auto">
          <a:xfrm>
            <a:off x="1893888"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4" name="Rectangle 297"/>
          <p:cNvSpPr>
            <a:spLocks noChangeArrowheads="1"/>
          </p:cNvSpPr>
          <p:nvPr/>
        </p:nvSpPr>
        <p:spPr bwMode="auto">
          <a:xfrm>
            <a:off x="1762125"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5" name="Rectangle 298"/>
          <p:cNvSpPr>
            <a:spLocks noChangeArrowheads="1"/>
          </p:cNvSpPr>
          <p:nvPr/>
        </p:nvSpPr>
        <p:spPr bwMode="auto">
          <a:xfrm>
            <a:off x="2541588"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6" name="Rectangle 299"/>
          <p:cNvSpPr>
            <a:spLocks noChangeArrowheads="1"/>
          </p:cNvSpPr>
          <p:nvPr/>
        </p:nvSpPr>
        <p:spPr bwMode="auto">
          <a:xfrm>
            <a:off x="3321050"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7" name="Rectangle 300"/>
          <p:cNvSpPr>
            <a:spLocks noChangeArrowheads="1"/>
          </p:cNvSpPr>
          <p:nvPr/>
        </p:nvSpPr>
        <p:spPr bwMode="auto">
          <a:xfrm>
            <a:off x="3448050"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8" name="Rectangle 301"/>
          <p:cNvSpPr>
            <a:spLocks noChangeArrowheads="1"/>
          </p:cNvSpPr>
          <p:nvPr/>
        </p:nvSpPr>
        <p:spPr bwMode="auto">
          <a:xfrm>
            <a:off x="3836988"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29" name="Rectangle 302"/>
          <p:cNvSpPr>
            <a:spLocks noChangeArrowheads="1"/>
          </p:cNvSpPr>
          <p:nvPr/>
        </p:nvSpPr>
        <p:spPr bwMode="auto">
          <a:xfrm>
            <a:off x="4094163"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30" name="Rectangle 303"/>
          <p:cNvSpPr>
            <a:spLocks noChangeArrowheads="1"/>
          </p:cNvSpPr>
          <p:nvPr/>
        </p:nvSpPr>
        <p:spPr bwMode="auto">
          <a:xfrm>
            <a:off x="4225925" y="1381125"/>
            <a:ext cx="130175" cy="457200"/>
          </a:xfrm>
          <a:prstGeom prst="rect">
            <a:avLst/>
          </a:prstGeom>
          <a:solidFill>
            <a:srgbClr val="F95F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31" name="Text Box 175"/>
          <p:cNvSpPr txBox="1">
            <a:spLocks noChangeArrowheads="1"/>
          </p:cNvSpPr>
          <p:nvPr/>
        </p:nvSpPr>
        <p:spPr bwMode="auto">
          <a:xfrm>
            <a:off x="333375" y="1835150"/>
            <a:ext cx="1403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0"/>
              </a:spcBef>
              <a:buFontTx/>
              <a:buNone/>
            </a:pPr>
            <a:r>
              <a:rPr lang="en-US" altLang="pt-BR" sz="1800" b="0">
                <a:latin typeface="Arial" charset="0"/>
              </a:rPr>
              <a:t>Snapshot of</a:t>
            </a:r>
            <a:br>
              <a:rPr lang="en-US" altLang="pt-BR" sz="1800" b="0">
                <a:latin typeface="Arial" charset="0"/>
              </a:rPr>
            </a:br>
            <a:r>
              <a:rPr lang="en-US" altLang="pt-BR" sz="1800" b="0">
                <a:latin typeface="Arial" charset="0"/>
              </a:rPr>
              <a:t>Volume 1</a:t>
            </a:r>
          </a:p>
        </p:txBody>
      </p:sp>
      <p:grpSp>
        <p:nvGrpSpPr>
          <p:cNvPr id="2" name="Group 341"/>
          <p:cNvGrpSpPr>
            <a:grpSpLocks/>
          </p:cNvGrpSpPr>
          <p:nvPr/>
        </p:nvGrpSpPr>
        <p:grpSpPr bwMode="auto">
          <a:xfrm>
            <a:off x="1504950" y="3817938"/>
            <a:ext cx="1827213" cy="1771650"/>
            <a:chOff x="1021" y="2937"/>
            <a:chExt cx="1970" cy="511"/>
          </a:xfrm>
        </p:grpSpPr>
        <p:sp>
          <p:nvSpPr>
            <p:cNvPr id="111696" name="Line 179"/>
            <p:cNvSpPr>
              <a:spLocks noChangeShapeType="1"/>
            </p:cNvSpPr>
            <p:nvPr/>
          </p:nvSpPr>
          <p:spPr bwMode="auto">
            <a:xfrm>
              <a:off x="1021" y="3192"/>
              <a:ext cx="985" cy="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grpSp>
          <p:nvGrpSpPr>
            <p:cNvPr id="111697" name="Group 180"/>
            <p:cNvGrpSpPr>
              <a:grpSpLocks/>
            </p:cNvGrpSpPr>
            <p:nvPr/>
          </p:nvGrpSpPr>
          <p:grpSpPr bwMode="auto">
            <a:xfrm>
              <a:off x="2069" y="2937"/>
              <a:ext cx="922" cy="511"/>
              <a:chOff x="1440" y="3100"/>
              <a:chExt cx="922" cy="511"/>
            </a:xfrm>
          </p:grpSpPr>
          <p:sp>
            <p:nvSpPr>
              <p:cNvPr id="111698" name="Freeform 181"/>
              <p:cNvSpPr>
                <a:spLocks/>
              </p:cNvSpPr>
              <p:nvPr/>
            </p:nvSpPr>
            <p:spPr bwMode="auto">
              <a:xfrm>
                <a:off x="1440" y="3100"/>
                <a:ext cx="922" cy="265"/>
              </a:xfrm>
              <a:custGeom>
                <a:avLst/>
                <a:gdLst>
                  <a:gd name="T0" fmla="*/ 0 w 922"/>
                  <a:gd name="T1" fmla="*/ 265 h 265"/>
                  <a:gd name="T2" fmla="*/ 153 w 922"/>
                  <a:gd name="T3" fmla="*/ 0 h 265"/>
                  <a:gd name="T4" fmla="*/ 922 w 922"/>
                  <a:gd name="T5" fmla="*/ 0 h 265"/>
                  <a:gd name="T6" fmla="*/ 0 60000 65536"/>
                  <a:gd name="T7" fmla="*/ 0 60000 65536"/>
                  <a:gd name="T8" fmla="*/ 0 60000 65536"/>
                  <a:gd name="T9" fmla="*/ 0 w 922"/>
                  <a:gd name="T10" fmla="*/ 0 h 265"/>
                  <a:gd name="T11" fmla="*/ 922 w 922"/>
                  <a:gd name="T12" fmla="*/ 265 h 265"/>
                </a:gdLst>
                <a:ahLst/>
                <a:cxnLst>
                  <a:cxn ang="T6">
                    <a:pos x="T0" y="T1"/>
                  </a:cxn>
                  <a:cxn ang="T7">
                    <a:pos x="T2" y="T3"/>
                  </a:cxn>
                  <a:cxn ang="T8">
                    <a:pos x="T4" y="T5"/>
                  </a:cxn>
                </a:cxnLst>
                <a:rect l="T9" t="T10" r="T11" b="T12"/>
                <a:pathLst>
                  <a:path w="922" h="265">
                    <a:moveTo>
                      <a:pt x="0" y="265"/>
                    </a:moveTo>
                    <a:lnTo>
                      <a:pt x="153" y="0"/>
                    </a:lnTo>
                    <a:lnTo>
                      <a:pt x="922" y="0"/>
                    </a:ln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pt-BR"/>
              </a:p>
            </p:txBody>
          </p:sp>
          <p:sp>
            <p:nvSpPr>
              <p:cNvPr id="111699" name="Freeform 182"/>
              <p:cNvSpPr>
                <a:spLocks/>
              </p:cNvSpPr>
              <p:nvPr/>
            </p:nvSpPr>
            <p:spPr bwMode="auto">
              <a:xfrm flipV="1">
                <a:off x="1440" y="3346"/>
                <a:ext cx="922" cy="265"/>
              </a:xfrm>
              <a:custGeom>
                <a:avLst/>
                <a:gdLst>
                  <a:gd name="T0" fmla="*/ 0 w 922"/>
                  <a:gd name="T1" fmla="*/ 265 h 265"/>
                  <a:gd name="T2" fmla="*/ 153 w 922"/>
                  <a:gd name="T3" fmla="*/ 0 h 265"/>
                  <a:gd name="T4" fmla="*/ 922 w 922"/>
                  <a:gd name="T5" fmla="*/ 0 h 265"/>
                  <a:gd name="T6" fmla="*/ 0 60000 65536"/>
                  <a:gd name="T7" fmla="*/ 0 60000 65536"/>
                  <a:gd name="T8" fmla="*/ 0 60000 65536"/>
                  <a:gd name="T9" fmla="*/ 0 w 922"/>
                  <a:gd name="T10" fmla="*/ 0 h 265"/>
                  <a:gd name="T11" fmla="*/ 922 w 922"/>
                  <a:gd name="T12" fmla="*/ 265 h 265"/>
                </a:gdLst>
                <a:ahLst/>
                <a:cxnLst>
                  <a:cxn ang="T6">
                    <a:pos x="T0" y="T1"/>
                  </a:cxn>
                  <a:cxn ang="T7">
                    <a:pos x="T2" y="T3"/>
                  </a:cxn>
                  <a:cxn ang="T8">
                    <a:pos x="T4" y="T5"/>
                  </a:cxn>
                </a:cxnLst>
                <a:rect l="T9" t="T10" r="T11" b="T12"/>
                <a:pathLst>
                  <a:path w="922" h="265">
                    <a:moveTo>
                      <a:pt x="0" y="265"/>
                    </a:moveTo>
                    <a:lnTo>
                      <a:pt x="153" y="0"/>
                    </a:lnTo>
                    <a:lnTo>
                      <a:pt x="922" y="0"/>
                    </a:lnTo>
                  </a:path>
                </a:pathLst>
              </a:custGeom>
              <a:noFill/>
              <a:ln w="28575">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pt-BR"/>
              </a:p>
            </p:txBody>
          </p:sp>
        </p:grpSp>
      </p:grpSp>
      <p:sp>
        <p:nvSpPr>
          <p:cNvPr id="111633" name="Text Box 206"/>
          <p:cNvSpPr txBox="1">
            <a:spLocks noChangeArrowheads="1"/>
          </p:cNvSpPr>
          <p:nvPr/>
        </p:nvSpPr>
        <p:spPr bwMode="auto">
          <a:xfrm>
            <a:off x="587375" y="1430338"/>
            <a:ext cx="1149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0"/>
              </a:spcBef>
              <a:buFontTx/>
              <a:buNone/>
            </a:pPr>
            <a:r>
              <a:rPr lang="en-US" altLang="pt-BR" sz="1800" b="0">
                <a:latin typeface="Arial" charset="0"/>
              </a:rPr>
              <a:t>Volume 1</a:t>
            </a:r>
          </a:p>
        </p:txBody>
      </p:sp>
      <p:sp>
        <p:nvSpPr>
          <p:cNvPr id="111634" name="Rectangle 208"/>
          <p:cNvSpPr>
            <a:spLocks noChangeArrowheads="1"/>
          </p:cNvSpPr>
          <p:nvPr/>
        </p:nvSpPr>
        <p:spPr bwMode="auto">
          <a:xfrm>
            <a:off x="1763713"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35" name="Rectangle 209"/>
          <p:cNvSpPr>
            <a:spLocks noChangeArrowheads="1"/>
          </p:cNvSpPr>
          <p:nvPr/>
        </p:nvSpPr>
        <p:spPr bwMode="auto">
          <a:xfrm>
            <a:off x="1893888" y="1938338"/>
            <a:ext cx="128587"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36" name="Rectangle 210"/>
          <p:cNvSpPr>
            <a:spLocks noChangeArrowheads="1"/>
          </p:cNvSpPr>
          <p:nvPr/>
        </p:nvSpPr>
        <p:spPr bwMode="auto">
          <a:xfrm>
            <a:off x="2022475"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37" name="Rectangle 211"/>
          <p:cNvSpPr>
            <a:spLocks noChangeArrowheads="1"/>
          </p:cNvSpPr>
          <p:nvPr/>
        </p:nvSpPr>
        <p:spPr bwMode="auto">
          <a:xfrm>
            <a:off x="2152650" y="1938338"/>
            <a:ext cx="128588"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38" name="Rectangle 212"/>
          <p:cNvSpPr>
            <a:spLocks noChangeArrowheads="1"/>
          </p:cNvSpPr>
          <p:nvPr/>
        </p:nvSpPr>
        <p:spPr bwMode="auto">
          <a:xfrm>
            <a:off x="2281238"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39" name="Rectangle 213"/>
          <p:cNvSpPr>
            <a:spLocks noChangeArrowheads="1"/>
          </p:cNvSpPr>
          <p:nvPr/>
        </p:nvSpPr>
        <p:spPr bwMode="auto">
          <a:xfrm>
            <a:off x="2411413"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0" name="Rectangle 214"/>
          <p:cNvSpPr>
            <a:spLocks noChangeArrowheads="1"/>
          </p:cNvSpPr>
          <p:nvPr/>
        </p:nvSpPr>
        <p:spPr bwMode="auto">
          <a:xfrm>
            <a:off x="2541588" y="1938338"/>
            <a:ext cx="128587"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1" name="Rectangle 215"/>
          <p:cNvSpPr>
            <a:spLocks noChangeArrowheads="1"/>
          </p:cNvSpPr>
          <p:nvPr/>
        </p:nvSpPr>
        <p:spPr bwMode="auto">
          <a:xfrm>
            <a:off x="2670175"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2" name="Rectangle 216"/>
          <p:cNvSpPr>
            <a:spLocks noChangeArrowheads="1"/>
          </p:cNvSpPr>
          <p:nvPr/>
        </p:nvSpPr>
        <p:spPr bwMode="auto">
          <a:xfrm>
            <a:off x="2800350" y="1938338"/>
            <a:ext cx="128588"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3" name="Rectangle 217"/>
          <p:cNvSpPr>
            <a:spLocks noChangeArrowheads="1"/>
          </p:cNvSpPr>
          <p:nvPr/>
        </p:nvSpPr>
        <p:spPr bwMode="auto">
          <a:xfrm>
            <a:off x="2928938"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4" name="Rectangle 218"/>
          <p:cNvSpPr>
            <a:spLocks noChangeArrowheads="1"/>
          </p:cNvSpPr>
          <p:nvPr/>
        </p:nvSpPr>
        <p:spPr bwMode="auto">
          <a:xfrm>
            <a:off x="3059113"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5" name="Rectangle 219"/>
          <p:cNvSpPr>
            <a:spLocks noChangeArrowheads="1"/>
          </p:cNvSpPr>
          <p:nvPr/>
        </p:nvSpPr>
        <p:spPr bwMode="auto">
          <a:xfrm>
            <a:off x="3189288" y="1938338"/>
            <a:ext cx="128587"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6" name="Rectangle 220"/>
          <p:cNvSpPr>
            <a:spLocks noChangeArrowheads="1"/>
          </p:cNvSpPr>
          <p:nvPr/>
        </p:nvSpPr>
        <p:spPr bwMode="auto">
          <a:xfrm>
            <a:off x="3317875"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7" name="Rectangle 221"/>
          <p:cNvSpPr>
            <a:spLocks noChangeArrowheads="1"/>
          </p:cNvSpPr>
          <p:nvPr/>
        </p:nvSpPr>
        <p:spPr bwMode="auto">
          <a:xfrm>
            <a:off x="3448050" y="1938338"/>
            <a:ext cx="128588"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8" name="Rectangle 222"/>
          <p:cNvSpPr>
            <a:spLocks noChangeArrowheads="1"/>
          </p:cNvSpPr>
          <p:nvPr/>
        </p:nvSpPr>
        <p:spPr bwMode="auto">
          <a:xfrm>
            <a:off x="3576638"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49" name="Rectangle 223"/>
          <p:cNvSpPr>
            <a:spLocks noChangeArrowheads="1"/>
          </p:cNvSpPr>
          <p:nvPr/>
        </p:nvSpPr>
        <p:spPr bwMode="auto">
          <a:xfrm>
            <a:off x="3706813"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0" name="Rectangle 224"/>
          <p:cNvSpPr>
            <a:spLocks noChangeArrowheads="1"/>
          </p:cNvSpPr>
          <p:nvPr/>
        </p:nvSpPr>
        <p:spPr bwMode="auto">
          <a:xfrm>
            <a:off x="3836988" y="1938338"/>
            <a:ext cx="128587"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1" name="Rectangle 225"/>
          <p:cNvSpPr>
            <a:spLocks noChangeArrowheads="1"/>
          </p:cNvSpPr>
          <p:nvPr/>
        </p:nvSpPr>
        <p:spPr bwMode="auto">
          <a:xfrm>
            <a:off x="3965575"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2" name="Rectangle 226"/>
          <p:cNvSpPr>
            <a:spLocks noChangeArrowheads="1"/>
          </p:cNvSpPr>
          <p:nvPr/>
        </p:nvSpPr>
        <p:spPr bwMode="auto">
          <a:xfrm>
            <a:off x="4095750" y="1938338"/>
            <a:ext cx="128588"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3" name="Rectangle 227"/>
          <p:cNvSpPr>
            <a:spLocks noChangeArrowheads="1"/>
          </p:cNvSpPr>
          <p:nvPr/>
        </p:nvSpPr>
        <p:spPr bwMode="auto">
          <a:xfrm>
            <a:off x="4224338" y="1938338"/>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4" name="Rectangle 231"/>
          <p:cNvSpPr>
            <a:spLocks noChangeArrowheads="1"/>
          </p:cNvSpPr>
          <p:nvPr/>
        </p:nvSpPr>
        <p:spPr bwMode="auto">
          <a:xfrm>
            <a:off x="2022475" y="1381125"/>
            <a:ext cx="130175" cy="457200"/>
          </a:xfrm>
          <a:prstGeom prst="rect">
            <a:avLst/>
          </a:prstGeom>
          <a:solidFill>
            <a:schemeClr val="bg1"/>
          </a:solidFill>
          <a:ln w="12700">
            <a:solidFill>
              <a:srgbClr val="33CCCC"/>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5" name="Rectangle 234"/>
          <p:cNvSpPr>
            <a:spLocks noChangeArrowheads="1"/>
          </p:cNvSpPr>
          <p:nvPr/>
        </p:nvSpPr>
        <p:spPr bwMode="auto">
          <a:xfrm>
            <a:off x="2411413" y="1381125"/>
            <a:ext cx="130175" cy="457200"/>
          </a:xfrm>
          <a:prstGeom prst="rect">
            <a:avLst/>
          </a:prstGeom>
          <a:solidFill>
            <a:schemeClr val="bg1"/>
          </a:solidFill>
          <a:ln w="12700">
            <a:solidFill>
              <a:srgbClr val="33CCCC"/>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6" name="Rectangle 236"/>
          <p:cNvSpPr>
            <a:spLocks noChangeArrowheads="1"/>
          </p:cNvSpPr>
          <p:nvPr/>
        </p:nvSpPr>
        <p:spPr bwMode="auto">
          <a:xfrm>
            <a:off x="2670175" y="1381125"/>
            <a:ext cx="130175" cy="457200"/>
          </a:xfrm>
          <a:prstGeom prst="rect">
            <a:avLst/>
          </a:prstGeom>
          <a:solidFill>
            <a:schemeClr val="bg1"/>
          </a:solidFill>
          <a:ln w="12700">
            <a:solidFill>
              <a:srgbClr val="33CCCC"/>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7" name="Rectangle 237"/>
          <p:cNvSpPr>
            <a:spLocks noChangeArrowheads="1"/>
          </p:cNvSpPr>
          <p:nvPr/>
        </p:nvSpPr>
        <p:spPr bwMode="auto">
          <a:xfrm>
            <a:off x="2800350" y="1381125"/>
            <a:ext cx="128588" cy="457200"/>
          </a:xfrm>
          <a:prstGeom prst="rect">
            <a:avLst/>
          </a:prstGeom>
          <a:solidFill>
            <a:schemeClr val="bg1"/>
          </a:solidFill>
          <a:ln w="12700">
            <a:solidFill>
              <a:srgbClr val="33CCCC"/>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8" name="Rectangle 239"/>
          <p:cNvSpPr>
            <a:spLocks noChangeArrowheads="1"/>
          </p:cNvSpPr>
          <p:nvPr/>
        </p:nvSpPr>
        <p:spPr bwMode="auto">
          <a:xfrm>
            <a:off x="3059113" y="1381125"/>
            <a:ext cx="130175" cy="457200"/>
          </a:xfrm>
          <a:prstGeom prst="rect">
            <a:avLst/>
          </a:prstGeom>
          <a:solidFill>
            <a:schemeClr val="bg1"/>
          </a:solidFill>
          <a:ln w="12700">
            <a:solidFill>
              <a:srgbClr val="33CCCC"/>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59" name="Rectangle 243"/>
          <p:cNvSpPr>
            <a:spLocks noChangeArrowheads="1"/>
          </p:cNvSpPr>
          <p:nvPr/>
        </p:nvSpPr>
        <p:spPr bwMode="auto">
          <a:xfrm>
            <a:off x="3576638" y="1381125"/>
            <a:ext cx="130175" cy="457200"/>
          </a:xfrm>
          <a:prstGeom prst="rect">
            <a:avLst/>
          </a:prstGeom>
          <a:solidFill>
            <a:schemeClr val="bg1"/>
          </a:solidFill>
          <a:ln w="12700">
            <a:solidFill>
              <a:srgbClr val="33CCCC"/>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0" name="Rectangle 244"/>
          <p:cNvSpPr>
            <a:spLocks noChangeArrowheads="1"/>
          </p:cNvSpPr>
          <p:nvPr/>
        </p:nvSpPr>
        <p:spPr bwMode="auto">
          <a:xfrm>
            <a:off x="3706813" y="1381125"/>
            <a:ext cx="130175" cy="457200"/>
          </a:xfrm>
          <a:prstGeom prst="rect">
            <a:avLst/>
          </a:prstGeom>
          <a:solidFill>
            <a:schemeClr val="bg1"/>
          </a:solidFill>
          <a:ln w="12700">
            <a:solidFill>
              <a:srgbClr val="33CCCC"/>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1" name="Rectangle 246"/>
          <p:cNvSpPr>
            <a:spLocks noChangeArrowheads="1"/>
          </p:cNvSpPr>
          <p:nvPr/>
        </p:nvSpPr>
        <p:spPr bwMode="auto">
          <a:xfrm>
            <a:off x="3965575" y="1381125"/>
            <a:ext cx="130175" cy="457200"/>
          </a:xfrm>
          <a:prstGeom prst="rect">
            <a:avLst/>
          </a:prstGeom>
          <a:solidFill>
            <a:schemeClr val="bg1"/>
          </a:solidFill>
          <a:ln w="12700">
            <a:solidFill>
              <a:srgbClr val="33CCCC"/>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2" name="Rectangle 273"/>
          <p:cNvSpPr>
            <a:spLocks noChangeArrowheads="1"/>
          </p:cNvSpPr>
          <p:nvPr/>
        </p:nvSpPr>
        <p:spPr bwMode="gray">
          <a:xfrm>
            <a:off x="2022475" y="1382713"/>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3" name="Rectangle 276"/>
          <p:cNvSpPr>
            <a:spLocks noChangeArrowheads="1"/>
          </p:cNvSpPr>
          <p:nvPr/>
        </p:nvSpPr>
        <p:spPr bwMode="gray">
          <a:xfrm>
            <a:off x="2411413" y="1382713"/>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4" name="Rectangle 278"/>
          <p:cNvSpPr>
            <a:spLocks noChangeArrowheads="1"/>
          </p:cNvSpPr>
          <p:nvPr/>
        </p:nvSpPr>
        <p:spPr bwMode="gray">
          <a:xfrm>
            <a:off x="2670175" y="1382713"/>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5" name="Rectangle 279"/>
          <p:cNvSpPr>
            <a:spLocks noChangeArrowheads="1"/>
          </p:cNvSpPr>
          <p:nvPr/>
        </p:nvSpPr>
        <p:spPr bwMode="gray">
          <a:xfrm>
            <a:off x="2800350" y="1382713"/>
            <a:ext cx="128588"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6" name="Rectangle 281"/>
          <p:cNvSpPr>
            <a:spLocks noChangeArrowheads="1"/>
          </p:cNvSpPr>
          <p:nvPr/>
        </p:nvSpPr>
        <p:spPr bwMode="gray">
          <a:xfrm>
            <a:off x="3059113" y="1382713"/>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7" name="Rectangle 285"/>
          <p:cNvSpPr>
            <a:spLocks noChangeArrowheads="1"/>
          </p:cNvSpPr>
          <p:nvPr/>
        </p:nvSpPr>
        <p:spPr bwMode="gray">
          <a:xfrm>
            <a:off x="3576638" y="1382713"/>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8" name="Rectangle 286"/>
          <p:cNvSpPr>
            <a:spLocks noChangeArrowheads="1"/>
          </p:cNvSpPr>
          <p:nvPr/>
        </p:nvSpPr>
        <p:spPr bwMode="gray">
          <a:xfrm>
            <a:off x="3706813" y="1382713"/>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69" name="Rectangle 288"/>
          <p:cNvSpPr>
            <a:spLocks noChangeArrowheads="1"/>
          </p:cNvSpPr>
          <p:nvPr/>
        </p:nvSpPr>
        <p:spPr bwMode="gray">
          <a:xfrm>
            <a:off x="3965575" y="1382713"/>
            <a:ext cx="130175" cy="457200"/>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4" name="Group 340"/>
          <p:cNvGrpSpPr>
            <a:grpSpLocks/>
          </p:cNvGrpSpPr>
          <p:nvPr/>
        </p:nvGrpSpPr>
        <p:grpSpPr bwMode="auto">
          <a:xfrm>
            <a:off x="585788" y="2419350"/>
            <a:ext cx="3768725" cy="641350"/>
            <a:chOff x="672" y="2284"/>
            <a:chExt cx="2374" cy="404"/>
          </a:xfrm>
        </p:grpSpPr>
        <p:sp>
          <p:nvSpPr>
            <p:cNvPr id="111675" name="Text Box 205"/>
            <p:cNvSpPr txBox="1">
              <a:spLocks noChangeArrowheads="1"/>
            </p:cNvSpPr>
            <p:nvPr/>
          </p:nvSpPr>
          <p:spPr bwMode="auto">
            <a:xfrm>
              <a:off x="672" y="2284"/>
              <a:ext cx="67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0"/>
                </a:spcBef>
                <a:buFontTx/>
                <a:buNone/>
              </a:pPr>
              <a:r>
                <a:rPr lang="en-US" altLang="pt-BR" sz="1800" b="0">
                  <a:latin typeface="Arial" charset="0"/>
                </a:rPr>
                <a:t>Cloned Volume</a:t>
              </a:r>
            </a:p>
          </p:txBody>
        </p:sp>
        <p:sp>
          <p:nvSpPr>
            <p:cNvPr id="111676" name="Rectangle 319"/>
            <p:cNvSpPr>
              <a:spLocks noChangeArrowheads="1"/>
            </p:cNvSpPr>
            <p:nvPr/>
          </p:nvSpPr>
          <p:spPr bwMode="auto">
            <a:xfrm>
              <a:off x="1414"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77" name="Rectangle 320"/>
            <p:cNvSpPr>
              <a:spLocks noChangeArrowheads="1"/>
            </p:cNvSpPr>
            <p:nvPr/>
          </p:nvSpPr>
          <p:spPr bwMode="auto">
            <a:xfrm>
              <a:off x="1496" y="2352"/>
              <a:ext cx="81"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78" name="Rectangle 321"/>
            <p:cNvSpPr>
              <a:spLocks noChangeArrowheads="1"/>
            </p:cNvSpPr>
            <p:nvPr/>
          </p:nvSpPr>
          <p:spPr bwMode="auto">
            <a:xfrm>
              <a:off x="1577"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79" name="Rectangle 322"/>
            <p:cNvSpPr>
              <a:spLocks noChangeArrowheads="1"/>
            </p:cNvSpPr>
            <p:nvPr/>
          </p:nvSpPr>
          <p:spPr bwMode="auto">
            <a:xfrm>
              <a:off x="1659" y="2352"/>
              <a:ext cx="81"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0" name="Rectangle 323"/>
            <p:cNvSpPr>
              <a:spLocks noChangeArrowheads="1"/>
            </p:cNvSpPr>
            <p:nvPr/>
          </p:nvSpPr>
          <p:spPr bwMode="auto">
            <a:xfrm>
              <a:off x="1740"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1" name="Rectangle 324"/>
            <p:cNvSpPr>
              <a:spLocks noChangeArrowheads="1"/>
            </p:cNvSpPr>
            <p:nvPr/>
          </p:nvSpPr>
          <p:spPr bwMode="auto">
            <a:xfrm>
              <a:off x="1822"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2" name="Rectangle 325"/>
            <p:cNvSpPr>
              <a:spLocks noChangeArrowheads="1"/>
            </p:cNvSpPr>
            <p:nvPr/>
          </p:nvSpPr>
          <p:spPr bwMode="auto">
            <a:xfrm>
              <a:off x="1904" y="2352"/>
              <a:ext cx="81"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3" name="Rectangle 326"/>
            <p:cNvSpPr>
              <a:spLocks noChangeArrowheads="1"/>
            </p:cNvSpPr>
            <p:nvPr/>
          </p:nvSpPr>
          <p:spPr bwMode="auto">
            <a:xfrm>
              <a:off x="1985"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4" name="Rectangle 327"/>
            <p:cNvSpPr>
              <a:spLocks noChangeArrowheads="1"/>
            </p:cNvSpPr>
            <p:nvPr/>
          </p:nvSpPr>
          <p:spPr bwMode="auto">
            <a:xfrm>
              <a:off x="2067" y="2352"/>
              <a:ext cx="81"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5" name="Rectangle 328"/>
            <p:cNvSpPr>
              <a:spLocks noChangeArrowheads="1"/>
            </p:cNvSpPr>
            <p:nvPr/>
          </p:nvSpPr>
          <p:spPr bwMode="auto">
            <a:xfrm>
              <a:off x="2148"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6" name="Rectangle 329"/>
            <p:cNvSpPr>
              <a:spLocks noChangeArrowheads="1"/>
            </p:cNvSpPr>
            <p:nvPr/>
          </p:nvSpPr>
          <p:spPr bwMode="auto">
            <a:xfrm>
              <a:off x="2230"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7" name="Rectangle 330"/>
            <p:cNvSpPr>
              <a:spLocks noChangeArrowheads="1"/>
            </p:cNvSpPr>
            <p:nvPr/>
          </p:nvSpPr>
          <p:spPr bwMode="auto">
            <a:xfrm>
              <a:off x="2312" y="2352"/>
              <a:ext cx="81"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8" name="Rectangle 331"/>
            <p:cNvSpPr>
              <a:spLocks noChangeArrowheads="1"/>
            </p:cNvSpPr>
            <p:nvPr/>
          </p:nvSpPr>
          <p:spPr bwMode="auto">
            <a:xfrm>
              <a:off x="2393"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89" name="Rectangle 332"/>
            <p:cNvSpPr>
              <a:spLocks noChangeArrowheads="1"/>
            </p:cNvSpPr>
            <p:nvPr/>
          </p:nvSpPr>
          <p:spPr bwMode="auto">
            <a:xfrm>
              <a:off x="2475" y="2352"/>
              <a:ext cx="81"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90" name="Rectangle 333"/>
            <p:cNvSpPr>
              <a:spLocks noChangeArrowheads="1"/>
            </p:cNvSpPr>
            <p:nvPr/>
          </p:nvSpPr>
          <p:spPr bwMode="auto">
            <a:xfrm>
              <a:off x="2556"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91" name="Rectangle 334"/>
            <p:cNvSpPr>
              <a:spLocks noChangeArrowheads="1"/>
            </p:cNvSpPr>
            <p:nvPr/>
          </p:nvSpPr>
          <p:spPr bwMode="auto">
            <a:xfrm>
              <a:off x="2638"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92" name="Rectangle 335"/>
            <p:cNvSpPr>
              <a:spLocks noChangeArrowheads="1"/>
            </p:cNvSpPr>
            <p:nvPr/>
          </p:nvSpPr>
          <p:spPr bwMode="auto">
            <a:xfrm>
              <a:off x="2720" y="2352"/>
              <a:ext cx="81"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93" name="Rectangle 336"/>
            <p:cNvSpPr>
              <a:spLocks noChangeArrowheads="1"/>
            </p:cNvSpPr>
            <p:nvPr/>
          </p:nvSpPr>
          <p:spPr bwMode="auto">
            <a:xfrm>
              <a:off x="2801"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94" name="Rectangle 337"/>
            <p:cNvSpPr>
              <a:spLocks noChangeArrowheads="1"/>
            </p:cNvSpPr>
            <p:nvPr/>
          </p:nvSpPr>
          <p:spPr bwMode="auto">
            <a:xfrm>
              <a:off x="2883" y="2352"/>
              <a:ext cx="81"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11695" name="Rectangle 338"/>
            <p:cNvSpPr>
              <a:spLocks noChangeArrowheads="1"/>
            </p:cNvSpPr>
            <p:nvPr/>
          </p:nvSpPr>
          <p:spPr bwMode="auto">
            <a:xfrm>
              <a:off x="2964" y="2352"/>
              <a:ext cx="82" cy="288"/>
            </a:xfrm>
            <a:prstGeom prst="rect">
              <a:avLst/>
            </a:prstGeom>
            <a:solidFill>
              <a:schemeClr val="tx2"/>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sp>
        <p:nvSpPr>
          <p:cNvPr id="80" name="Rectangle 173"/>
          <p:cNvSpPr txBox="1">
            <a:spLocks noChangeArrowheads="1"/>
          </p:cNvSpPr>
          <p:nvPr/>
        </p:nvSpPr>
        <p:spPr>
          <a:xfrm>
            <a:off x="4859338" y="1243013"/>
            <a:ext cx="4237037" cy="5233987"/>
          </a:xfrm>
          <a:prstGeom prst="rect">
            <a:avLst/>
          </a:prstGeom>
        </p:spPr>
        <p:txBody>
          <a:bodyPr/>
          <a:lstStyle/>
          <a:p>
            <a:pPr marL="342900" indent="-342900" algn="l" eaLnBrk="1" hangingPunct="1">
              <a:lnSpc>
                <a:spcPct val="90000"/>
              </a:lnSpc>
              <a:spcBef>
                <a:spcPct val="20000"/>
              </a:spcBef>
              <a:buFont typeface="Arial" pitchFamily="34" charset="0"/>
              <a:buChar char="•"/>
              <a:defRPr/>
            </a:pPr>
            <a:r>
              <a:rPr lang="en-US" b="1" kern="0" dirty="0">
                <a:latin typeface="+mn-lt"/>
              </a:rPr>
              <a:t>O Split do clone </a:t>
            </a:r>
            <a:r>
              <a:rPr lang="en-US" b="1" kern="0" dirty="0" err="1">
                <a:latin typeface="+mn-lt"/>
              </a:rPr>
              <a:t>deve</a:t>
            </a:r>
            <a:r>
              <a:rPr lang="en-US" b="1" kern="0" dirty="0">
                <a:latin typeface="+mn-lt"/>
              </a:rPr>
              <a:t> ser </a:t>
            </a:r>
            <a:r>
              <a:rPr lang="en-US" b="1" kern="0" dirty="0" err="1">
                <a:latin typeface="+mn-lt"/>
              </a:rPr>
              <a:t>feito</a:t>
            </a:r>
            <a:r>
              <a:rPr lang="en-US" b="1" kern="0" dirty="0">
                <a:latin typeface="+mn-lt"/>
              </a:rPr>
              <a:t> </a:t>
            </a:r>
            <a:r>
              <a:rPr lang="en-US" b="1" kern="0" dirty="0" err="1">
                <a:latin typeface="+mn-lt"/>
              </a:rPr>
              <a:t>quando</a:t>
            </a:r>
            <a:r>
              <a:rPr lang="en-US" b="1" kern="0" dirty="0">
                <a:latin typeface="+mn-lt"/>
              </a:rPr>
              <a:t> a </a:t>
            </a:r>
            <a:r>
              <a:rPr lang="en-US" b="1" kern="0" dirty="0" err="1">
                <a:latin typeface="+mn-lt"/>
              </a:rPr>
              <a:t>maior</a:t>
            </a:r>
            <a:r>
              <a:rPr lang="en-US" b="1" kern="0" dirty="0">
                <a:latin typeface="+mn-lt"/>
              </a:rPr>
              <a:t> parte dos dados do volume clone </a:t>
            </a:r>
            <a:r>
              <a:rPr lang="en-US" b="1" kern="0" dirty="0" err="1">
                <a:latin typeface="+mn-lt"/>
              </a:rPr>
              <a:t>está</a:t>
            </a:r>
            <a:r>
              <a:rPr lang="en-US" b="1" kern="0" dirty="0">
                <a:latin typeface="+mn-lt"/>
              </a:rPr>
              <a:t> </a:t>
            </a:r>
            <a:r>
              <a:rPr lang="en-US" b="1" kern="0" dirty="0" err="1">
                <a:latin typeface="+mn-lt"/>
              </a:rPr>
              <a:t>diferente</a:t>
            </a:r>
            <a:r>
              <a:rPr lang="en-US" b="1" kern="0" dirty="0">
                <a:latin typeface="+mn-lt"/>
              </a:rPr>
              <a:t> do original</a:t>
            </a:r>
          </a:p>
          <a:p>
            <a:pPr marL="342900" indent="-342900" algn="l" eaLnBrk="1" hangingPunct="1">
              <a:lnSpc>
                <a:spcPct val="90000"/>
              </a:lnSpc>
              <a:spcBef>
                <a:spcPct val="20000"/>
              </a:spcBef>
              <a:buFont typeface="Arial" pitchFamily="34" charset="0"/>
              <a:buChar char="•"/>
              <a:defRPr/>
            </a:pPr>
            <a:r>
              <a:rPr lang="en-US" b="1" kern="0" dirty="0">
                <a:latin typeface="+mn-lt"/>
              </a:rPr>
              <a:t>O </a:t>
            </a:r>
            <a:r>
              <a:rPr lang="en-US" b="1" kern="0" dirty="0" err="1">
                <a:latin typeface="+mn-lt"/>
              </a:rPr>
              <a:t>processo</a:t>
            </a:r>
            <a:r>
              <a:rPr lang="en-US" b="1" kern="0" dirty="0">
                <a:latin typeface="+mn-lt"/>
              </a:rPr>
              <a:t> </a:t>
            </a:r>
            <a:r>
              <a:rPr lang="en-US" b="1" kern="0" dirty="0" err="1">
                <a:latin typeface="+mn-lt"/>
              </a:rPr>
              <a:t>ocorre</a:t>
            </a:r>
            <a:r>
              <a:rPr lang="en-US" b="1" kern="0" dirty="0">
                <a:latin typeface="+mn-lt"/>
              </a:rPr>
              <a:t> </a:t>
            </a:r>
            <a:r>
              <a:rPr lang="en-US" b="1" kern="0" dirty="0" err="1">
                <a:latin typeface="+mn-lt"/>
              </a:rPr>
              <a:t>em</a:t>
            </a:r>
            <a:r>
              <a:rPr lang="en-US" b="1" kern="0" dirty="0">
                <a:latin typeface="+mn-lt"/>
              </a:rPr>
              <a:t> background</a:t>
            </a:r>
          </a:p>
          <a:p>
            <a:pPr marL="342900" indent="-342900" algn="l" eaLnBrk="1" hangingPunct="1">
              <a:lnSpc>
                <a:spcPct val="90000"/>
              </a:lnSpc>
              <a:spcBef>
                <a:spcPct val="20000"/>
              </a:spcBef>
              <a:buFont typeface="Arial" pitchFamily="34" charset="0"/>
              <a:buChar char="•"/>
              <a:defRPr/>
            </a:pPr>
            <a:r>
              <a:rPr lang="en-US" b="1" kern="0" dirty="0">
                <a:latin typeface="+mn-lt"/>
              </a:rPr>
              <a:t>O </a:t>
            </a:r>
            <a:r>
              <a:rPr lang="en-US" b="1" kern="0" dirty="0" err="1">
                <a:latin typeface="+mn-lt"/>
              </a:rPr>
              <a:t>resultado</a:t>
            </a:r>
            <a:r>
              <a:rPr lang="en-US" b="1" kern="0" dirty="0">
                <a:latin typeface="+mn-lt"/>
              </a:rPr>
              <a:t> do split é um volume </a:t>
            </a:r>
            <a:r>
              <a:rPr lang="en-US" b="1" kern="0" dirty="0" err="1">
                <a:latin typeface="+mn-lt"/>
              </a:rPr>
              <a:t>independente</a:t>
            </a:r>
            <a:r>
              <a:rPr lang="en-US" b="1" kern="0" dirty="0">
                <a:latin typeface="+mn-lt"/>
              </a:rPr>
              <a:t> </a:t>
            </a:r>
            <a:r>
              <a:rPr lang="en-US" b="1" kern="0" dirty="0" err="1">
                <a:latin typeface="+mn-lt"/>
              </a:rPr>
              <a:t>para</a:t>
            </a:r>
            <a:r>
              <a:rPr lang="en-US" b="1" kern="0" dirty="0">
                <a:latin typeface="+mn-lt"/>
              </a:rPr>
              <a:t> ser </a:t>
            </a:r>
            <a:r>
              <a:rPr lang="en-US" b="1" kern="0" dirty="0" err="1">
                <a:latin typeface="+mn-lt"/>
              </a:rPr>
              <a:t>usado</a:t>
            </a:r>
            <a:r>
              <a:rPr lang="en-US" b="1" kern="0" dirty="0">
                <a:latin typeface="+mn-lt"/>
              </a:rPr>
              <a:t> </a:t>
            </a:r>
            <a:r>
              <a:rPr lang="en-US" b="1" kern="0" dirty="0" err="1">
                <a:latin typeface="+mn-lt"/>
              </a:rPr>
              <a:t>em</a:t>
            </a:r>
            <a:r>
              <a:rPr lang="en-US" b="1" kern="0" dirty="0">
                <a:latin typeface="+mn-lt"/>
              </a:rPr>
              <a:t> </a:t>
            </a:r>
            <a:r>
              <a:rPr lang="en-US" b="1" kern="0" dirty="0" err="1">
                <a:latin typeface="+mn-lt"/>
              </a:rPr>
              <a:t>produção</a:t>
            </a:r>
            <a:endParaRPr lang="en-US" b="1" kern="0" dirty="0">
              <a:latin typeface="+mn-lt"/>
            </a:endParaRPr>
          </a:p>
          <a:p>
            <a:pPr marL="342900" indent="-342900" algn="l" eaLnBrk="1" hangingPunct="1">
              <a:lnSpc>
                <a:spcPct val="90000"/>
              </a:lnSpc>
              <a:spcBef>
                <a:spcPct val="20000"/>
              </a:spcBef>
              <a:buFont typeface="Wingdings 2" pitchFamily="18" charset="2"/>
              <a:buNone/>
              <a:defRPr/>
            </a:pPr>
            <a:endParaRPr lang="en-US" sz="2400" b="1" kern="0" dirty="0">
              <a:latin typeface="+mn-lt"/>
            </a:endParaRPr>
          </a:p>
          <a:p>
            <a:pPr marL="342900" indent="-342900" algn="l" eaLnBrk="1" hangingPunct="1">
              <a:lnSpc>
                <a:spcPct val="90000"/>
              </a:lnSpc>
              <a:spcBef>
                <a:spcPct val="20000"/>
              </a:spcBef>
              <a:buFont typeface="Wingdings 2" pitchFamily="18" charset="2"/>
              <a:buNone/>
              <a:defRPr/>
            </a:pPr>
            <a:endParaRPr lang="en-US" sz="2400" b="1" kern="0" dirty="0">
              <a:latin typeface="+mn-lt"/>
            </a:endParaRPr>
          </a:p>
          <a:p>
            <a:pPr marL="342900" indent="-342900" algn="l" eaLnBrk="1" hangingPunct="1">
              <a:lnSpc>
                <a:spcPct val="90000"/>
              </a:lnSpc>
              <a:spcBef>
                <a:spcPct val="20000"/>
              </a:spcBef>
              <a:buFont typeface="Wingdings 2" pitchFamily="18" charset="2"/>
              <a:buNone/>
              <a:defRPr/>
            </a:pPr>
            <a:endParaRPr lang="en-US" sz="2400" b="1" kern="0" dirty="0">
              <a:latin typeface="+mn-lt"/>
            </a:endParaRPr>
          </a:p>
        </p:txBody>
      </p:sp>
      <p:pic>
        <p:nvPicPr>
          <p:cNvPr id="111672" name="Picture 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5" y="3951288"/>
            <a:ext cx="1241425" cy="1439862"/>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73" name="Picture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2163" y="3097213"/>
            <a:ext cx="1293812" cy="1441450"/>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74"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3588" y="4670425"/>
            <a:ext cx="1308100" cy="1439863"/>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1264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0">
                                            <p:txEl>
                                              <p:pRg st="1" end="1"/>
                                            </p:txEl>
                                          </p:spTgt>
                                        </p:tgtEl>
                                        <p:attrNameLst>
                                          <p:attrName>style.visibility</p:attrName>
                                        </p:attrNameLst>
                                      </p:cBhvr>
                                      <p:to>
                                        <p:strVal val="visible"/>
                                      </p:to>
                                    </p:set>
                                    <p:animEffect transition="in" filter="fade">
                                      <p:cBhvr>
                                        <p:cTn id="16" dur="500"/>
                                        <p:tgtEl>
                                          <p:spTgt spid="8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0">
                                            <p:txEl>
                                              <p:pRg st="2" end="2"/>
                                            </p:txEl>
                                          </p:spTgt>
                                        </p:tgtEl>
                                        <p:attrNameLst>
                                          <p:attrName>style.visibility</p:attrName>
                                        </p:attrNameLst>
                                      </p:cBhvr>
                                      <p:to>
                                        <p:strVal val="visible"/>
                                      </p:to>
                                    </p:set>
                                    <p:animEffect transition="in" filter="fade">
                                      <p:cBhvr>
                                        <p:cTn id="21" dur="500"/>
                                        <p:tgtEl>
                                          <p:spTgt spid="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483768" y="260648"/>
            <a:ext cx="5470376" cy="650503"/>
          </a:xfrm>
        </p:spPr>
        <p:txBody>
          <a:bodyPr/>
          <a:lstStyle/>
          <a:p>
            <a:r>
              <a:rPr lang="pt-BR" b="1" dirty="0" err="1" smtClean="0">
                <a:solidFill>
                  <a:schemeClr val="tx2"/>
                </a:solidFill>
              </a:rPr>
              <a:t>FlexVolume</a:t>
            </a:r>
            <a:r>
              <a:rPr lang="pt-BR" b="1" dirty="0" smtClean="0">
                <a:solidFill>
                  <a:schemeClr val="tx2"/>
                </a:solidFill>
              </a:rPr>
              <a:t> Move</a:t>
            </a:r>
            <a:endParaRPr lang="pt-BR" b="1" dirty="0">
              <a:solidFill>
                <a:schemeClr val="tx2"/>
              </a:solidFill>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340767"/>
            <a:ext cx="8784976" cy="4553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4"/>
          <p:cNvCxnSpPr>
            <a:cxnSpLocks noChangeShapeType="1"/>
          </p:cNvCxnSpPr>
          <p:nvPr/>
        </p:nvCxnSpPr>
        <p:spPr bwMode="auto">
          <a:xfrm flipH="1" flipV="1">
            <a:off x="6948264" y="2636912"/>
            <a:ext cx="1008112" cy="1498600"/>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sp>
        <p:nvSpPr>
          <p:cNvPr id="9" name="TextBox 8"/>
          <p:cNvSpPr txBox="1">
            <a:spLocks noChangeArrowheads="1"/>
          </p:cNvSpPr>
          <p:nvPr/>
        </p:nvSpPr>
        <p:spPr bwMode="auto">
          <a:xfrm>
            <a:off x="5868144" y="4124027"/>
            <a:ext cx="2956743" cy="708025"/>
          </a:xfrm>
          <a:prstGeom prst="rect">
            <a:avLst/>
          </a:prstGeom>
          <a:solidFill>
            <a:schemeClr val="bg1"/>
          </a:solidFill>
          <a:ln w="12700">
            <a:solidFill>
              <a:schemeClr val="accent6">
                <a:lumMod val="50000"/>
                <a:lumOff val="50000"/>
              </a:schemeClr>
            </a:solidFill>
            <a:miter lim="800000"/>
            <a:headEnd/>
            <a:tailEnd/>
          </a:ln>
        </p:spPr>
        <p:txBody>
          <a:bodyPr wrap="squar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defRPr/>
            </a:pPr>
            <a:r>
              <a:rPr lang="en-US" altLang="pt-BR" sz="2000" b="0" dirty="0" smtClean="0">
                <a:latin typeface="Arial" charset="0"/>
              </a:rPr>
              <a:t>1. </a:t>
            </a:r>
            <a:r>
              <a:rPr lang="en-US" altLang="pt-BR" sz="2000" b="0" dirty="0" err="1" smtClean="0">
                <a:latin typeface="Arial" charset="0"/>
              </a:rPr>
              <a:t>Selecione</a:t>
            </a:r>
            <a:r>
              <a:rPr lang="en-US" altLang="pt-BR" sz="2000" b="0" dirty="0" smtClean="0">
                <a:latin typeface="Arial" charset="0"/>
              </a:rPr>
              <a:t> o volume &gt; “Move”</a:t>
            </a:r>
          </a:p>
        </p:txBody>
      </p:sp>
      <p:sp>
        <p:nvSpPr>
          <p:cNvPr id="14" name="TextBox 8"/>
          <p:cNvSpPr txBox="1">
            <a:spLocks noChangeArrowheads="1"/>
          </p:cNvSpPr>
          <p:nvPr/>
        </p:nvSpPr>
        <p:spPr bwMode="auto">
          <a:xfrm>
            <a:off x="395536" y="4478039"/>
            <a:ext cx="2956743" cy="707886"/>
          </a:xfrm>
          <a:prstGeom prst="rect">
            <a:avLst/>
          </a:prstGeom>
          <a:solidFill>
            <a:schemeClr val="bg1"/>
          </a:solidFill>
          <a:ln w="12700">
            <a:solidFill>
              <a:schemeClr val="accent6">
                <a:lumMod val="50000"/>
                <a:lumOff val="50000"/>
              </a:schemeClr>
            </a:solidFill>
            <a:miter lim="800000"/>
            <a:headEnd/>
            <a:tailEnd/>
          </a:ln>
        </p:spPr>
        <p:txBody>
          <a:bodyPr wrap="squar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defRPr/>
            </a:pPr>
            <a:r>
              <a:rPr lang="en-US" altLang="pt-BR" sz="2000" b="0" dirty="0" smtClean="0">
                <a:latin typeface="Arial" charset="0"/>
              </a:rPr>
              <a:t>2.Selecione o Aggregate de </a:t>
            </a:r>
            <a:r>
              <a:rPr lang="en-US" altLang="pt-BR" sz="2000" b="0" dirty="0" err="1" smtClean="0">
                <a:latin typeface="Arial" charset="0"/>
              </a:rPr>
              <a:t>Destivo</a:t>
            </a:r>
            <a:r>
              <a:rPr lang="en-US" altLang="pt-BR" sz="2000" b="0" dirty="0" smtClean="0">
                <a:latin typeface="Arial" charset="0"/>
              </a:rPr>
              <a:t> &gt; “Move”</a:t>
            </a:r>
          </a:p>
        </p:txBody>
      </p:sp>
      <p:cxnSp>
        <p:nvCxnSpPr>
          <p:cNvPr id="16" name="Straight Arrow Connector 4"/>
          <p:cNvCxnSpPr>
            <a:cxnSpLocks noChangeShapeType="1"/>
          </p:cNvCxnSpPr>
          <p:nvPr/>
        </p:nvCxnSpPr>
        <p:spPr bwMode="auto">
          <a:xfrm>
            <a:off x="2699792" y="5115582"/>
            <a:ext cx="2736304" cy="473658"/>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cxnSp>
        <p:nvCxnSpPr>
          <p:cNvPr id="13" name="Straight Arrow Connector 4"/>
          <p:cNvCxnSpPr>
            <a:cxnSpLocks noChangeShapeType="1"/>
          </p:cNvCxnSpPr>
          <p:nvPr/>
        </p:nvCxnSpPr>
        <p:spPr bwMode="auto">
          <a:xfrm flipV="1">
            <a:off x="2483768" y="3740224"/>
            <a:ext cx="432048" cy="840904"/>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190532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black">
          <a:xfrm>
            <a:off x="2194719" y="260648"/>
            <a:ext cx="8029915" cy="88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pt-BR" altLang="pt-BR" sz="3400" dirty="0" err="1" smtClean="0">
                <a:solidFill>
                  <a:schemeClr val="tx2"/>
                </a:solidFill>
                <a:latin typeface="+mn-lt"/>
              </a:rPr>
              <a:t>Deduplicação</a:t>
            </a:r>
            <a:r>
              <a:rPr lang="pt-BR" altLang="pt-BR" sz="3400" dirty="0" smtClean="0">
                <a:solidFill>
                  <a:schemeClr val="tx2"/>
                </a:solidFill>
                <a:latin typeface="+mn-lt"/>
              </a:rPr>
              <a:t>(Storage </a:t>
            </a:r>
            <a:r>
              <a:rPr lang="pt-BR" altLang="pt-BR" sz="3400" dirty="0" err="1" smtClean="0">
                <a:solidFill>
                  <a:schemeClr val="tx2"/>
                </a:solidFill>
                <a:latin typeface="+mn-lt"/>
              </a:rPr>
              <a:t>Efficiency</a:t>
            </a:r>
            <a:r>
              <a:rPr lang="pt-BR" altLang="pt-BR" sz="3400" dirty="0" smtClean="0">
                <a:solidFill>
                  <a:schemeClr val="tx2"/>
                </a:solidFill>
                <a:latin typeface="+mn-lt"/>
              </a:rPr>
              <a:t>)</a:t>
            </a:r>
            <a:endParaRPr lang="pt-BR" altLang="pt-BR" sz="3400" b="0" dirty="0">
              <a:solidFill>
                <a:schemeClr val="tx2"/>
              </a:solidFill>
              <a:latin typeface="+mn-lt"/>
            </a:endParaRPr>
          </a:p>
        </p:txBody>
      </p:sp>
      <p:sp>
        <p:nvSpPr>
          <p:cNvPr id="198659" name="Oval 35"/>
          <p:cNvSpPr>
            <a:spLocks noChangeArrowheads="1"/>
          </p:cNvSpPr>
          <p:nvPr/>
        </p:nvSpPr>
        <p:spPr bwMode="auto">
          <a:xfrm>
            <a:off x="5976938" y="3970338"/>
            <a:ext cx="3032125" cy="2338387"/>
          </a:xfrm>
          <a:prstGeom prst="ellipse">
            <a:avLst/>
          </a:prstGeom>
          <a:solidFill>
            <a:schemeClr val="bg2">
              <a:alpha val="43137"/>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8660" name="Oval 36"/>
          <p:cNvSpPr>
            <a:spLocks noChangeArrowheads="1"/>
          </p:cNvSpPr>
          <p:nvPr/>
        </p:nvSpPr>
        <p:spPr bwMode="auto">
          <a:xfrm>
            <a:off x="134938" y="1724025"/>
            <a:ext cx="4730750" cy="3943350"/>
          </a:xfrm>
          <a:prstGeom prst="ellipse">
            <a:avLst/>
          </a:prstGeom>
          <a:solidFill>
            <a:schemeClr val="bg2">
              <a:alpha val="43137"/>
            </a:schemeClr>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pic>
        <p:nvPicPr>
          <p:cNvPr id="198661" name="Picture 37" descr="MCDD01732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988" y="2620963"/>
            <a:ext cx="569912"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2" name="Picture 38" descr="MCDD01732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2838" y="2574925"/>
            <a:ext cx="569912"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3" name="Picture 39" descr="MCDD01732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4775" y="2479675"/>
            <a:ext cx="50006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4" name="Picture 40" descr="MCDD01732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050" y="2865438"/>
            <a:ext cx="50006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5" name="Picture 41" descr="MCDD01732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450" y="3017838"/>
            <a:ext cx="50006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6" name="Picture 42" descr="MCDD01732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4338" y="2579688"/>
            <a:ext cx="569912"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7" name="Picture 43" descr="MCDD01732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9763" y="2887663"/>
            <a:ext cx="569912"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8" name="Picture 44" descr="MCDD01732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6813" y="2843213"/>
            <a:ext cx="500062"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9" name="Text Box 45"/>
          <p:cNvSpPr txBox="1">
            <a:spLocks noChangeArrowheads="1"/>
          </p:cNvSpPr>
          <p:nvPr/>
        </p:nvSpPr>
        <p:spPr bwMode="auto">
          <a:xfrm>
            <a:off x="2292350" y="1303338"/>
            <a:ext cx="1055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800">
                <a:solidFill>
                  <a:schemeClr val="tx1"/>
                </a:solidFill>
                <a:latin typeface="Arial" charset="0"/>
              </a:rPr>
              <a:t>Dados</a:t>
            </a:r>
          </a:p>
        </p:txBody>
      </p:sp>
      <p:sp>
        <p:nvSpPr>
          <p:cNvPr id="198670" name="Rectangle 46"/>
          <p:cNvSpPr>
            <a:spLocks noChangeArrowheads="1"/>
          </p:cNvSpPr>
          <p:nvPr/>
        </p:nvSpPr>
        <p:spPr bwMode="auto">
          <a:xfrm>
            <a:off x="1652588" y="5173663"/>
            <a:ext cx="163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200" b="0">
                <a:solidFill>
                  <a:schemeClr val="tx1"/>
                </a:solidFill>
                <a:latin typeface="Arial" charset="0"/>
              </a:rPr>
              <a:t>Dados regulares em um Volume Flexível </a:t>
            </a:r>
          </a:p>
        </p:txBody>
      </p:sp>
      <p:pic>
        <p:nvPicPr>
          <p:cNvPr id="198671" name="Picture 47" descr="MCHH00704_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8575" y="1822450"/>
            <a:ext cx="1092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72" name="Rectangle 48"/>
          <p:cNvSpPr>
            <a:spLocks noChangeArrowheads="1"/>
          </p:cNvSpPr>
          <p:nvPr/>
        </p:nvSpPr>
        <p:spPr bwMode="auto">
          <a:xfrm>
            <a:off x="2287588" y="2533650"/>
            <a:ext cx="163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200" b="0">
                <a:solidFill>
                  <a:schemeClr val="tx1"/>
                </a:solidFill>
                <a:latin typeface="Arial" charset="0"/>
              </a:rPr>
              <a:t>Metadados</a:t>
            </a:r>
          </a:p>
        </p:txBody>
      </p:sp>
      <p:sp>
        <p:nvSpPr>
          <p:cNvPr id="198673" name="Rectangle 49"/>
          <p:cNvSpPr>
            <a:spLocks noChangeArrowheads="1"/>
          </p:cNvSpPr>
          <p:nvPr/>
        </p:nvSpPr>
        <p:spPr bwMode="auto">
          <a:xfrm>
            <a:off x="4864100" y="2695575"/>
            <a:ext cx="1670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800">
                <a:solidFill>
                  <a:srgbClr val="333333"/>
                </a:solidFill>
                <a:latin typeface="Arial" charset="0"/>
              </a:rPr>
              <a:t>Processo de </a:t>
            </a:r>
          </a:p>
          <a:p>
            <a:pPr algn="ctr" eaLnBrk="1" hangingPunct="1">
              <a:lnSpc>
                <a:spcPct val="100000"/>
              </a:lnSpc>
              <a:spcBef>
                <a:spcPct val="0"/>
              </a:spcBef>
              <a:buFontTx/>
              <a:buNone/>
            </a:pPr>
            <a:r>
              <a:rPr lang="en-US" altLang="pt-BR" sz="1800">
                <a:solidFill>
                  <a:srgbClr val="333333"/>
                </a:solidFill>
                <a:latin typeface="Arial" charset="0"/>
              </a:rPr>
              <a:t>Deduplicação</a:t>
            </a:r>
          </a:p>
        </p:txBody>
      </p:sp>
      <p:sp>
        <p:nvSpPr>
          <p:cNvPr id="198674" name="Rectangle 50"/>
          <p:cNvSpPr>
            <a:spLocks noChangeArrowheads="1"/>
          </p:cNvSpPr>
          <p:nvPr/>
        </p:nvSpPr>
        <p:spPr bwMode="auto">
          <a:xfrm>
            <a:off x="6443663" y="5846763"/>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200" b="0">
                <a:solidFill>
                  <a:schemeClr val="tx1"/>
                </a:solidFill>
                <a:latin typeface="Arial" charset="0"/>
              </a:rPr>
              <a:t>Dados deduplicados em um Volume Flexível</a:t>
            </a:r>
          </a:p>
        </p:txBody>
      </p:sp>
      <p:sp>
        <p:nvSpPr>
          <p:cNvPr id="198675" name="Rectangle 51"/>
          <p:cNvSpPr>
            <a:spLocks noChangeArrowheads="1"/>
          </p:cNvSpPr>
          <p:nvPr/>
        </p:nvSpPr>
        <p:spPr bwMode="auto">
          <a:xfrm>
            <a:off x="6305550" y="3363913"/>
            <a:ext cx="2990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800">
                <a:solidFill>
                  <a:schemeClr val="tx1"/>
                </a:solidFill>
                <a:latin typeface="Arial" charset="0"/>
              </a:rPr>
              <a:t>Advanced </a:t>
            </a:r>
          </a:p>
          <a:p>
            <a:pPr algn="ctr" eaLnBrk="1" hangingPunct="1">
              <a:lnSpc>
                <a:spcPct val="100000"/>
              </a:lnSpc>
              <a:spcBef>
                <a:spcPct val="0"/>
              </a:spcBef>
              <a:buFontTx/>
              <a:buNone/>
            </a:pPr>
            <a:r>
              <a:rPr lang="en-US" altLang="pt-BR" sz="1800">
                <a:solidFill>
                  <a:schemeClr val="tx1"/>
                </a:solidFill>
                <a:latin typeface="Arial" charset="0"/>
              </a:rPr>
              <a:t>Single Instance Storage</a:t>
            </a:r>
          </a:p>
        </p:txBody>
      </p:sp>
      <p:sp>
        <p:nvSpPr>
          <p:cNvPr id="198676" name="Rectangle 52"/>
          <p:cNvSpPr>
            <a:spLocks noChangeArrowheads="1"/>
          </p:cNvSpPr>
          <p:nvPr/>
        </p:nvSpPr>
        <p:spPr bwMode="auto">
          <a:xfrm>
            <a:off x="7505700" y="4953000"/>
            <a:ext cx="163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200" b="0">
                <a:solidFill>
                  <a:schemeClr val="tx1"/>
                </a:solidFill>
                <a:latin typeface="Arial" charset="0"/>
              </a:rPr>
              <a:t>Metadados</a:t>
            </a:r>
          </a:p>
        </p:txBody>
      </p:sp>
      <p:pic>
        <p:nvPicPr>
          <p:cNvPr id="198677" name="Picture 53" descr="MCHH00704_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1125" y="4070350"/>
            <a:ext cx="1092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78" name="Picture 54" descr="MCHH00704_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1300" y="4241800"/>
            <a:ext cx="1092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79" name="AutoShape 55"/>
          <p:cNvSpPr>
            <a:spLocks noChangeAspect="1" noChangeArrowheads="1" noTextEdit="1"/>
          </p:cNvSpPr>
          <p:nvPr/>
        </p:nvSpPr>
        <p:spPr bwMode="auto">
          <a:xfrm>
            <a:off x="6489700" y="1473200"/>
            <a:ext cx="50006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p>
        </p:txBody>
      </p:sp>
      <p:grpSp>
        <p:nvGrpSpPr>
          <p:cNvPr id="198680" name="Group 56"/>
          <p:cNvGrpSpPr>
            <a:grpSpLocks/>
          </p:cNvGrpSpPr>
          <p:nvPr/>
        </p:nvGrpSpPr>
        <p:grpSpPr bwMode="auto">
          <a:xfrm>
            <a:off x="7050088" y="4383088"/>
            <a:ext cx="463550" cy="1420812"/>
            <a:chOff x="4111" y="928"/>
            <a:chExt cx="292" cy="895"/>
          </a:xfrm>
        </p:grpSpPr>
        <p:sp>
          <p:nvSpPr>
            <p:cNvPr id="198682" name="Freeform 57"/>
            <p:cNvSpPr>
              <a:spLocks/>
            </p:cNvSpPr>
            <p:nvPr/>
          </p:nvSpPr>
          <p:spPr bwMode="auto">
            <a:xfrm>
              <a:off x="4125" y="1590"/>
              <a:ext cx="143" cy="226"/>
            </a:xfrm>
            <a:custGeom>
              <a:avLst/>
              <a:gdLst>
                <a:gd name="T0" fmla="*/ 0 w 429"/>
                <a:gd name="T1" fmla="*/ 0 h 678"/>
                <a:gd name="T2" fmla="*/ 0 w 429"/>
                <a:gd name="T3" fmla="*/ 0 h 678"/>
                <a:gd name="T4" fmla="*/ 0 w 429"/>
                <a:gd name="T5" fmla="*/ 0 h 678"/>
                <a:gd name="T6" fmla="*/ 0 w 429"/>
                <a:gd name="T7" fmla="*/ 0 h 678"/>
                <a:gd name="T8" fmla="*/ 0 w 429"/>
                <a:gd name="T9" fmla="*/ 0 h 678"/>
                <a:gd name="T10" fmla="*/ 0 60000 65536"/>
                <a:gd name="T11" fmla="*/ 0 60000 65536"/>
                <a:gd name="T12" fmla="*/ 0 60000 65536"/>
                <a:gd name="T13" fmla="*/ 0 60000 65536"/>
                <a:gd name="T14" fmla="*/ 0 60000 65536"/>
                <a:gd name="T15" fmla="*/ 0 w 429"/>
                <a:gd name="T16" fmla="*/ 0 h 678"/>
                <a:gd name="T17" fmla="*/ 429 w 429"/>
                <a:gd name="T18" fmla="*/ 678 h 678"/>
              </a:gdLst>
              <a:ahLst/>
              <a:cxnLst>
                <a:cxn ang="T10">
                  <a:pos x="T0" y="T1"/>
                </a:cxn>
                <a:cxn ang="T11">
                  <a:pos x="T2" y="T3"/>
                </a:cxn>
                <a:cxn ang="T12">
                  <a:pos x="T4" y="T5"/>
                </a:cxn>
                <a:cxn ang="T13">
                  <a:pos x="T6" y="T7"/>
                </a:cxn>
                <a:cxn ang="T14">
                  <a:pos x="T8" y="T9"/>
                </a:cxn>
              </a:cxnLst>
              <a:rect l="T15" t="T16" r="T17" b="T18"/>
              <a:pathLst>
                <a:path w="429" h="678">
                  <a:moveTo>
                    <a:pt x="0" y="494"/>
                  </a:moveTo>
                  <a:lnTo>
                    <a:pt x="429" y="678"/>
                  </a:lnTo>
                  <a:lnTo>
                    <a:pt x="429" y="177"/>
                  </a:lnTo>
                  <a:lnTo>
                    <a:pt x="0" y="0"/>
                  </a:lnTo>
                  <a:lnTo>
                    <a:pt x="0" y="4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83" name="Freeform 58"/>
            <p:cNvSpPr>
              <a:spLocks/>
            </p:cNvSpPr>
            <p:nvPr/>
          </p:nvSpPr>
          <p:spPr bwMode="auto">
            <a:xfrm>
              <a:off x="4268" y="1570"/>
              <a:ext cx="101" cy="253"/>
            </a:xfrm>
            <a:custGeom>
              <a:avLst/>
              <a:gdLst>
                <a:gd name="T0" fmla="*/ 0 w 303"/>
                <a:gd name="T1" fmla="*/ 0 h 759"/>
                <a:gd name="T2" fmla="*/ 0 w 303"/>
                <a:gd name="T3" fmla="*/ 0 h 759"/>
                <a:gd name="T4" fmla="*/ 0 w 303"/>
                <a:gd name="T5" fmla="*/ 0 h 759"/>
                <a:gd name="T6" fmla="*/ 0 w 303"/>
                <a:gd name="T7" fmla="*/ 0 h 759"/>
                <a:gd name="T8" fmla="*/ 0 w 303"/>
                <a:gd name="T9" fmla="*/ 0 h 759"/>
                <a:gd name="T10" fmla="*/ 0 w 303"/>
                <a:gd name="T11" fmla="*/ 0 h 759"/>
                <a:gd name="T12" fmla="*/ 0 60000 65536"/>
                <a:gd name="T13" fmla="*/ 0 60000 65536"/>
                <a:gd name="T14" fmla="*/ 0 60000 65536"/>
                <a:gd name="T15" fmla="*/ 0 60000 65536"/>
                <a:gd name="T16" fmla="*/ 0 60000 65536"/>
                <a:gd name="T17" fmla="*/ 0 60000 65536"/>
                <a:gd name="T18" fmla="*/ 0 w 303"/>
                <a:gd name="T19" fmla="*/ 0 h 759"/>
                <a:gd name="T20" fmla="*/ 303 w 303"/>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303" h="759">
                  <a:moveTo>
                    <a:pt x="0" y="759"/>
                  </a:moveTo>
                  <a:lnTo>
                    <a:pt x="20" y="758"/>
                  </a:lnTo>
                  <a:lnTo>
                    <a:pt x="303" y="491"/>
                  </a:lnTo>
                  <a:lnTo>
                    <a:pt x="303" y="0"/>
                  </a:lnTo>
                  <a:lnTo>
                    <a:pt x="0" y="253"/>
                  </a:lnTo>
                  <a:lnTo>
                    <a:pt x="0" y="7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84" name="Freeform 59"/>
            <p:cNvSpPr>
              <a:spLocks/>
            </p:cNvSpPr>
            <p:nvPr/>
          </p:nvSpPr>
          <p:spPr bwMode="auto">
            <a:xfrm>
              <a:off x="4125" y="1597"/>
              <a:ext cx="143" cy="226"/>
            </a:xfrm>
            <a:custGeom>
              <a:avLst/>
              <a:gdLst>
                <a:gd name="T0" fmla="*/ 0 w 429"/>
                <a:gd name="T1" fmla="*/ 0 h 679"/>
                <a:gd name="T2" fmla="*/ 0 w 429"/>
                <a:gd name="T3" fmla="*/ 0 h 679"/>
                <a:gd name="T4" fmla="*/ 0 w 429"/>
                <a:gd name="T5" fmla="*/ 0 h 679"/>
                <a:gd name="T6" fmla="*/ 0 w 429"/>
                <a:gd name="T7" fmla="*/ 0 h 679"/>
                <a:gd name="T8" fmla="*/ 0 w 429"/>
                <a:gd name="T9" fmla="*/ 0 h 679"/>
                <a:gd name="T10" fmla="*/ 0 60000 65536"/>
                <a:gd name="T11" fmla="*/ 0 60000 65536"/>
                <a:gd name="T12" fmla="*/ 0 60000 65536"/>
                <a:gd name="T13" fmla="*/ 0 60000 65536"/>
                <a:gd name="T14" fmla="*/ 0 60000 65536"/>
                <a:gd name="T15" fmla="*/ 0 w 429"/>
                <a:gd name="T16" fmla="*/ 0 h 679"/>
                <a:gd name="T17" fmla="*/ 429 w 429"/>
                <a:gd name="T18" fmla="*/ 679 h 679"/>
              </a:gdLst>
              <a:ahLst/>
              <a:cxnLst>
                <a:cxn ang="T10">
                  <a:pos x="T0" y="T1"/>
                </a:cxn>
                <a:cxn ang="T11">
                  <a:pos x="T2" y="T3"/>
                </a:cxn>
                <a:cxn ang="T12">
                  <a:pos x="T4" y="T5"/>
                </a:cxn>
                <a:cxn ang="T13">
                  <a:pos x="T6" y="T7"/>
                </a:cxn>
                <a:cxn ang="T14">
                  <a:pos x="T8" y="T9"/>
                </a:cxn>
              </a:cxnLst>
              <a:rect l="T15" t="T16" r="T17" b="T18"/>
              <a:pathLst>
                <a:path w="429" h="679">
                  <a:moveTo>
                    <a:pt x="0" y="494"/>
                  </a:moveTo>
                  <a:lnTo>
                    <a:pt x="429" y="679"/>
                  </a:lnTo>
                  <a:lnTo>
                    <a:pt x="429" y="178"/>
                  </a:lnTo>
                  <a:lnTo>
                    <a:pt x="0" y="0"/>
                  </a:lnTo>
                  <a:lnTo>
                    <a:pt x="0" y="494"/>
                  </a:lnTo>
                  <a:close/>
                </a:path>
              </a:pathLst>
            </a:custGeom>
            <a:solidFill>
              <a:srgbClr val="00D8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85" name="Freeform 60"/>
            <p:cNvSpPr>
              <a:spLocks/>
            </p:cNvSpPr>
            <p:nvPr/>
          </p:nvSpPr>
          <p:spPr bwMode="auto">
            <a:xfrm>
              <a:off x="4274" y="1572"/>
              <a:ext cx="102" cy="251"/>
            </a:xfrm>
            <a:custGeom>
              <a:avLst/>
              <a:gdLst>
                <a:gd name="T0" fmla="*/ 0 w 304"/>
                <a:gd name="T1" fmla="*/ 0 h 752"/>
                <a:gd name="T2" fmla="*/ 0 w 304"/>
                <a:gd name="T3" fmla="*/ 0 h 752"/>
                <a:gd name="T4" fmla="*/ 0 w 304"/>
                <a:gd name="T5" fmla="*/ 0 h 752"/>
                <a:gd name="T6" fmla="*/ 0 w 304"/>
                <a:gd name="T7" fmla="*/ 0 h 752"/>
                <a:gd name="T8" fmla="*/ 0 w 304"/>
                <a:gd name="T9" fmla="*/ 0 h 752"/>
                <a:gd name="T10" fmla="*/ 0 60000 65536"/>
                <a:gd name="T11" fmla="*/ 0 60000 65536"/>
                <a:gd name="T12" fmla="*/ 0 60000 65536"/>
                <a:gd name="T13" fmla="*/ 0 60000 65536"/>
                <a:gd name="T14" fmla="*/ 0 60000 65536"/>
                <a:gd name="T15" fmla="*/ 0 w 304"/>
                <a:gd name="T16" fmla="*/ 0 h 752"/>
                <a:gd name="T17" fmla="*/ 304 w 304"/>
                <a:gd name="T18" fmla="*/ 752 h 752"/>
              </a:gdLst>
              <a:ahLst/>
              <a:cxnLst>
                <a:cxn ang="T10">
                  <a:pos x="T0" y="T1"/>
                </a:cxn>
                <a:cxn ang="T11">
                  <a:pos x="T2" y="T3"/>
                </a:cxn>
                <a:cxn ang="T12">
                  <a:pos x="T4" y="T5"/>
                </a:cxn>
                <a:cxn ang="T13">
                  <a:pos x="T6" y="T7"/>
                </a:cxn>
                <a:cxn ang="T14">
                  <a:pos x="T8" y="T9"/>
                </a:cxn>
              </a:cxnLst>
              <a:rect l="T15" t="T16" r="T17" b="T18"/>
              <a:pathLst>
                <a:path w="304" h="752">
                  <a:moveTo>
                    <a:pt x="0" y="752"/>
                  </a:moveTo>
                  <a:lnTo>
                    <a:pt x="304" y="484"/>
                  </a:lnTo>
                  <a:lnTo>
                    <a:pt x="304" y="0"/>
                  </a:lnTo>
                  <a:lnTo>
                    <a:pt x="0" y="255"/>
                  </a:lnTo>
                  <a:lnTo>
                    <a:pt x="0" y="752"/>
                  </a:lnTo>
                  <a:close/>
                </a:path>
              </a:pathLst>
            </a:custGeom>
            <a:solidFill>
              <a:srgbClr val="BAF7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86" name="Freeform 61"/>
            <p:cNvSpPr>
              <a:spLocks/>
            </p:cNvSpPr>
            <p:nvPr/>
          </p:nvSpPr>
          <p:spPr bwMode="auto">
            <a:xfrm>
              <a:off x="4125" y="1522"/>
              <a:ext cx="251" cy="130"/>
            </a:xfrm>
            <a:custGeom>
              <a:avLst/>
              <a:gdLst>
                <a:gd name="T0" fmla="*/ 0 w 753"/>
                <a:gd name="T1" fmla="*/ 0 h 390"/>
                <a:gd name="T2" fmla="*/ 0 w 753"/>
                <a:gd name="T3" fmla="*/ 0 h 390"/>
                <a:gd name="T4" fmla="*/ 0 w 753"/>
                <a:gd name="T5" fmla="*/ 0 h 390"/>
                <a:gd name="T6" fmla="*/ 0 w 753"/>
                <a:gd name="T7" fmla="*/ 0 h 390"/>
                <a:gd name="T8" fmla="*/ 0 w 753"/>
                <a:gd name="T9" fmla="*/ 0 h 390"/>
                <a:gd name="T10" fmla="*/ 0 60000 65536"/>
                <a:gd name="T11" fmla="*/ 0 60000 65536"/>
                <a:gd name="T12" fmla="*/ 0 60000 65536"/>
                <a:gd name="T13" fmla="*/ 0 60000 65536"/>
                <a:gd name="T14" fmla="*/ 0 60000 65536"/>
                <a:gd name="T15" fmla="*/ 0 w 753"/>
                <a:gd name="T16" fmla="*/ 0 h 390"/>
                <a:gd name="T17" fmla="*/ 753 w 753"/>
                <a:gd name="T18" fmla="*/ 390 h 390"/>
              </a:gdLst>
              <a:ahLst/>
              <a:cxnLst>
                <a:cxn ang="T10">
                  <a:pos x="T0" y="T1"/>
                </a:cxn>
                <a:cxn ang="T11">
                  <a:pos x="T2" y="T3"/>
                </a:cxn>
                <a:cxn ang="T12">
                  <a:pos x="T4" y="T5"/>
                </a:cxn>
                <a:cxn ang="T13">
                  <a:pos x="T6" y="T7"/>
                </a:cxn>
                <a:cxn ang="T14">
                  <a:pos x="T8" y="T9"/>
                </a:cxn>
              </a:cxnLst>
              <a:rect l="T15" t="T16" r="T17" b="T18"/>
              <a:pathLst>
                <a:path w="753" h="390">
                  <a:moveTo>
                    <a:pt x="355" y="0"/>
                  </a:moveTo>
                  <a:lnTo>
                    <a:pt x="753" y="123"/>
                  </a:lnTo>
                  <a:lnTo>
                    <a:pt x="441" y="390"/>
                  </a:lnTo>
                  <a:lnTo>
                    <a:pt x="0" y="206"/>
                  </a:lnTo>
                  <a:lnTo>
                    <a:pt x="355" y="0"/>
                  </a:lnTo>
                  <a:close/>
                </a:path>
              </a:pathLst>
            </a:custGeom>
            <a:solidFill>
              <a:srgbClr val="72ED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87" name="Freeform 62"/>
            <p:cNvSpPr>
              <a:spLocks/>
            </p:cNvSpPr>
            <p:nvPr/>
          </p:nvSpPr>
          <p:spPr bwMode="auto">
            <a:xfrm>
              <a:off x="4113" y="1373"/>
              <a:ext cx="164" cy="254"/>
            </a:xfrm>
            <a:custGeom>
              <a:avLst/>
              <a:gdLst>
                <a:gd name="T0" fmla="*/ 0 w 492"/>
                <a:gd name="T1" fmla="*/ 0 h 761"/>
                <a:gd name="T2" fmla="*/ 0 w 492"/>
                <a:gd name="T3" fmla="*/ 0 h 761"/>
                <a:gd name="T4" fmla="*/ 0 w 492"/>
                <a:gd name="T5" fmla="*/ 0 h 761"/>
                <a:gd name="T6" fmla="*/ 0 w 492"/>
                <a:gd name="T7" fmla="*/ 0 h 761"/>
                <a:gd name="T8" fmla="*/ 0 w 492"/>
                <a:gd name="T9" fmla="*/ 0 h 761"/>
                <a:gd name="T10" fmla="*/ 0 60000 65536"/>
                <a:gd name="T11" fmla="*/ 0 60000 65536"/>
                <a:gd name="T12" fmla="*/ 0 60000 65536"/>
                <a:gd name="T13" fmla="*/ 0 60000 65536"/>
                <a:gd name="T14" fmla="*/ 0 60000 65536"/>
                <a:gd name="T15" fmla="*/ 0 w 492"/>
                <a:gd name="T16" fmla="*/ 0 h 761"/>
                <a:gd name="T17" fmla="*/ 492 w 492"/>
                <a:gd name="T18" fmla="*/ 761 h 761"/>
              </a:gdLst>
              <a:ahLst/>
              <a:cxnLst>
                <a:cxn ang="T10">
                  <a:pos x="T0" y="T1"/>
                </a:cxn>
                <a:cxn ang="T11">
                  <a:pos x="T2" y="T3"/>
                </a:cxn>
                <a:cxn ang="T12">
                  <a:pos x="T4" y="T5"/>
                </a:cxn>
                <a:cxn ang="T13">
                  <a:pos x="T6" y="T7"/>
                </a:cxn>
                <a:cxn ang="T14">
                  <a:pos x="T8" y="T9"/>
                </a:cxn>
              </a:cxnLst>
              <a:rect l="T15" t="T16" r="T17" b="T18"/>
              <a:pathLst>
                <a:path w="492" h="761">
                  <a:moveTo>
                    <a:pt x="0" y="478"/>
                  </a:moveTo>
                  <a:lnTo>
                    <a:pt x="372" y="761"/>
                  </a:lnTo>
                  <a:lnTo>
                    <a:pt x="492" y="275"/>
                  </a:lnTo>
                  <a:lnTo>
                    <a:pt x="120" y="0"/>
                  </a:lnTo>
                  <a:lnTo>
                    <a:pt x="0" y="4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88" name="Freeform 63"/>
            <p:cNvSpPr>
              <a:spLocks/>
            </p:cNvSpPr>
            <p:nvPr/>
          </p:nvSpPr>
          <p:spPr bwMode="auto">
            <a:xfrm>
              <a:off x="4235" y="1413"/>
              <a:ext cx="160" cy="221"/>
            </a:xfrm>
            <a:custGeom>
              <a:avLst/>
              <a:gdLst>
                <a:gd name="T0" fmla="*/ 0 w 478"/>
                <a:gd name="T1" fmla="*/ 0 h 664"/>
                <a:gd name="T2" fmla="*/ 0 w 478"/>
                <a:gd name="T3" fmla="*/ 0 h 664"/>
                <a:gd name="T4" fmla="*/ 0 w 478"/>
                <a:gd name="T5" fmla="*/ 0 h 664"/>
                <a:gd name="T6" fmla="*/ 0 w 478"/>
                <a:gd name="T7" fmla="*/ 0 h 664"/>
                <a:gd name="T8" fmla="*/ 0 w 478"/>
                <a:gd name="T9" fmla="*/ 0 h 664"/>
                <a:gd name="T10" fmla="*/ 0 w 478"/>
                <a:gd name="T11" fmla="*/ 0 h 664"/>
                <a:gd name="T12" fmla="*/ 0 60000 65536"/>
                <a:gd name="T13" fmla="*/ 0 60000 65536"/>
                <a:gd name="T14" fmla="*/ 0 60000 65536"/>
                <a:gd name="T15" fmla="*/ 0 60000 65536"/>
                <a:gd name="T16" fmla="*/ 0 60000 65536"/>
                <a:gd name="T17" fmla="*/ 0 60000 65536"/>
                <a:gd name="T18" fmla="*/ 0 w 478"/>
                <a:gd name="T19" fmla="*/ 0 h 664"/>
                <a:gd name="T20" fmla="*/ 478 w 478"/>
                <a:gd name="T21" fmla="*/ 664 h 664"/>
              </a:gdLst>
              <a:ahLst/>
              <a:cxnLst>
                <a:cxn ang="T12">
                  <a:pos x="T0" y="T1"/>
                </a:cxn>
                <a:cxn ang="T13">
                  <a:pos x="T2" y="T3"/>
                </a:cxn>
                <a:cxn ang="T14">
                  <a:pos x="T4" y="T5"/>
                </a:cxn>
                <a:cxn ang="T15">
                  <a:pos x="T6" y="T7"/>
                </a:cxn>
                <a:cxn ang="T16">
                  <a:pos x="T8" y="T9"/>
                </a:cxn>
                <a:cxn ang="T17">
                  <a:pos x="T10" y="T11"/>
                </a:cxn>
              </a:cxnLst>
              <a:rect l="T18" t="T19" r="T20" b="T21"/>
              <a:pathLst>
                <a:path w="478" h="664">
                  <a:moveTo>
                    <a:pt x="0" y="659"/>
                  </a:moveTo>
                  <a:lnTo>
                    <a:pt x="20" y="664"/>
                  </a:lnTo>
                  <a:lnTo>
                    <a:pt x="371" y="464"/>
                  </a:lnTo>
                  <a:lnTo>
                    <a:pt x="478" y="0"/>
                  </a:lnTo>
                  <a:lnTo>
                    <a:pt x="122" y="171"/>
                  </a:lnTo>
                  <a:lnTo>
                    <a:pt x="0" y="6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89" name="Freeform 64"/>
            <p:cNvSpPr>
              <a:spLocks/>
            </p:cNvSpPr>
            <p:nvPr/>
          </p:nvSpPr>
          <p:spPr bwMode="auto">
            <a:xfrm>
              <a:off x="4111" y="1379"/>
              <a:ext cx="164" cy="254"/>
            </a:xfrm>
            <a:custGeom>
              <a:avLst/>
              <a:gdLst>
                <a:gd name="T0" fmla="*/ 0 w 492"/>
                <a:gd name="T1" fmla="*/ 0 h 760"/>
                <a:gd name="T2" fmla="*/ 0 w 492"/>
                <a:gd name="T3" fmla="*/ 0 h 760"/>
                <a:gd name="T4" fmla="*/ 0 w 492"/>
                <a:gd name="T5" fmla="*/ 0 h 760"/>
                <a:gd name="T6" fmla="*/ 0 w 492"/>
                <a:gd name="T7" fmla="*/ 0 h 760"/>
                <a:gd name="T8" fmla="*/ 0 w 492"/>
                <a:gd name="T9" fmla="*/ 0 h 760"/>
                <a:gd name="T10" fmla="*/ 0 60000 65536"/>
                <a:gd name="T11" fmla="*/ 0 60000 65536"/>
                <a:gd name="T12" fmla="*/ 0 60000 65536"/>
                <a:gd name="T13" fmla="*/ 0 60000 65536"/>
                <a:gd name="T14" fmla="*/ 0 60000 65536"/>
                <a:gd name="T15" fmla="*/ 0 w 492"/>
                <a:gd name="T16" fmla="*/ 0 h 760"/>
                <a:gd name="T17" fmla="*/ 492 w 492"/>
                <a:gd name="T18" fmla="*/ 760 h 760"/>
              </a:gdLst>
              <a:ahLst/>
              <a:cxnLst>
                <a:cxn ang="T10">
                  <a:pos x="T0" y="T1"/>
                </a:cxn>
                <a:cxn ang="T11">
                  <a:pos x="T2" y="T3"/>
                </a:cxn>
                <a:cxn ang="T12">
                  <a:pos x="T4" y="T5"/>
                </a:cxn>
                <a:cxn ang="T13">
                  <a:pos x="T6" y="T7"/>
                </a:cxn>
                <a:cxn ang="T14">
                  <a:pos x="T8" y="T9"/>
                </a:cxn>
              </a:cxnLst>
              <a:rect l="T15" t="T16" r="T17" b="T18"/>
              <a:pathLst>
                <a:path w="492" h="760">
                  <a:moveTo>
                    <a:pt x="0" y="478"/>
                  </a:moveTo>
                  <a:lnTo>
                    <a:pt x="372" y="760"/>
                  </a:lnTo>
                  <a:lnTo>
                    <a:pt x="492" y="275"/>
                  </a:lnTo>
                  <a:lnTo>
                    <a:pt x="120" y="0"/>
                  </a:lnTo>
                  <a:lnTo>
                    <a:pt x="0" y="478"/>
                  </a:lnTo>
                  <a:close/>
                </a:path>
              </a:pathLst>
            </a:custGeom>
            <a:solidFill>
              <a:srgbClr val="33D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0" name="Freeform 65"/>
            <p:cNvSpPr>
              <a:spLocks/>
            </p:cNvSpPr>
            <p:nvPr/>
          </p:nvSpPr>
          <p:spPr bwMode="auto">
            <a:xfrm>
              <a:off x="4242" y="1416"/>
              <a:ext cx="158" cy="218"/>
            </a:xfrm>
            <a:custGeom>
              <a:avLst/>
              <a:gdLst>
                <a:gd name="T0" fmla="*/ 0 w 475"/>
                <a:gd name="T1" fmla="*/ 0 h 654"/>
                <a:gd name="T2" fmla="*/ 0 w 475"/>
                <a:gd name="T3" fmla="*/ 0 h 654"/>
                <a:gd name="T4" fmla="*/ 0 w 475"/>
                <a:gd name="T5" fmla="*/ 0 h 654"/>
                <a:gd name="T6" fmla="*/ 0 w 475"/>
                <a:gd name="T7" fmla="*/ 0 h 654"/>
                <a:gd name="T8" fmla="*/ 0 w 475"/>
                <a:gd name="T9" fmla="*/ 0 h 654"/>
                <a:gd name="T10" fmla="*/ 0 60000 65536"/>
                <a:gd name="T11" fmla="*/ 0 60000 65536"/>
                <a:gd name="T12" fmla="*/ 0 60000 65536"/>
                <a:gd name="T13" fmla="*/ 0 60000 65536"/>
                <a:gd name="T14" fmla="*/ 0 60000 65536"/>
                <a:gd name="T15" fmla="*/ 0 w 475"/>
                <a:gd name="T16" fmla="*/ 0 h 654"/>
                <a:gd name="T17" fmla="*/ 475 w 475"/>
                <a:gd name="T18" fmla="*/ 654 h 654"/>
              </a:gdLst>
              <a:ahLst/>
              <a:cxnLst>
                <a:cxn ang="T10">
                  <a:pos x="T0" y="T1"/>
                </a:cxn>
                <a:cxn ang="T11">
                  <a:pos x="T2" y="T3"/>
                </a:cxn>
                <a:cxn ang="T12">
                  <a:pos x="T4" y="T5"/>
                </a:cxn>
                <a:cxn ang="T13">
                  <a:pos x="T6" y="T7"/>
                </a:cxn>
                <a:cxn ang="T14">
                  <a:pos x="T8" y="T9"/>
                </a:cxn>
              </a:cxnLst>
              <a:rect l="T15" t="T16" r="T17" b="T18"/>
              <a:pathLst>
                <a:path w="475" h="654">
                  <a:moveTo>
                    <a:pt x="0" y="654"/>
                  </a:moveTo>
                  <a:lnTo>
                    <a:pt x="358" y="467"/>
                  </a:lnTo>
                  <a:lnTo>
                    <a:pt x="475" y="0"/>
                  </a:lnTo>
                  <a:lnTo>
                    <a:pt x="120" y="172"/>
                  </a:lnTo>
                  <a:lnTo>
                    <a:pt x="0" y="654"/>
                  </a:lnTo>
                  <a:close/>
                </a:path>
              </a:pathLst>
            </a:custGeom>
            <a:solidFill>
              <a:srgbClr val="CCF7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1" name="Freeform 66"/>
            <p:cNvSpPr>
              <a:spLocks/>
            </p:cNvSpPr>
            <p:nvPr/>
          </p:nvSpPr>
          <p:spPr bwMode="auto">
            <a:xfrm>
              <a:off x="4153" y="1336"/>
              <a:ext cx="250" cy="133"/>
            </a:xfrm>
            <a:custGeom>
              <a:avLst/>
              <a:gdLst>
                <a:gd name="T0" fmla="*/ 0 w 751"/>
                <a:gd name="T1" fmla="*/ 0 h 399"/>
                <a:gd name="T2" fmla="*/ 0 w 751"/>
                <a:gd name="T3" fmla="*/ 0 h 399"/>
                <a:gd name="T4" fmla="*/ 0 w 751"/>
                <a:gd name="T5" fmla="*/ 0 h 399"/>
                <a:gd name="T6" fmla="*/ 0 w 751"/>
                <a:gd name="T7" fmla="*/ 0 h 399"/>
                <a:gd name="T8" fmla="*/ 0 w 751"/>
                <a:gd name="T9" fmla="*/ 0 h 399"/>
                <a:gd name="T10" fmla="*/ 0 60000 65536"/>
                <a:gd name="T11" fmla="*/ 0 60000 65536"/>
                <a:gd name="T12" fmla="*/ 0 60000 65536"/>
                <a:gd name="T13" fmla="*/ 0 60000 65536"/>
                <a:gd name="T14" fmla="*/ 0 60000 65536"/>
                <a:gd name="T15" fmla="*/ 0 w 751"/>
                <a:gd name="T16" fmla="*/ 0 h 399"/>
                <a:gd name="T17" fmla="*/ 751 w 751"/>
                <a:gd name="T18" fmla="*/ 399 h 399"/>
              </a:gdLst>
              <a:ahLst/>
              <a:cxnLst>
                <a:cxn ang="T10">
                  <a:pos x="T0" y="T1"/>
                </a:cxn>
                <a:cxn ang="T11">
                  <a:pos x="T2" y="T3"/>
                </a:cxn>
                <a:cxn ang="T12">
                  <a:pos x="T4" y="T5"/>
                </a:cxn>
                <a:cxn ang="T13">
                  <a:pos x="T6" y="T7"/>
                </a:cxn>
                <a:cxn ang="T14">
                  <a:pos x="T8" y="T9"/>
                </a:cxn>
              </a:cxnLst>
              <a:rect l="T15" t="T16" r="T17" b="T18"/>
              <a:pathLst>
                <a:path w="751" h="399">
                  <a:moveTo>
                    <a:pt x="393" y="0"/>
                  </a:moveTo>
                  <a:lnTo>
                    <a:pt x="751" y="215"/>
                  </a:lnTo>
                  <a:lnTo>
                    <a:pt x="383" y="399"/>
                  </a:lnTo>
                  <a:lnTo>
                    <a:pt x="0" y="114"/>
                  </a:lnTo>
                  <a:lnTo>
                    <a:pt x="393" y="0"/>
                  </a:lnTo>
                  <a:close/>
                </a:path>
              </a:pathLst>
            </a:custGeom>
            <a:solidFill>
              <a:srgbClr val="99ED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2" name="Freeform 67"/>
            <p:cNvSpPr>
              <a:spLocks/>
            </p:cNvSpPr>
            <p:nvPr/>
          </p:nvSpPr>
          <p:spPr bwMode="auto">
            <a:xfrm>
              <a:off x="4121" y="1230"/>
              <a:ext cx="168" cy="209"/>
            </a:xfrm>
            <a:custGeom>
              <a:avLst/>
              <a:gdLst>
                <a:gd name="T0" fmla="*/ 0 w 502"/>
                <a:gd name="T1" fmla="*/ 0 h 625"/>
                <a:gd name="T2" fmla="*/ 0 w 502"/>
                <a:gd name="T3" fmla="*/ 0 h 625"/>
                <a:gd name="T4" fmla="*/ 0 w 502"/>
                <a:gd name="T5" fmla="*/ 0 h 625"/>
                <a:gd name="T6" fmla="*/ 0 w 502"/>
                <a:gd name="T7" fmla="*/ 0 h 625"/>
                <a:gd name="T8" fmla="*/ 0 w 502"/>
                <a:gd name="T9" fmla="*/ 0 h 625"/>
                <a:gd name="T10" fmla="*/ 0 60000 65536"/>
                <a:gd name="T11" fmla="*/ 0 60000 65536"/>
                <a:gd name="T12" fmla="*/ 0 60000 65536"/>
                <a:gd name="T13" fmla="*/ 0 60000 65536"/>
                <a:gd name="T14" fmla="*/ 0 60000 65536"/>
                <a:gd name="T15" fmla="*/ 0 w 502"/>
                <a:gd name="T16" fmla="*/ 0 h 625"/>
                <a:gd name="T17" fmla="*/ 502 w 502"/>
                <a:gd name="T18" fmla="*/ 625 h 625"/>
              </a:gdLst>
              <a:ahLst/>
              <a:cxnLst>
                <a:cxn ang="T10">
                  <a:pos x="T0" y="T1"/>
                </a:cxn>
                <a:cxn ang="T11">
                  <a:pos x="T2" y="T3"/>
                </a:cxn>
                <a:cxn ang="T12">
                  <a:pos x="T4" y="T5"/>
                </a:cxn>
                <a:cxn ang="T13">
                  <a:pos x="T6" y="T7"/>
                </a:cxn>
                <a:cxn ang="T14">
                  <a:pos x="T8" y="T9"/>
                </a:cxn>
              </a:cxnLst>
              <a:rect l="T15" t="T16" r="T17" b="T18"/>
              <a:pathLst>
                <a:path w="502" h="625">
                  <a:moveTo>
                    <a:pt x="56" y="491"/>
                  </a:moveTo>
                  <a:lnTo>
                    <a:pt x="502" y="625"/>
                  </a:lnTo>
                  <a:lnTo>
                    <a:pt x="444" y="128"/>
                  </a:lnTo>
                  <a:lnTo>
                    <a:pt x="0" y="0"/>
                  </a:lnTo>
                  <a:lnTo>
                    <a:pt x="56" y="4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3" name="Freeform 68"/>
            <p:cNvSpPr>
              <a:spLocks/>
            </p:cNvSpPr>
            <p:nvPr/>
          </p:nvSpPr>
          <p:spPr bwMode="auto">
            <a:xfrm>
              <a:off x="4271" y="1182"/>
              <a:ext cx="111" cy="263"/>
            </a:xfrm>
            <a:custGeom>
              <a:avLst/>
              <a:gdLst>
                <a:gd name="T0" fmla="*/ 0 w 335"/>
                <a:gd name="T1" fmla="*/ 0 h 788"/>
                <a:gd name="T2" fmla="*/ 0 w 335"/>
                <a:gd name="T3" fmla="*/ 0 h 788"/>
                <a:gd name="T4" fmla="*/ 0 w 335"/>
                <a:gd name="T5" fmla="*/ 0 h 788"/>
                <a:gd name="T6" fmla="*/ 0 w 335"/>
                <a:gd name="T7" fmla="*/ 0 h 788"/>
                <a:gd name="T8" fmla="*/ 0 w 335"/>
                <a:gd name="T9" fmla="*/ 0 h 788"/>
                <a:gd name="T10" fmla="*/ 0 w 335"/>
                <a:gd name="T11" fmla="*/ 0 h 788"/>
                <a:gd name="T12" fmla="*/ 0 60000 65536"/>
                <a:gd name="T13" fmla="*/ 0 60000 65536"/>
                <a:gd name="T14" fmla="*/ 0 60000 65536"/>
                <a:gd name="T15" fmla="*/ 0 60000 65536"/>
                <a:gd name="T16" fmla="*/ 0 60000 65536"/>
                <a:gd name="T17" fmla="*/ 0 60000 65536"/>
                <a:gd name="T18" fmla="*/ 0 w 335"/>
                <a:gd name="T19" fmla="*/ 0 h 788"/>
                <a:gd name="T20" fmla="*/ 335 w 335"/>
                <a:gd name="T21" fmla="*/ 788 h 788"/>
              </a:gdLst>
              <a:ahLst/>
              <a:cxnLst>
                <a:cxn ang="T12">
                  <a:pos x="T0" y="T1"/>
                </a:cxn>
                <a:cxn ang="T13">
                  <a:pos x="T2" y="T3"/>
                </a:cxn>
                <a:cxn ang="T14">
                  <a:pos x="T4" y="T5"/>
                </a:cxn>
                <a:cxn ang="T15">
                  <a:pos x="T6" y="T7"/>
                </a:cxn>
                <a:cxn ang="T16">
                  <a:pos x="T8" y="T9"/>
                </a:cxn>
                <a:cxn ang="T17">
                  <a:pos x="T10" y="T11"/>
                </a:cxn>
              </a:cxnLst>
              <a:rect l="T18" t="T19" r="T20" b="T21"/>
              <a:pathLst>
                <a:path w="335" h="788">
                  <a:moveTo>
                    <a:pt x="55" y="788"/>
                  </a:moveTo>
                  <a:lnTo>
                    <a:pt x="76" y="785"/>
                  </a:lnTo>
                  <a:lnTo>
                    <a:pt x="335" y="482"/>
                  </a:lnTo>
                  <a:lnTo>
                    <a:pt x="272" y="0"/>
                  </a:lnTo>
                  <a:lnTo>
                    <a:pt x="0" y="286"/>
                  </a:lnTo>
                  <a:lnTo>
                    <a:pt x="55" y="7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4" name="Freeform 69"/>
            <p:cNvSpPr>
              <a:spLocks/>
            </p:cNvSpPr>
            <p:nvPr/>
          </p:nvSpPr>
          <p:spPr bwMode="auto">
            <a:xfrm>
              <a:off x="4122" y="1237"/>
              <a:ext cx="167" cy="208"/>
            </a:xfrm>
            <a:custGeom>
              <a:avLst/>
              <a:gdLst>
                <a:gd name="T0" fmla="*/ 0 w 502"/>
                <a:gd name="T1" fmla="*/ 0 h 625"/>
                <a:gd name="T2" fmla="*/ 0 w 502"/>
                <a:gd name="T3" fmla="*/ 0 h 625"/>
                <a:gd name="T4" fmla="*/ 0 w 502"/>
                <a:gd name="T5" fmla="*/ 0 h 625"/>
                <a:gd name="T6" fmla="*/ 0 w 502"/>
                <a:gd name="T7" fmla="*/ 0 h 625"/>
                <a:gd name="T8" fmla="*/ 0 w 502"/>
                <a:gd name="T9" fmla="*/ 0 h 625"/>
                <a:gd name="T10" fmla="*/ 0 60000 65536"/>
                <a:gd name="T11" fmla="*/ 0 60000 65536"/>
                <a:gd name="T12" fmla="*/ 0 60000 65536"/>
                <a:gd name="T13" fmla="*/ 0 60000 65536"/>
                <a:gd name="T14" fmla="*/ 0 60000 65536"/>
                <a:gd name="T15" fmla="*/ 0 w 502"/>
                <a:gd name="T16" fmla="*/ 0 h 625"/>
                <a:gd name="T17" fmla="*/ 502 w 502"/>
                <a:gd name="T18" fmla="*/ 625 h 625"/>
              </a:gdLst>
              <a:ahLst/>
              <a:cxnLst>
                <a:cxn ang="T10">
                  <a:pos x="T0" y="T1"/>
                </a:cxn>
                <a:cxn ang="T11">
                  <a:pos x="T2" y="T3"/>
                </a:cxn>
                <a:cxn ang="T12">
                  <a:pos x="T4" y="T5"/>
                </a:cxn>
                <a:cxn ang="T13">
                  <a:pos x="T6" y="T7"/>
                </a:cxn>
                <a:cxn ang="T14">
                  <a:pos x="T8" y="T9"/>
                </a:cxn>
              </a:cxnLst>
              <a:rect l="T15" t="T16" r="T17" b="T18"/>
              <a:pathLst>
                <a:path w="502" h="625">
                  <a:moveTo>
                    <a:pt x="56" y="491"/>
                  </a:moveTo>
                  <a:lnTo>
                    <a:pt x="502" y="625"/>
                  </a:lnTo>
                  <a:lnTo>
                    <a:pt x="446" y="128"/>
                  </a:lnTo>
                  <a:lnTo>
                    <a:pt x="0" y="0"/>
                  </a:lnTo>
                  <a:lnTo>
                    <a:pt x="56" y="491"/>
                  </a:lnTo>
                  <a:close/>
                </a:path>
              </a:pathLst>
            </a:custGeom>
            <a:solidFill>
              <a:srgbClr val="33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5" name="Freeform 70"/>
            <p:cNvSpPr>
              <a:spLocks/>
            </p:cNvSpPr>
            <p:nvPr/>
          </p:nvSpPr>
          <p:spPr bwMode="auto">
            <a:xfrm>
              <a:off x="4277" y="1184"/>
              <a:ext cx="110" cy="260"/>
            </a:xfrm>
            <a:custGeom>
              <a:avLst/>
              <a:gdLst>
                <a:gd name="T0" fmla="*/ 0 w 328"/>
                <a:gd name="T1" fmla="*/ 0 h 780"/>
                <a:gd name="T2" fmla="*/ 0 w 328"/>
                <a:gd name="T3" fmla="*/ 0 h 780"/>
                <a:gd name="T4" fmla="*/ 0 w 328"/>
                <a:gd name="T5" fmla="*/ 0 h 780"/>
                <a:gd name="T6" fmla="*/ 0 w 328"/>
                <a:gd name="T7" fmla="*/ 0 h 780"/>
                <a:gd name="T8" fmla="*/ 0 w 328"/>
                <a:gd name="T9" fmla="*/ 0 h 780"/>
                <a:gd name="T10" fmla="*/ 0 60000 65536"/>
                <a:gd name="T11" fmla="*/ 0 60000 65536"/>
                <a:gd name="T12" fmla="*/ 0 60000 65536"/>
                <a:gd name="T13" fmla="*/ 0 60000 65536"/>
                <a:gd name="T14" fmla="*/ 0 60000 65536"/>
                <a:gd name="T15" fmla="*/ 0 w 328"/>
                <a:gd name="T16" fmla="*/ 0 h 780"/>
                <a:gd name="T17" fmla="*/ 328 w 328"/>
                <a:gd name="T18" fmla="*/ 780 h 780"/>
              </a:gdLst>
              <a:ahLst/>
              <a:cxnLst>
                <a:cxn ang="T10">
                  <a:pos x="T0" y="T1"/>
                </a:cxn>
                <a:cxn ang="T11">
                  <a:pos x="T2" y="T3"/>
                </a:cxn>
                <a:cxn ang="T12">
                  <a:pos x="T4" y="T5"/>
                </a:cxn>
                <a:cxn ang="T13">
                  <a:pos x="T6" y="T7"/>
                </a:cxn>
                <a:cxn ang="T14">
                  <a:pos x="T8" y="T9"/>
                </a:cxn>
              </a:cxnLst>
              <a:rect l="T15" t="T16" r="T17" b="T18"/>
              <a:pathLst>
                <a:path w="328" h="780">
                  <a:moveTo>
                    <a:pt x="56" y="780"/>
                  </a:moveTo>
                  <a:lnTo>
                    <a:pt x="328" y="479"/>
                  </a:lnTo>
                  <a:lnTo>
                    <a:pt x="273" y="0"/>
                  </a:lnTo>
                  <a:lnTo>
                    <a:pt x="0" y="286"/>
                  </a:lnTo>
                  <a:lnTo>
                    <a:pt x="56" y="780"/>
                  </a:lnTo>
                  <a:close/>
                </a:path>
              </a:pathLst>
            </a:custGeom>
            <a:solidFill>
              <a:srgbClr val="CCCC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6" name="Freeform 71"/>
            <p:cNvSpPr>
              <a:spLocks/>
            </p:cNvSpPr>
            <p:nvPr/>
          </p:nvSpPr>
          <p:spPr bwMode="auto">
            <a:xfrm>
              <a:off x="4121" y="1149"/>
              <a:ext cx="246" cy="126"/>
            </a:xfrm>
            <a:custGeom>
              <a:avLst/>
              <a:gdLst>
                <a:gd name="T0" fmla="*/ 0 w 737"/>
                <a:gd name="T1" fmla="*/ 0 h 377"/>
                <a:gd name="T2" fmla="*/ 0 w 737"/>
                <a:gd name="T3" fmla="*/ 0 h 377"/>
                <a:gd name="T4" fmla="*/ 0 w 737"/>
                <a:gd name="T5" fmla="*/ 0 h 377"/>
                <a:gd name="T6" fmla="*/ 0 w 737"/>
                <a:gd name="T7" fmla="*/ 0 h 377"/>
                <a:gd name="T8" fmla="*/ 0 w 737"/>
                <a:gd name="T9" fmla="*/ 0 h 377"/>
                <a:gd name="T10" fmla="*/ 0 60000 65536"/>
                <a:gd name="T11" fmla="*/ 0 60000 65536"/>
                <a:gd name="T12" fmla="*/ 0 60000 65536"/>
                <a:gd name="T13" fmla="*/ 0 60000 65536"/>
                <a:gd name="T14" fmla="*/ 0 60000 65536"/>
                <a:gd name="T15" fmla="*/ 0 w 737"/>
                <a:gd name="T16" fmla="*/ 0 h 377"/>
                <a:gd name="T17" fmla="*/ 737 w 737"/>
                <a:gd name="T18" fmla="*/ 377 h 377"/>
              </a:gdLst>
              <a:ahLst/>
              <a:cxnLst>
                <a:cxn ang="T10">
                  <a:pos x="T0" y="T1"/>
                </a:cxn>
                <a:cxn ang="T11">
                  <a:pos x="T2" y="T3"/>
                </a:cxn>
                <a:cxn ang="T12">
                  <a:pos x="T4" y="T5"/>
                </a:cxn>
                <a:cxn ang="T13">
                  <a:pos x="T6" y="T7"/>
                </a:cxn>
                <a:cxn ang="T14">
                  <a:pos x="T8" y="T9"/>
                </a:cxn>
              </a:cxnLst>
              <a:rect l="T15" t="T16" r="T17" b="T18"/>
              <a:pathLst>
                <a:path w="737" h="377">
                  <a:moveTo>
                    <a:pt x="329" y="0"/>
                  </a:moveTo>
                  <a:lnTo>
                    <a:pt x="737" y="76"/>
                  </a:lnTo>
                  <a:lnTo>
                    <a:pt x="458" y="377"/>
                  </a:lnTo>
                  <a:lnTo>
                    <a:pt x="0" y="246"/>
                  </a:lnTo>
                  <a:lnTo>
                    <a:pt x="329" y="0"/>
                  </a:lnTo>
                  <a:close/>
                </a:path>
              </a:pathLst>
            </a:custGeom>
            <a:solidFill>
              <a:srgbClr val="9999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7" name="Freeform 72"/>
            <p:cNvSpPr>
              <a:spLocks/>
            </p:cNvSpPr>
            <p:nvPr/>
          </p:nvSpPr>
          <p:spPr bwMode="auto">
            <a:xfrm>
              <a:off x="4115" y="992"/>
              <a:ext cx="145" cy="230"/>
            </a:xfrm>
            <a:custGeom>
              <a:avLst/>
              <a:gdLst>
                <a:gd name="T0" fmla="*/ 0 w 436"/>
                <a:gd name="T1" fmla="*/ 0 h 691"/>
                <a:gd name="T2" fmla="*/ 0 w 436"/>
                <a:gd name="T3" fmla="*/ 0 h 691"/>
                <a:gd name="T4" fmla="*/ 0 w 436"/>
                <a:gd name="T5" fmla="*/ 0 h 691"/>
                <a:gd name="T6" fmla="*/ 0 w 436"/>
                <a:gd name="T7" fmla="*/ 0 h 691"/>
                <a:gd name="T8" fmla="*/ 0 w 436"/>
                <a:gd name="T9" fmla="*/ 0 h 691"/>
                <a:gd name="T10" fmla="*/ 0 60000 65536"/>
                <a:gd name="T11" fmla="*/ 0 60000 65536"/>
                <a:gd name="T12" fmla="*/ 0 60000 65536"/>
                <a:gd name="T13" fmla="*/ 0 60000 65536"/>
                <a:gd name="T14" fmla="*/ 0 60000 65536"/>
                <a:gd name="T15" fmla="*/ 0 w 436"/>
                <a:gd name="T16" fmla="*/ 0 h 691"/>
                <a:gd name="T17" fmla="*/ 436 w 436"/>
                <a:gd name="T18" fmla="*/ 691 h 691"/>
              </a:gdLst>
              <a:ahLst/>
              <a:cxnLst>
                <a:cxn ang="T10">
                  <a:pos x="T0" y="T1"/>
                </a:cxn>
                <a:cxn ang="T11">
                  <a:pos x="T2" y="T3"/>
                </a:cxn>
                <a:cxn ang="T12">
                  <a:pos x="T4" y="T5"/>
                </a:cxn>
                <a:cxn ang="T13">
                  <a:pos x="T6" y="T7"/>
                </a:cxn>
                <a:cxn ang="T14">
                  <a:pos x="T8" y="T9"/>
                </a:cxn>
              </a:cxnLst>
              <a:rect l="T15" t="T16" r="T17" b="T18"/>
              <a:pathLst>
                <a:path w="436" h="691">
                  <a:moveTo>
                    <a:pt x="0" y="495"/>
                  </a:moveTo>
                  <a:lnTo>
                    <a:pt x="424" y="691"/>
                  </a:lnTo>
                  <a:lnTo>
                    <a:pt x="436" y="190"/>
                  </a:lnTo>
                  <a:lnTo>
                    <a:pt x="14" y="0"/>
                  </a:lnTo>
                  <a:lnTo>
                    <a:pt x="0" y="4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8" name="Freeform 73"/>
            <p:cNvSpPr>
              <a:spLocks/>
            </p:cNvSpPr>
            <p:nvPr/>
          </p:nvSpPr>
          <p:spPr bwMode="auto">
            <a:xfrm>
              <a:off x="4256" y="979"/>
              <a:ext cx="108" cy="250"/>
            </a:xfrm>
            <a:custGeom>
              <a:avLst/>
              <a:gdLst>
                <a:gd name="T0" fmla="*/ 0 w 324"/>
                <a:gd name="T1" fmla="*/ 0 h 749"/>
                <a:gd name="T2" fmla="*/ 0 w 324"/>
                <a:gd name="T3" fmla="*/ 0 h 749"/>
                <a:gd name="T4" fmla="*/ 0 w 324"/>
                <a:gd name="T5" fmla="*/ 0 h 749"/>
                <a:gd name="T6" fmla="*/ 0 w 324"/>
                <a:gd name="T7" fmla="*/ 0 h 749"/>
                <a:gd name="T8" fmla="*/ 0 w 324"/>
                <a:gd name="T9" fmla="*/ 0 h 749"/>
                <a:gd name="T10" fmla="*/ 0 w 324"/>
                <a:gd name="T11" fmla="*/ 0 h 749"/>
                <a:gd name="T12" fmla="*/ 0 60000 65536"/>
                <a:gd name="T13" fmla="*/ 0 60000 65536"/>
                <a:gd name="T14" fmla="*/ 0 60000 65536"/>
                <a:gd name="T15" fmla="*/ 0 60000 65536"/>
                <a:gd name="T16" fmla="*/ 0 60000 65536"/>
                <a:gd name="T17" fmla="*/ 0 60000 65536"/>
                <a:gd name="T18" fmla="*/ 0 w 324"/>
                <a:gd name="T19" fmla="*/ 0 h 749"/>
                <a:gd name="T20" fmla="*/ 324 w 324"/>
                <a:gd name="T21" fmla="*/ 749 h 749"/>
              </a:gdLst>
              <a:ahLst/>
              <a:cxnLst>
                <a:cxn ang="T12">
                  <a:pos x="T0" y="T1"/>
                </a:cxn>
                <a:cxn ang="T13">
                  <a:pos x="T2" y="T3"/>
                </a:cxn>
                <a:cxn ang="T14">
                  <a:pos x="T4" y="T5"/>
                </a:cxn>
                <a:cxn ang="T15">
                  <a:pos x="T6" y="T7"/>
                </a:cxn>
                <a:cxn ang="T16">
                  <a:pos x="T8" y="T9"/>
                </a:cxn>
                <a:cxn ang="T17">
                  <a:pos x="T10" y="T11"/>
                </a:cxn>
              </a:cxnLst>
              <a:rect l="T18" t="T19" r="T20" b="T21"/>
              <a:pathLst>
                <a:path w="324" h="749">
                  <a:moveTo>
                    <a:pt x="0" y="749"/>
                  </a:moveTo>
                  <a:lnTo>
                    <a:pt x="19" y="749"/>
                  </a:lnTo>
                  <a:lnTo>
                    <a:pt x="310" y="483"/>
                  </a:lnTo>
                  <a:lnTo>
                    <a:pt x="324" y="0"/>
                  </a:lnTo>
                  <a:lnTo>
                    <a:pt x="12" y="244"/>
                  </a:lnTo>
                  <a:lnTo>
                    <a:pt x="0"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699" name="Freeform 74"/>
            <p:cNvSpPr>
              <a:spLocks/>
            </p:cNvSpPr>
            <p:nvPr/>
          </p:nvSpPr>
          <p:spPr bwMode="auto">
            <a:xfrm>
              <a:off x="4115" y="999"/>
              <a:ext cx="145" cy="230"/>
            </a:xfrm>
            <a:custGeom>
              <a:avLst/>
              <a:gdLst>
                <a:gd name="T0" fmla="*/ 0 w 436"/>
                <a:gd name="T1" fmla="*/ 0 h 689"/>
                <a:gd name="T2" fmla="*/ 0 w 436"/>
                <a:gd name="T3" fmla="*/ 0 h 689"/>
                <a:gd name="T4" fmla="*/ 0 w 436"/>
                <a:gd name="T5" fmla="*/ 0 h 689"/>
                <a:gd name="T6" fmla="*/ 0 w 436"/>
                <a:gd name="T7" fmla="*/ 0 h 689"/>
                <a:gd name="T8" fmla="*/ 0 w 436"/>
                <a:gd name="T9" fmla="*/ 0 h 689"/>
                <a:gd name="T10" fmla="*/ 0 60000 65536"/>
                <a:gd name="T11" fmla="*/ 0 60000 65536"/>
                <a:gd name="T12" fmla="*/ 0 60000 65536"/>
                <a:gd name="T13" fmla="*/ 0 60000 65536"/>
                <a:gd name="T14" fmla="*/ 0 60000 65536"/>
                <a:gd name="T15" fmla="*/ 0 w 436"/>
                <a:gd name="T16" fmla="*/ 0 h 689"/>
                <a:gd name="T17" fmla="*/ 436 w 436"/>
                <a:gd name="T18" fmla="*/ 689 h 689"/>
              </a:gdLst>
              <a:ahLst/>
              <a:cxnLst>
                <a:cxn ang="T10">
                  <a:pos x="T0" y="T1"/>
                </a:cxn>
                <a:cxn ang="T11">
                  <a:pos x="T2" y="T3"/>
                </a:cxn>
                <a:cxn ang="T12">
                  <a:pos x="T4" y="T5"/>
                </a:cxn>
                <a:cxn ang="T13">
                  <a:pos x="T6" y="T7"/>
                </a:cxn>
                <a:cxn ang="T14">
                  <a:pos x="T8" y="T9"/>
                </a:cxn>
              </a:cxnLst>
              <a:rect l="T15" t="T16" r="T17" b="T18"/>
              <a:pathLst>
                <a:path w="436" h="689">
                  <a:moveTo>
                    <a:pt x="0" y="493"/>
                  </a:moveTo>
                  <a:lnTo>
                    <a:pt x="425" y="689"/>
                  </a:lnTo>
                  <a:lnTo>
                    <a:pt x="436" y="189"/>
                  </a:lnTo>
                  <a:lnTo>
                    <a:pt x="15" y="0"/>
                  </a:lnTo>
                  <a:lnTo>
                    <a:pt x="0" y="493"/>
                  </a:lnTo>
                  <a:close/>
                </a:path>
              </a:pathLst>
            </a:custGeom>
            <a:solidFill>
              <a:srgbClr val="E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700" name="Freeform 75"/>
            <p:cNvSpPr>
              <a:spLocks/>
            </p:cNvSpPr>
            <p:nvPr/>
          </p:nvSpPr>
          <p:spPr bwMode="auto">
            <a:xfrm>
              <a:off x="4263" y="982"/>
              <a:ext cx="108" cy="247"/>
            </a:xfrm>
            <a:custGeom>
              <a:avLst/>
              <a:gdLst>
                <a:gd name="T0" fmla="*/ 0 w 325"/>
                <a:gd name="T1" fmla="*/ 0 h 741"/>
                <a:gd name="T2" fmla="*/ 0 w 325"/>
                <a:gd name="T3" fmla="*/ 0 h 741"/>
                <a:gd name="T4" fmla="*/ 0 w 325"/>
                <a:gd name="T5" fmla="*/ 0 h 741"/>
                <a:gd name="T6" fmla="*/ 0 w 325"/>
                <a:gd name="T7" fmla="*/ 0 h 741"/>
                <a:gd name="T8" fmla="*/ 0 w 325"/>
                <a:gd name="T9" fmla="*/ 0 h 741"/>
                <a:gd name="T10" fmla="*/ 0 60000 65536"/>
                <a:gd name="T11" fmla="*/ 0 60000 65536"/>
                <a:gd name="T12" fmla="*/ 0 60000 65536"/>
                <a:gd name="T13" fmla="*/ 0 60000 65536"/>
                <a:gd name="T14" fmla="*/ 0 60000 65536"/>
                <a:gd name="T15" fmla="*/ 0 w 325"/>
                <a:gd name="T16" fmla="*/ 0 h 741"/>
                <a:gd name="T17" fmla="*/ 325 w 325"/>
                <a:gd name="T18" fmla="*/ 741 h 741"/>
              </a:gdLst>
              <a:ahLst/>
              <a:cxnLst>
                <a:cxn ang="T10">
                  <a:pos x="T0" y="T1"/>
                </a:cxn>
                <a:cxn ang="T11">
                  <a:pos x="T2" y="T3"/>
                </a:cxn>
                <a:cxn ang="T12">
                  <a:pos x="T4" y="T5"/>
                </a:cxn>
                <a:cxn ang="T13">
                  <a:pos x="T6" y="T7"/>
                </a:cxn>
                <a:cxn ang="T14">
                  <a:pos x="T8" y="T9"/>
                </a:cxn>
              </a:cxnLst>
              <a:rect l="T15" t="T16" r="T17" b="T18"/>
              <a:pathLst>
                <a:path w="325" h="741">
                  <a:moveTo>
                    <a:pt x="0" y="741"/>
                  </a:moveTo>
                  <a:lnTo>
                    <a:pt x="310" y="482"/>
                  </a:lnTo>
                  <a:lnTo>
                    <a:pt x="325" y="0"/>
                  </a:lnTo>
                  <a:lnTo>
                    <a:pt x="14" y="244"/>
                  </a:lnTo>
                  <a:lnTo>
                    <a:pt x="0" y="741"/>
                  </a:lnTo>
                  <a:close/>
                </a:path>
              </a:pathLst>
            </a:custGeom>
            <a:solidFill>
              <a:srgbClr val="F9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198701" name="Freeform 76"/>
            <p:cNvSpPr>
              <a:spLocks/>
            </p:cNvSpPr>
            <p:nvPr/>
          </p:nvSpPr>
          <p:spPr bwMode="auto">
            <a:xfrm>
              <a:off x="4120" y="928"/>
              <a:ext cx="251" cy="130"/>
            </a:xfrm>
            <a:custGeom>
              <a:avLst/>
              <a:gdLst>
                <a:gd name="T0" fmla="*/ 0 w 754"/>
                <a:gd name="T1" fmla="*/ 0 h 391"/>
                <a:gd name="T2" fmla="*/ 0 w 754"/>
                <a:gd name="T3" fmla="*/ 0 h 391"/>
                <a:gd name="T4" fmla="*/ 0 w 754"/>
                <a:gd name="T5" fmla="*/ 0 h 391"/>
                <a:gd name="T6" fmla="*/ 0 w 754"/>
                <a:gd name="T7" fmla="*/ 0 h 391"/>
                <a:gd name="T8" fmla="*/ 0 w 754"/>
                <a:gd name="T9" fmla="*/ 0 h 391"/>
                <a:gd name="T10" fmla="*/ 0 60000 65536"/>
                <a:gd name="T11" fmla="*/ 0 60000 65536"/>
                <a:gd name="T12" fmla="*/ 0 60000 65536"/>
                <a:gd name="T13" fmla="*/ 0 60000 65536"/>
                <a:gd name="T14" fmla="*/ 0 60000 65536"/>
                <a:gd name="T15" fmla="*/ 0 w 754"/>
                <a:gd name="T16" fmla="*/ 0 h 391"/>
                <a:gd name="T17" fmla="*/ 754 w 754"/>
                <a:gd name="T18" fmla="*/ 391 h 391"/>
              </a:gdLst>
              <a:ahLst/>
              <a:cxnLst>
                <a:cxn ang="T10">
                  <a:pos x="T0" y="T1"/>
                </a:cxn>
                <a:cxn ang="T11">
                  <a:pos x="T2" y="T3"/>
                </a:cxn>
                <a:cxn ang="T12">
                  <a:pos x="T4" y="T5"/>
                </a:cxn>
                <a:cxn ang="T13">
                  <a:pos x="T6" y="T7"/>
                </a:cxn>
                <a:cxn ang="T14">
                  <a:pos x="T8" y="T9"/>
                </a:cxn>
              </a:cxnLst>
              <a:rect l="T15" t="T16" r="T17" b="T18"/>
              <a:pathLst>
                <a:path w="754" h="391">
                  <a:moveTo>
                    <a:pt x="360" y="0"/>
                  </a:moveTo>
                  <a:lnTo>
                    <a:pt x="754" y="133"/>
                  </a:lnTo>
                  <a:lnTo>
                    <a:pt x="435" y="391"/>
                  </a:lnTo>
                  <a:lnTo>
                    <a:pt x="0" y="196"/>
                  </a:lnTo>
                  <a:lnTo>
                    <a:pt x="360" y="0"/>
                  </a:lnTo>
                  <a:close/>
                </a:path>
              </a:pathLst>
            </a:custGeom>
            <a:solidFill>
              <a:srgbClr val="F2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grpSp>
      <p:pic>
        <p:nvPicPr>
          <p:cNvPr id="198681" name="Picture 77" descr="j0173958"/>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994275" y="3382963"/>
            <a:ext cx="111442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0990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black">
          <a:xfrm>
            <a:off x="2341563" y="324644"/>
            <a:ext cx="6659562"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pt-BR" altLang="pt-BR" sz="3400" dirty="0" err="1" smtClean="0">
                <a:solidFill>
                  <a:schemeClr val="tx2"/>
                </a:solidFill>
                <a:latin typeface="Arial" charset="0"/>
              </a:rPr>
              <a:t>Deduplicação</a:t>
            </a:r>
            <a:r>
              <a:rPr lang="pt-BR" altLang="pt-BR" sz="3400" dirty="0" smtClean="0">
                <a:solidFill>
                  <a:schemeClr val="tx2"/>
                </a:solidFill>
                <a:latin typeface="Arial" charset="0"/>
              </a:rPr>
              <a:t> - exemplo</a:t>
            </a:r>
            <a:endParaRPr lang="pt-BR" altLang="pt-BR" sz="3400" b="0" dirty="0">
              <a:solidFill>
                <a:schemeClr val="tx2"/>
              </a:solidFill>
              <a:latin typeface="Arial" charset="0"/>
            </a:endParaRPr>
          </a:p>
        </p:txBody>
      </p:sp>
      <p:sp>
        <p:nvSpPr>
          <p:cNvPr id="199683" name="Rectangle 46"/>
          <p:cNvSpPr>
            <a:spLocks noChangeArrowheads="1"/>
          </p:cNvSpPr>
          <p:nvPr/>
        </p:nvSpPr>
        <p:spPr bwMode="auto">
          <a:xfrm>
            <a:off x="971550"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84" name="Rectangle 47"/>
          <p:cNvSpPr>
            <a:spLocks noChangeArrowheads="1"/>
          </p:cNvSpPr>
          <p:nvPr/>
        </p:nvSpPr>
        <p:spPr bwMode="auto">
          <a:xfrm>
            <a:off x="1101725" y="1660525"/>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85" name="Rectangle 48"/>
          <p:cNvSpPr>
            <a:spLocks noChangeArrowheads="1"/>
          </p:cNvSpPr>
          <p:nvPr/>
        </p:nvSpPr>
        <p:spPr bwMode="auto">
          <a:xfrm>
            <a:off x="1230313"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86" name="Rectangle 49"/>
          <p:cNvSpPr>
            <a:spLocks noChangeArrowheads="1"/>
          </p:cNvSpPr>
          <p:nvPr/>
        </p:nvSpPr>
        <p:spPr bwMode="auto">
          <a:xfrm>
            <a:off x="1360488" y="1660525"/>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87" name="Rectangle 50"/>
          <p:cNvSpPr>
            <a:spLocks noChangeArrowheads="1"/>
          </p:cNvSpPr>
          <p:nvPr/>
        </p:nvSpPr>
        <p:spPr bwMode="auto">
          <a:xfrm>
            <a:off x="1489075"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88" name="Rectangle 51"/>
          <p:cNvSpPr>
            <a:spLocks noChangeArrowheads="1"/>
          </p:cNvSpPr>
          <p:nvPr/>
        </p:nvSpPr>
        <p:spPr bwMode="auto">
          <a:xfrm>
            <a:off x="1619250"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89" name="Rectangle 52"/>
          <p:cNvSpPr>
            <a:spLocks noChangeArrowheads="1"/>
          </p:cNvSpPr>
          <p:nvPr/>
        </p:nvSpPr>
        <p:spPr bwMode="auto">
          <a:xfrm>
            <a:off x="1749425" y="1660525"/>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0" name="Rectangle 53"/>
          <p:cNvSpPr>
            <a:spLocks noChangeArrowheads="1"/>
          </p:cNvSpPr>
          <p:nvPr/>
        </p:nvSpPr>
        <p:spPr bwMode="auto">
          <a:xfrm>
            <a:off x="1878013"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1" name="Rectangle 54"/>
          <p:cNvSpPr>
            <a:spLocks noChangeArrowheads="1"/>
          </p:cNvSpPr>
          <p:nvPr/>
        </p:nvSpPr>
        <p:spPr bwMode="auto">
          <a:xfrm>
            <a:off x="2008188" y="1660525"/>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2" name="Rectangle 55"/>
          <p:cNvSpPr>
            <a:spLocks noChangeArrowheads="1"/>
          </p:cNvSpPr>
          <p:nvPr/>
        </p:nvSpPr>
        <p:spPr bwMode="auto">
          <a:xfrm>
            <a:off x="2136775"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3" name="Rectangle 56"/>
          <p:cNvSpPr>
            <a:spLocks noChangeArrowheads="1"/>
          </p:cNvSpPr>
          <p:nvPr/>
        </p:nvSpPr>
        <p:spPr bwMode="auto">
          <a:xfrm>
            <a:off x="2266950"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4" name="Rectangle 57"/>
          <p:cNvSpPr>
            <a:spLocks noChangeArrowheads="1"/>
          </p:cNvSpPr>
          <p:nvPr/>
        </p:nvSpPr>
        <p:spPr bwMode="auto">
          <a:xfrm>
            <a:off x="2397125" y="1660525"/>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5" name="Rectangle 58"/>
          <p:cNvSpPr>
            <a:spLocks noChangeArrowheads="1"/>
          </p:cNvSpPr>
          <p:nvPr/>
        </p:nvSpPr>
        <p:spPr bwMode="auto">
          <a:xfrm>
            <a:off x="2525713"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6" name="Rectangle 59"/>
          <p:cNvSpPr>
            <a:spLocks noChangeArrowheads="1"/>
          </p:cNvSpPr>
          <p:nvPr/>
        </p:nvSpPr>
        <p:spPr bwMode="auto">
          <a:xfrm>
            <a:off x="2655888" y="1660525"/>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7" name="Rectangle 60"/>
          <p:cNvSpPr>
            <a:spLocks noChangeArrowheads="1"/>
          </p:cNvSpPr>
          <p:nvPr/>
        </p:nvSpPr>
        <p:spPr bwMode="auto">
          <a:xfrm>
            <a:off x="2784475"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8" name="Rectangle 61"/>
          <p:cNvSpPr>
            <a:spLocks noChangeArrowheads="1"/>
          </p:cNvSpPr>
          <p:nvPr/>
        </p:nvSpPr>
        <p:spPr bwMode="auto">
          <a:xfrm>
            <a:off x="2914650"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699" name="Rectangle 62"/>
          <p:cNvSpPr>
            <a:spLocks noChangeArrowheads="1"/>
          </p:cNvSpPr>
          <p:nvPr/>
        </p:nvSpPr>
        <p:spPr bwMode="auto">
          <a:xfrm>
            <a:off x="3044825" y="1660525"/>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00" name="Rectangle 63"/>
          <p:cNvSpPr>
            <a:spLocks noChangeArrowheads="1"/>
          </p:cNvSpPr>
          <p:nvPr/>
        </p:nvSpPr>
        <p:spPr bwMode="auto">
          <a:xfrm>
            <a:off x="3173413"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01" name="Rectangle 64"/>
          <p:cNvSpPr>
            <a:spLocks noChangeArrowheads="1"/>
          </p:cNvSpPr>
          <p:nvPr/>
        </p:nvSpPr>
        <p:spPr bwMode="auto">
          <a:xfrm>
            <a:off x="3303588" y="1660525"/>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02" name="Rectangle 65"/>
          <p:cNvSpPr>
            <a:spLocks noChangeArrowheads="1"/>
          </p:cNvSpPr>
          <p:nvPr/>
        </p:nvSpPr>
        <p:spPr bwMode="auto">
          <a:xfrm>
            <a:off x="3432175" y="1660525"/>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03" name="Text Box 66"/>
          <p:cNvSpPr txBox="1">
            <a:spLocks noChangeArrowheads="1"/>
          </p:cNvSpPr>
          <p:nvPr/>
        </p:nvSpPr>
        <p:spPr bwMode="auto">
          <a:xfrm>
            <a:off x="890588" y="1252538"/>
            <a:ext cx="2239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eaLnBrk="1" hangingPunct="1">
              <a:lnSpc>
                <a:spcPct val="100000"/>
              </a:lnSpc>
              <a:spcBef>
                <a:spcPct val="0"/>
              </a:spcBef>
              <a:buFontTx/>
              <a:buNone/>
            </a:pPr>
            <a:r>
              <a:rPr lang="en-US" altLang="pt-BR" sz="1600" b="0">
                <a:solidFill>
                  <a:schemeClr val="tx1"/>
                </a:solidFill>
                <a:latin typeface="Arial" charset="0"/>
              </a:rPr>
              <a:t>Moe’s presentation.ppt</a:t>
            </a:r>
          </a:p>
        </p:txBody>
      </p:sp>
      <p:sp>
        <p:nvSpPr>
          <p:cNvPr id="199704" name="Text Box 67"/>
          <p:cNvSpPr txBox="1">
            <a:spLocks noChangeArrowheads="1"/>
          </p:cNvSpPr>
          <p:nvPr/>
        </p:nvSpPr>
        <p:spPr bwMode="auto">
          <a:xfrm>
            <a:off x="1069975" y="2416175"/>
            <a:ext cx="2317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400" b="0">
                <a:solidFill>
                  <a:schemeClr val="tx1"/>
                </a:solidFill>
                <a:latin typeface="Arial" charset="0"/>
                <a:ea typeface="ＭＳ Ｐゴシック" pitchFamily="-112" charset="-128"/>
              </a:rPr>
              <a:t>20 x 4K blocos</a:t>
            </a:r>
          </a:p>
        </p:txBody>
      </p:sp>
      <p:sp>
        <p:nvSpPr>
          <p:cNvPr id="199705" name="AutoShape 68"/>
          <p:cNvSpPr>
            <a:spLocks/>
          </p:cNvSpPr>
          <p:nvPr/>
        </p:nvSpPr>
        <p:spPr bwMode="auto">
          <a:xfrm rot="-5400000">
            <a:off x="2138363" y="985837"/>
            <a:ext cx="228600" cy="2581275"/>
          </a:xfrm>
          <a:prstGeom prst="leftBrace">
            <a:avLst>
              <a:gd name="adj1" fmla="val 9409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06" name="Text Box 69"/>
          <p:cNvSpPr txBox="1">
            <a:spLocks noChangeArrowheads="1"/>
          </p:cNvSpPr>
          <p:nvPr/>
        </p:nvSpPr>
        <p:spPr bwMode="auto">
          <a:xfrm>
            <a:off x="5935663" y="1241425"/>
            <a:ext cx="2308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eaLnBrk="1" hangingPunct="1">
              <a:lnSpc>
                <a:spcPct val="100000"/>
              </a:lnSpc>
              <a:spcBef>
                <a:spcPct val="0"/>
              </a:spcBef>
              <a:buFontTx/>
              <a:buNone/>
            </a:pPr>
            <a:r>
              <a:rPr lang="en-US" altLang="pt-BR" sz="1600" b="0">
                <a:solidFill>
                  <a:schemeClr val="tx1"/>
                </a:solidFill>
                <a:latin typeface="Arial" charset="0"/>
              </a:rPr>
              <a:t>Larry’s presentation.ppt</a:t>
            </a:r>
          </a:p>
        </p:txBody>
      </p:sp>
      <p:sp>
        <p:nvSpPr>
          <p:cNvPr id="199707" name="Text Box 70"/>
          <p:cNvSpPr txBox="1">
            <a:spLocks noChangeArrowheads="1"/>
          </p:cNvSpPr>
          <p:nvPr/>
        </p:nvSpPr>
        <p:spPr bwMode="auto">
          <a:xfrm>
            <a:off x="5940425" y="2459038"/>
            <a:ext cx="280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400" b="0">
                <a:solidFill>
                  <a:schemeClr val="tx1"/>
                </a:solidFill>
                <a:latin typeface="Arial" charset="0"/>
                <a:ea typeface="ＭＳ Ｐゴシック" pitchFamily="-112" charset="-128"/>
              </a:rPr>
              <a:t>Arquivo idêntico: 20 x 4K blocos</a:t>
            </a:r>
          </a:p>
        </p:txBody>
      </p:sp>
      <p:sp>
        <p:nvSpPr>
          <p:cNvPr id="199708" name="AutoShape 71"/>
          <p:cNvSpPr>
            <a:spLocks/>
          </p:cNvSpPr>
          <p:nvPr/>
        </p:nvSpPr>
        <p:spPr bwMode="auto">
          <a:xfrm rot="-5400000">
            <a:off x="7197726" y="974725"/>
            <a:ext cx="228600" cy="2581275"/>
          </a:xfrm>
          <a:prstGeom prst="leftBrace">
            <a:avLst>
              <a:gd name="adj1" fmla="val 9409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09" name="Rectangle 72"/>
          <p:cNvSpPr>
            <a:spLocks noChangeArrowheads="1"/>
          </p:cNvSpPr>
          <p:nvPr/>
        </p:nvSpPr>
        <p:spPr bwMode="auto">
          <a:xfrm>
            <a:off x="950913"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0" name="Rectangle 73"/>
          <p:cNvSpPr>
            <a:spLocks noChangeArrowheads="1"/>
          </p:cNvSpPr>
          <p:nvPr/>
        </p:nvSpPr>
        <p:spPr bwMode="auto">
          <a:xfrm>
            <a:off x="1081088" y="5303838"/>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1" name="Rectangle 74"/>
          <p:cNvSpPr>
            <a:spLocks noChangeArrowheads="1"/>
          </p:cNvSpPr>
          <p:nvPr/>
        </p:nvSpPr>
        <p:spPr bwMode="auto">
          <a:xfrm>
            <a:off x="1209675"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2" name="Rectangle 75"/>
          <p:cNvSpPr>
            <a:spLocks noChangeArrowheads="1"/>
          </p:cNvSpPr>
          <p:nvPr/>
        </p:nvSpPr>
        <p:spPr bwMode="auto">
          <a:xfrm>
            <a:off x="1339850" y="5303838"/>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3" name="Rectangle 76"/>
          <p:cNvSpPr>
            <a:spLocks noChangeArrowheads="1"/>
          </p:cNvSpPr>
          <p:nvPr/>
        </p:nvSpPr>
        <p:spPr bwMode="auto">
          <a:xfrm>
            <a:off x="1468438"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4" name="Rectangle 77"/>
          <p:cNvSpPr>
            <a:spLocks noChangeArrowheads="1"/>
          </p:cNvSpPr>
          <p:nvPr/>
        </p:nvSpPr>
        <p:spPr bwMode="auto">
          <a:xfrm>
            <a:off x="1598613"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5" name="Rectangle 78"/>
          <p:cNvSpPr>
            <a:spLocks noChangeArrowheads="1"/>
          </p:cNvSpPr>
          <p:nvPr/>
        </p:nvSpPr>
        <p:spPr bwMode="auto">
          <a:xfrm>
            <a:off x="1728788" y="5303838"/>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6" name="Rectangle 79"/>
          <p:cNvSpPr>
            <a:spLocks noChangeArrowheads="1"/>
          </p:cNvSpPr>
          <p:nvPr/>
        </p:nvSpPr>
        <p:spPr bwMode="auto">
          <a:xfrm>
            <a:off x="1857375"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7" name="Rectangle 80"/>
          <p:cNvSpPr>
            <a:spLocks noChangeArrowheads="1"/>
          </p:cNvSpPr>
          <p:nvPr/>
        </p:nvSpPr>
        <p:spPr bwMode="auto">
          <a:xfrm>
            <a:off x="1987550" y="5303838"/>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8" name="Rectangle 81"/>
          <p:cNvSpPr>
            <a:spLocks noChangeArrowheads="1"/>
          </p:cNvSpPr>
          <p:nvPr/>
        </p:nvSpPr>
        <p:spPr bwMode="auto">
          <a:xfrm>
            <a:off x="2116138"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19" name="Rectangle 82"/>
          <p:cNvSpPr>
            <a:spLocks noChangeArrowheads="1"/>
          </p:cNvSpPr>
          <p:nvPr/>
        </p:nvSpPr>
        <p:spPr bwMode="auto">
          <a:xfrm>
            <a:off x="2246313"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0" name="Rectangle 83"/>
          <p:cNvSpPr>
            <a:spLocks noChangeArrowheads="1"/>
          </p:cNvSpPr>
          <p:nvPr/>
        </p:nvSpPr>
        <p:spPr bwMode="auto">
          <a:xfrm>
            <a:off x="2376488" y="5303838"/>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1" name="Rectangle 84"/>
          <p:cNvSpPr>
            <a:spLocks noChangeArrowheads="1"/>
          </p:cNvSpPr>
          <p:nvPr/>
        </p:nvSpPr>
        <p:spPr bwMode="auto">
          <a:xfrm>
            <a:off x="2505075"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2" name="Rectangle 85"/>
          <p:cNvSpPr>
            <a:spLocks noChangeArrowheads="1"/>
          </p:cNvSpPr>
          <p:nvPr/>
        </p:nvSpPr>
        <p:spPr bwMode="auto">
          <a:xfrm>
            <a:off x="2635250" y="5303838"/>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3" name="Rectangle 86"/>
          <p:cNvSpPr>
            <a:spLocks noChangeArrowheads="1"/>
          </p:cNvSpPr>
          <p:nvPr/>
        </p:nvSpPr>
        <p:spPr bwMode="auto">
          <a:xfrm>
            <a:off x="2763838"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4" name="Rectangle 87"/>
          <p:cNvSpPr>
            <a:spLocks noChangeArrowheads="1"/>
          </p:cNvSpPr>
          <p:nvPr/>
        </p:nvSpPr>
        <p:spPr bwMode="auto">
          <a:xfrm>
            <a:off x="2894013"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5" name="Rectangle 88"/>
          <p:cNvSpPr>
            <a:spLocks noChangeArrowheads="1"/>
          </p:cNvSpPr>
          <p:nvPr/>
        </p:nvSpPr>
        <p:spPr bwMode="auto">
          <a:xfrm>
            <a:off x="3024188" y="5303838"/>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6" name="Rectangle 89"/>
          <p:cNvSpPr>
            <a:spLocks noChangeArrowheads="1"/>
          </p:cNvSpPr>
          <p:nvPr/>
        </p:nvSpPr>
        <p:spPr bwMode="auto">
          <a:xfrm>
            <a:off x="3152775"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7" name="Rectangle 90"/>
          <p:cNvSpPr>
            <a:spLocks noChangeArrowheads="1"/>
          </p:cNvSpPr>
          <p:nvPr/>
        </p:nvSpPr>
        <p:spPr bwMode="auto">
          <a:xfrm>
            <a:off x="3282950" y="5303838"/>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8" name="Rectangle 91"/>
          <p:cNvSpPr>
            <a:spLocks noChangeArrowheads="1"/>
          </p:cNvSpPr>
          <p:nvPr/>
        </p:nvSpPr>
        <p:spPr bwMode="auto">
          <a:xfrm>
            <a:off x="3411538" y="53038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29" name="Text Box 92"/>
          <p:cNvSpPr txBox="1">
            <a:spLocks noChangeArrowheads="1"/>
          </p:cNvSpPr>
          <p:nvPr/>
        </p:nvSpPr>
        <p:spPr bwMode="auto">
          <a:xfrm>
            <a:off x="1028700" y="4852988"/>
            <a:ext cx="2317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eaLnBrk="1" hangingPunct="1">
              <a:lnSpc>
                <a:spcPct val="100000"/>
              </a:lnSpc>
              <a:spcBef>
                <a:spcPct val="0"/>
              </a:spcBef>
              <a:buFontTx/>
              <a:buNone/>
            </a:pPr>
            <a:r>
              <a:rPr lang="en-US" altLang="pt-BR" sz="1600" b="0">
                <a:solidFill>
                  <a:schemeClr val="tx1"/>
                </a:solidFill>
                <a:latin typeface="Arial" charset="0"/>
              </a:rPr>
              <a:t>Curly’s presentation.ppt</a:t>
            </a:r>
          </a:p>
        </p:txBody>
      </p:sp>
      <p:sp>
        <p:nvSpPr>
          <p:cNvPr id="199730" name="Text Box 93"/>
          <p:cNvSpPr txBox="1">
            <a:spLocks noChangeArrowheads="1"/>
          </p:cNvSpPr>
          <p:nvPr/>
        </p:nvSpPr>
        <p:spPr bwMode="auto">
          <a:xfrm>
            <a:off x="1258888" y="6076950"/>
            <a:ext cx="23177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400" b="0">
                <a:solidFill>
                  <a:schemeClr val="tx1"/>
                </a:solidFill>
                <a:latin typeface="Arial" charset="0"/>
                <a:ea typeface="ＭＳ Ｐゴシック" pitchFamily="-112" charset="-128"/>
              </a:rPr>
              <a:t>Arquivo editado: 25 x 4K blocos</a:t>
            </a:r>
          </a:p>
        </p:txBody>
      </p:sp>
      <p:sp>
        <p:nvSpPr>
          <p:cNvPr id="199731" name="AutoShape 94"/>
          <p:cNvSpPr>
            <a:spLocks/>
          </p:cNvSpPr>
          <p:nvPr/>
        </p:nvSpPr>
        <p:spPr bwMode="auto">
          <a:xfrm rot="-5400000">
            <a:off x="2461419" y="4285457"/>
            <a:ext cx="228600" cy="3268662"/>
          </a:xfrm>
          <a:prstGeom prst="leftBrace">
            <a:avLst>
              <a:gd name="adj1" fmla="val 119155"/>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32" name="Rectangle 95"/>
          <p:cNvSpPr>
            <a:spLocks noChangeArrowheads="1"/>
          </p:cNvSpPr>
          <p:nvPr/>
        </p:nvSpPr>
        <p:spPr bwMode="auto">
          <a:xfrm>
            <a:off x="6559550" y="5308600"/>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33" name="Rectangle 96"/>
          <p:cNvSpPr>
            <a:spLocks noChangeArrowheads="1"/>
          </p:cNvSpPr>
          <p:nvPr/>
        </p:nvSpPr>
        <p:spPr bwMode="auto">
          <a:xfrm>
            <a:off x="6689725" y="5308600"/>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34" name="Rectangle 97"/>
          <p:cNvSpPr>
            <a:spLocks noChangeArrowheads="1"/>
          </p:cNvSpPr>
          <p:nvPr/>
        </p:nvSpPr>
        <p:spPr bwMode="auto">
          <a:xfrm>
            <a:off x="6818313" y="5308600"/>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35" name="Rectangle 98"/>
          <p:cNvSpPr>
            <a:spLocks noChangeArrowheads="1"/>
          </p:cNvSpPr>
          <p:nvPr/>
        </p:nvSpPr>
        <p:spPr bwMode="auto">
          <a:xfrm>
            <a:off x="6948488" y="5308600"/>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36" name="Rectangle 99"/>
          <p:cNvSpPr>
            <a:spLocks noChangeArrowheads="1"/>
          </p:cNvSpPr>
          <p:nvPr/>
        </p:nvSpPr>
        <p:spPr bwMode="auto">
          <a:xfrm>
            <a:off x="7077075" y="5308600"/>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37" name="Rectangle 100"/>
          <p:cNvSpPr>
            <a:spLocks noChangeArrowheads="1"/>
          </p:cNvSpPr>
          <p:nvPr/>
        </p:nvSpPr>
        <p:spPr bwMode="auto">
          <a:xfrm>
            <a:off x="7207250" y="5308600"/>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38" name="Rectangle 101"/>
          <p:cNvSpPr>
            <a:spLocks noChangeArrowheads="1"/>
          </p:cNvSpPr>
          <p:nvPr/>
        </p:nvSpPr>
        <p:spPr bwMode="auto">
          <a:xfrm>
            <a:off x="7337425" y="5308600"/>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39" name="Rectangle 102"/>
          <p:cNvSpPr>
            <a:spLocks noChangeArrowheads="1"/>
          </p:cNvSpPr>
          <p:nvPr/>
        </p:nvSpPr>
        <p:spPr bwMode="auto">
          <a:xfrm>
            <a:off x="7466013" y="5308600"/>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40" name="Rectangle 103"/>
          <p:cNvSpPr>
            <a:spLocks noChangeArrowheads="1"/>
          </p:cNvSpPr>
          <p:nvPr/>
        </p:nvSpPr>
        <p:spPr bwMode="auto">
          <a:xfrm>
            <a:off x="7596188" y="5308600"/>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41" name="Rectangle 104"/>
          <p:cNvSpPr>
            <a:spLocks noChangeArrowheads="1"/>
          </p:cNvSpPr>
          <p:nvPr/>
        </p:nvSpPr>
        <p:spPr bwMode="auto">
          <a:xfrm>
            <a:off x="7724775" y="5308600"/>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42" name="Text Box 105"/>
          <p:cNvSpPr txBox="1">
            <a:spLocks noChangeArrowheads="1"/>
          </p:cNvSpPr>
          <p:nvPr/>
        </p:nvSpPr>
        <p:spPr bwMode="auto">
          <a:xfrm>
            <a:off x="6438900" y="4924425"/>
            <a:ext cx="2092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eaLnBrk="1" hangingPunct="1">
              <a:lnSpc>
                <a:spcPct val="100000"/>
              </a:lnSpc>
              <a:spcBef>
                <a:spcPct val="0"/>
              </a:spcBef>
              <a:buFontTx/>
              <a:buNone/>
            </a:pPr>
            <a:r>
              <a:rPr lang="en-US" altLang="pt-BR" sz="1600" b="0">
                <a:solidFill>
                  <a:schemeClr val="tx1"/>
                </a:solidFill>
                <a:latin typeface="Arial" charset="0"/>
              </a:rPr>
              <a:t>Shemp’s resume.doc</a:t>
            </a:r>
          </a:p>
        </p:txBody>
      </p:sp>
      <p:sp>
        <p:nvSpPr>
          <p:cNvPr id="199743" name="Text Box 106"/>
          <p:cNvSpPr txBox="1">
            <a:spLocks noChangeArrowheads="1"/>
          </p:cNvSpPr>
          <p:nvPr/>
        </p:nvSpPr>
        <p:spPr bwMode="auto">
          <a:xfrm>
            <a:off x="6083300" y="6064250"/>
            <a:ext cx="25923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400" b="0">
                <a:solidFill>
                  <a:schemeClr val="tx1"/>
                </a:solidFill>
                <a:latin typeface="Arial" charset="0"/>
                <a:ea typeface="ＭＳ Ｐゴシック" pitchFamily="-112" charset="-128"/>
              </a:rPr>
              <a:t>Arquivo diferente: 10 x 4K blocks</a:t>
            </a:r>
          </a:p>
        </p:txBody>
      </p:sp>
      <p:sp>
        <p:nvSpPr>
          <p:cNvPr id="199744" name="AutoShape 107"/>
          <p:cNvSpPr>
            <a:spLocks/>
          </p:cNvSpPr>
          <p:nvPr/>
        </p:nvSpPr>
        <p:spPr bwMode="auto">
          <a:xfrm rot="-5400000">
            <a:off x="7102475" y="5257800"/>
            <a:ext cx="228600" cy="1333500"/>
          </a:xfrm>
          <a:prstGeom prst="leftBrace">
            <a:avLst>
              <a:gd name="adj1" fmla="val 4861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45" name="Rectangle 108"/>
          <p:cNvSpPr>
            <a:spLocks noChangeArrowheads="1"/>
          </p:cNvSpPr>
          <p:nvPr/>
        </p:nvSpPr>
        <p:spPr bwMode="auto">
          <a:xfrm>
            <a:off x="3533775" y="5302250"/>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46" name="Rectangle 109"/>
          <p:cNvSpPr>
            <a:spLocks noChangeArrowheads="1"/>
          </p:cNvSpPr>
          <p:nvPr/>
        </p:nvSpPr>
        <p:spPr bwMode="auto">
          <a:xfrm>
            <a:off x="3662363" y="5302250"/>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47" name="Rectangle 110"/>
          <p:cNvSpPr>
            <a:spLocks noChangeArrowheads="1"/>
          </p:cNvSpPr>
          <p:nvPr/>
        </p:nvSpPr>
        <p:spPr bwMode="auto">
          <a:xfrm>
            <a:off x="3794125" y="5302250"/>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48" name="Rectangle 111"/>
          <p:cNvSpPr>
            <a:spLocks noChangeArrowheads="1"/>
          </p:cNvSpPr>
          <p:nvPr/>
        </p:nvSpPr>
        <p:spPr bwMode="auto">
          <a:xfrm>
            <a:off x="3927475" y="5302250"/>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49" name="Rectangle 112"/>
          <p:cNvSpPr>
            <a:spLocks noChangeArrowheads="1"/>
          </p:cNvSpPr>
          <p:nvPr/>
        </p:nvSpPr>
        <p:spPr bwMode="auto">
          <a:xfrm>
            <a:off x="6011863"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0" name="Rectangle 113"/>
          <p:cNvSpPr>
            <a:spLocks noChangeArrowheads="1"/>
          </p:cNvSpPr>
          <p:nvPr/>
        </p:nvSpPr>
        <p:spPr bwMode="auto">
          <a:xfrm>
            <a:off x="6142038" y="1658938"/>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1" name="Rectangle 114"/>
          <p:cNvSpPr>
            <a:spLocks noChangeArrowheads="1"/>
          </p:cNvSpPr>
          <p:nvPr/>
        </p:nvSpPr>
        <p:spPr bwMode="auto">
          <a:xfrm>
            <a:off x="6270625"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2" name="Rectangle 115"/>
          <p:cNvSpPr>
            <a:spLocks noChangeArrowheads="1"/>
          </p:cNvSpPr>
          <p:nvPr/>
        </p:nvSpPr>
        <p:spPr bwMode="auto">
          <a:xfrm>
            <a:off x="6400800" y="1658938"/>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3" name="Rectangle 116"/>
          <p:cNvSpPr>
            <a:spLocks noChangeArrowheads="1"/>
          </p:cNvSpPr>
          <p:nvPr/>
        </p:nvSpPr>
        <p:spPr bwMode="auto">
          <a:xfrm>
            <a:off x="6529388"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4" name="Rectangle 117"/>
          <p:cNvSpPr>
            <a:spLocks noChangeArrowheads="1"/>
          </p:cNvSpPr>
          <p:nvPr/>
        </p:nvSpPr>
        <p:spPr bwMode="auto">
          <a:xfrm>
            <a:off x="6659563"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5" name="Rectangle 118"/>
          <p:cNvSpPr>
            <a:spLocks noChangeArrowheads="1"/>
          </p:cNvSpPr>
          <p:nvPr/>
        </p:nvSpPr>
        <p:spPr bwMode="auto">
          <a:xfrm>
            <a:off x="6789738" y="1658938"/>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6" name="Rectangle 119"/>
          <p:cNvSpPr>
            <a:spLocks noChangeArrowheads="1"/>
          </p:cNvSpPr>
          <p:nvPr/>
        </p:nvSpPr>
        <p:spPr bwMode="auto">
          <a:xfrm>
            <a:off x="6918325"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7" name="Rectangle 120"/>
          <p:cNvSpPr>
            <a:spLocks noChangeArrowheads="1"/>
          </p:cNvSpPr>
          <p:nvPr/>
        </p:nvSpPr>
        <p:spPr bwMode="auto">
          <a:xfrm>
            <a:off x="7048500" y="1658938"/>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8" name="Rectangle 121"/>
          <p:cNvSpPr>
            <a:spLocks noChangeArrowheads="1"/>
          </p:cNvSpPr>
          <p:nvPr/>
        </p:nvSpPr>
        <p:spPr bwMode="auto">
          <a:xfrm>
            <a:off x="7177088"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59" name="Rectangle 122"/>
          <p:cNvSpPr>
            <a:spLocks noChangeArrowheads="1"/>
          </p:cNvSpPr>
          <p:nvPr/>
        </p:nvSpPr>
        <p:spPr bwMode="auto">
          <a:xfrm>
            <a:off x="7307263"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60" name="Rectangle 123"/>
          <p:cNvSpPr>
            <a:spLocks noChangeArrowheads="1"/>
          </p:cNvSpPr>
          <p:nvPr/>
        </p:nvSpPr>
        <p:spPr bwMode="auto">
          <a:xfrm>
            <a:off x="7437438" y="1658938"/>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61" name="Rectangle 124"/>
          <p:cNvSpPr>
            <a:spLocks noChangeArrowheads="1"/>
          </p:cNvSpPr>
          <p:nvPr/>
        </p:nvSpPr>
        <p:spPr bwMode="auto">
          <a:xfrm>
            <a:off x="7566025"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62" name="Rectangle 125"/>
          <p:cNvSpPr>
            <a:spLocks noChangeArrowheads="1"/>
          </p:cNvSpPr>
          <p:nvPr/>
        </p:nvSpPr>
        <p:spPr bwMode="auto">
          <a:xfrm>
            <a:off x="7696200" y="1658938"/>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63" name="Rectangle 126"/>
          <p:cNvSpPr>
            <a:spLocks noChangeArrowheads="1"/>
          </p:cNvSpPr>
          <p:nvPr/>
        </p:nvSpPr>
        <p:spPr bwMode="auto">
          <a:xfrm>
            <a:off x="7824788"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64" name="Rectangle 127"/>
          <p:cNvSpPr>
            <a:spLocks noChangeArrowheads="1"/>
          </p:cNvSpPr>
          <p:nvPr/>
        </p:nvSpPr>
        <p:spPr bwMode="auto">
          <a:xfrm>
            <a:off x="7954963"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65" name="Rectangle 128"/>
          <p:cNvSpPr>
            <a:spLocks noChangeArrowheads="1"/>
          </p:cNvSpPr>
          <p:nvPr/>
        </p:nvSpPr>
        <p:spPr bwMode="auto">
          <a:xfrm>
            <a:off x="8085138" y="1658938"/>
            <a:ext cx="128587"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66" name="Rectangle 129"/>
          <p:cNvSpPr>
            <a:spLocks noChangeArrowheads="1"/>
          </p:cNvSpPr>
          <p:nvPr/>
        </p:nvSpPr>
        <p:spPr bwMode="auto">
          <a:xfrm>
            <a:off x="8213725"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67" name="Rectangle 130"/>
          <p:cNvSpPr>
            <a:spLocks noChangeArrowheads="1"/>
          </p:cNvSpPr>
          <p:nvPr/>
        </p:nvSpPr>
        <p:spPr bwMode="auto">
          <a:xfrm>
            <a:off x="8343900" y="1658938"/>
            <a:ext cx="128588"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68" name="Rectangle 131"/>
          <p:cNvSpPr>
            <a:spLocks noChangeArrowheads="1"/>
          </p:cNvSpPr>
          <p:nvPr/>
        </p:nvSpPr>
        <p:spPr bwMode="auto">
          <a:xfrm>
            <a:off x="8472488" y="1658938"/>
            <a:ext cx="130175" cy="457200"/>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2" name="Group 132"/>
          <p:cNvGrpSpPr>
            <a:grpSpLocks/>
          </p:cNvGrpSpPr>
          <p:nvPr/>
        </p:nvGrpSpPr>
        <p:grpSpPr bwMode="auto">
          <a:xfrm>
            <a:off x="944563" y="1655763"/>
            <a:ext cx="7659687" cy="4108450"/>
            <a:chOff x="503" y="1145"/>
            <a:chExt cx="4825" cy="2588"/>
          </a:xfrm>
        </p:grpSpPr>
        <p:sp>
          <p:nvSpPr>
            <p:cNvPr id="199890" name="Rectangle 133"/>
            <p:cNvSpPr>
              <a:spLocks noChangeArrowheads="1"/>
            </p:cNvSpPr>
            <p:nvPr/>
          </p:nvSpPr>
          <p:spPr bwMode="auto">
            <a:xfrm>
              <a:off x="1319" y="3441"/>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99891" name="Group 134"/>
            <p:cNvGrpSpPr>
              <a:grpSpLocks/>
            </p:cNvGrpSpPr>
            <p:nvPr/>
          </p:nvGrpSpPr>
          <p:grpSpPr bwMode="auto">
            <a:xfrm>
              <a:off x="503" y="1145"/>
              <a:ext cx="4825" cy="2588"/>
              <a:chOff x="503" y="1145"/>
              <a:chExt cx="4825" cy="2588"/>
            </a:xfrm>
          </p:grpSpPr>
          <p:sp>
            <p:nvSpPr>
              <p:cNvPr id="199892" name="Rectangle 135"/>
              <p:cNvSpPr>
                <a:spLocks noChangeArrowheads="1"/>
              </p:cNvSpPr>
              <p:nvPr/>
            </p:nvSpPr>
            <p:spPr bwMode="auto">
              <a:xfrm>
                <a:off x="2290" y="1706"/>
                <a:ext cx="82" cy="288"/>
              </a:xfrm>
              <a:prstGeom prst="rect">
                <a:avLst/>
              </a:prstGeom>
              <a:solidFill>
                <a:srgbClr val="FF6600"/>
              </a:solidFill>
              <a:ln w="12700">
                <a:solidFill>
                  <a:srgbClr val="988018"/>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93" name="Text Box 136"/>
              <p:cNvSpPr txBox="1">
                <a:spLocks noChangeArrowheads="1"/>
              </p:cNvSpPr>
              <p:nvPr/>
            </p:nvSpPr>
            <p:spPr bwMode="auto">
              <a:xfrm>
                <a:off x="2380" y="1751"/>
                <a:ext cx="10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eaLnBrk="1" hangingPunct="1">
                  <a:lnSpc>
                    <a:spcPct val="100000"/>
                  </a:lnSpc>
                  <a:spcBef>
                    <a:spcPct val="0"/>
                  </a:spcBef>
                  <a:buFontTx/>
                  <a:buNone/>
                </a:pPr>
                <a:r>
                  <a:rPr lang="en-US" altLang="pt-BR" sz="1400" b="0">
                    <a:solidFill>
                      <a:schemeClr val="tx1"/>
                    </a:solidFill>
                    <a:latin typeface="Arial" charset="0"/>
                    <a:ea typeface="ＭＳ Ｐゴシック" pitchFamily="-112" charset="-128"/>
                  </a:rPr>
                  <a:t>= Blocos Idênticos</a:t>
                </a:r>
              </a:p>
            </p:txBody>
          </p:sp>
          <p:grpSp>
            <p:nvGrpSpPr>
              <p:cNvPr id="199894" name="Group 137"/>
              <p:cNvGrpSpPr>
                <a:grpSpLocks/>
              </p:cNvGrpSpPr>
              <p:nvPr/>
            </p:nvGrpSpPr>
            <p:grpSpPr bwMode="auto">
              <a:xfrm>
                <a:off x="503" y="1145"/>
                <a:ext cx="4825" cy="2588"/>
                <a:chOff x="503" y="1145"/>
                <a:chExt cx="4825" cy="2588"/>
              </a:xfrm>
            </p:grpSpPr>
            <p:grpSp>
              <p:nvGrpSpPr>
                <p:cNvPr id="199895" name="Group 138"/>
                <p:cNvGrpSpPr>
                  <a:grpSpLocks/>
                </p:cNvGrpSpPr>
                <p:nvPr/>
              </p:nvGrpSpPr>
              <p:grpSpPr bwMode="auto">
                <a:xfrm>
                  <a:off x="521" y="1146"/>
                  <a:ext cx="1632" cy="288"/>
                  <a:chOff x="521" y="1146"/>
                  <a:chExt cx="1632" cy="288"/>
                </a:xfrm>
              </p:grpSpPr>
              <p:sp>
                <p:nvSpPr>
                  <p:cNvPr id="199934" name="Rectangle 139"/>
                  <p:cNvSpPr>
                    <a:spLocks noChangeArrowheads="1"/>
                  </p:cNvSpPr>
                  <p:nvPr/>
                </p:nvSpPr>
                <p:spPr bwMode="auto">
                  <a:xfrm>
                    <a:off x="521"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35" name="Rectangle 140"/>
                  <p:cNvSpPr>
                    <a:spLocks noChangeArrowheads="1"/>
                  </p:cNvSpPr>
                  <p:nvPr/>
                </p:nvSpPr>
                <p:spPr bwMode="auto">
                  <a:xfrm>
                    <a:off x="603" y="1146"/>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36" name="Rectangle 141"/>
                  <p:cNvSpPr>
                    <a:spLocks noChangeArrowheads="1"/>
                  </p:cNvSpPr>
                  <p:nvPr/>
                </p:nvSpPr>
                <p:spPr bwMode="auto">
                  <a:xfrm>
                    <a:off x="684"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37" name="Rectangle 142"/>
                  <p:cNvSpPr>
                    <a:spLocks noChangeArrowheads="1"/>
                  </p:cNvSpPr>
                  <p:nvPr/>
                </p:nvSpPr>
                <p:spPr bwMode="auto">
                  <a:xfrm>
                    <a:off x="766" y="1146"/>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38" name="Rectangle 143"/>
                  <p:cNvSpPr>
                    <a:spLocks noChangeArrowheads="1"/>
                  </p:cNvSpPr>
                  <p:nvPr/>
                </p:nvSpPr>
                <p:spPr bwMode="auto">
                  <a:xfrm>
                    <a:off x="847"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39" name="Rectangle 144"/>
                  <p:cNvSpPr>
                    <a:spLocks noChangeArrowheads="1"/>
                  </p:cNvSpPr>
                  <p:nvPr/>
                </p:nvSpPr>
                <p:spPr bwMode="auto">
                  <a:xfrm>
                    <a:off x="929"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0" name="Rectangle 145"/>
                  <p:cNvSpPr>
                    <a:spLocks noChangeArrowheads="1"/>
                  </p:cNvSpPr>
                  <p:nvPr/>
                </p:nvSpPr>
                <p:spPr bwMode="auto">
                  <a:xfrm>
                    <a:off x="1011" y="1146"/>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1" name="Rectangle 146"/>
                  <p:cNvSpPr>
                    <a:spLocks noChangeArrowheads="1"/>
                  </p:cNvSpPr>
                  <p:nvPr/>
                </p:nvSpPr>
                <p:spPr bwMode="auto">
                  <a:xfrm>
                    <a:off x="1092"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2" name="Rectangle 147"/>
                  <p:cNvSpPr>
                    <a:spLocks noChangeArrowheads="1"/>
                  </p:cNvSpPr>
                  <p:nvPr/>
                </p:nvSpPr>
                <p:spPr bwMode="auto">
                  <a:xfrm>
                    <a:off x="1174" y="1146"/>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3" name="Rectangle 148"/>
                  <p:cNvSpPr>
                    <a:spLocks noChangeArrowheads="1"/>
                  </p:cNvSpPr>
                  <p:nvPr/>
                </p:nvSpPr>
                <p:spPr bwMode="auto">
                  <a:xfrm>
                    <a:off x="1255"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4" name="Rectangle 149"/>
                  <p:cNvSpPr>
                    <a:spLocks noChangeArrowheads="1"/>
                  </p:cNvSpPr>
                  <p:nvPr/>
                </p:nvSpPr>
                <p:spPr bwMode="auto">
                  <a:xfrm>
                    <a:off x="1337"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5" name="Rectangle 150"/>
                  <p:cNvSpPr>
                    <a:spLocks noChangeArrowheads="1"/>
                  </p:cNvSpPr>
                  <p:nvPr/>
                </p:nvSpPr>
                <p:spPr bwMode="auto">
                  <a:xfrm>
                    <a:off x="1419" y="1146"/>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6" name="Rectangle 151"/>
                  <p:cNvSpPr>
                    <a:spLocks noChangeArrowheads="1"/>
                  </p:cNvSpPr>
                  <p:nvPr/>
                </p:nvSpPr>
                <p:spPr bwMode="auto">
                  <a:xfrm>
                    <a:off x="1500"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7" name="Rectangle 152"/>
                  <p:cNvSpPr>
                    <a:spLocks noChangeArrowheads="1"/>
                  </p:cNvSpPr>
                  <p:nvPr/>
                </p:nvSpPr>
                <p:spPr bwMode="auto">
                  <a:xfrm>
                    <a:off x="1582" y="1146"/>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8" name="Rectangle 153"/>
                  <p:cNvSpPr>
                    <a:spLocks noChangeArrowheads="1"/>
                  </p:cNvSpPr>
                  <p:nvPr/>
                </p:nvSpPr>
                <p:spPr bwMode="auto">
                  <a:xfrm>
                    <a:off x="1663"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49" name="Rectangle 154"/>
                  <p:cNvSpPr>
                    <a:spLocks noChangeArrowheads="1"/>
                  </p:cNvSpPr>
                  <p:nvPr/>
                </p:nvSpPr>
                <p:spPr bwMode="auto">
                  <a:xfrm>
                    <a:off x="1745"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50" name="Rectangle 155"/>
                  <p:cNvSpPr>
                    <a:spLocks noChangeArrowheads="1"/>
                  </p:cNvSpPr>
                  <p:nvPr/>
                </p:nvSpPr>
                <p:spPr bwMode="auto">
                  <a:xfrm>
                    <a:off x="1827" y="1146"/>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51" name="Rectangle 156"/>
                  <p:cNvSpPr>
                    <a:spLocks noChangeArrowheads="1"/>
                  </p:cNvSpPr>
                  <p:nvPr/>
                </p:nvSpPr>
                <p:spPr bwMode="auto">
                  <a:xfrm>
                    <a:off x="1908"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52" name="Rectangle 157"/>
                  <p:cNvSpPr>
                    <a:spLocks noChangeArrowheads="1"/>
                  </p:cNvSpPr>
                  <p:nvPr/>
                </p:nvSpPr>
                <p:spPr bwMode="auto">
                  <a:xfrm>
                    <a:off x="1990" y="1146"/>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53" name="Rectangle 158"/>
                  <p:cNvSpPr>
                    <a:spLocks noChangeArrowheads="1"/>
                  </p:cNvSpPr>
                  <p:nvPr/>
                </p:nvSpPr>
                <p:spPr bwMode="auto">
                  <a:xfrm>
                    <a:off x="2071" y="1146"/>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sp>
              <p:nvSpPr>
                <p:cNvPr id="199896" name="Rectangle 159"/>
                <p:cNvSpPr>
                  <a:spLocks noChangeArrowheads="1"/>
                </p:cNvSpPr>
                <p:nvPr/>
              </p:nvSpPr>
              <p:spPr bwMode="auto">
                <a:xfrm>
                  <a:off x="503" y="3441"/>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97" name="Rectangle 160"/>
                <p:cNvSpPr>
                  <a:spLocks noChangeArrowheads="1"/>
                </p:cNvSpPr>
                <p:nvPr/>
              </p:nvSpPr>
              <p:spPr bwMode="auto">
                <a:xfrm>
                  <a:off x="585" y="3441"/>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98" name="Rectangle 161"/>
                <p:cNvSpPr>
                  <a:spLocks noChangeArrowheads="1"/>
                </p:cNvSpPr>
                <p:nvPr/>
              </p:nvSpPr>
              <p:spPr bwMode="auto">
                <a:xfrm>
                  <a:off x="666" y="3441"/>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99" name="Rectangle 162"/>
                <p:cNvSpPr>
                  <a:spLocks noChangeArrowheads="1"/>
                </p:cNvSpPr>
                <p:nvPr/>
              </p:nvSpPr>
              <p:spPr bwMode="auto">
                <a:xfrm>
                  <a:off x="748" y="3441"/>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0" name="Rectangle 163"/>
                <p:cNvSpPr>
                  <a:spLocks noChangeArrowheads="1"/>
                </p:cNvSpPr>
                <p:nvPr/>
              </p:nvSpPr>
              <p:spPr bwMode="auto">
                <a:xfrm>
                  <a:off x="829" y="3441"/>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1" name="Rectangle 164"/>
                <p:cNvSpPr>
                  <a:spLocks noChangeArrowheads="1"/>
                </p:cNvSpPr>
                <p:nvPr/>
              </p:nvSpPr>
              <p:spPr bwMode="auto">
                <a:xfrm>
                  <a:off x="911" y="3441"/>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2" name="Rectangle 165"/>
                <p:cNvSpPr>
                  <a:spLocks noChangeArrowheads="1"/>
                </p:cNvSpPr>
                <p:nvPr/>
              </p:nvSpPr>
              <p:spPr bwMode="auto">
                <a:xfrm>
                  <a:off x="993" y="3441"/>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3" name="Rectangle 166"/>
                <p:cNvSpPr>
                  <a:spLocks noChangeArrowheads="1"/>
                </p:cNvSpPr>
                <p:nvPr/>
              </p:nvSpPr>
              <p:spPr bwMode="auto">
                <a:xfrm>
                  <a:off x="1074" y="3441"/>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4" name="Rectangle 167"/>
                <p:cNvSpPr>
                  <a:spLocks noChangeArrowheads="1"/>
                </p:cNvSpPr>
                <p:nvPr/>
              </p:nvSpPr>
              <p:spPr bwMode="auto">
                <a:xfrm>
                  <a:off x="1156" y="3441"/>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5" name="Rectangle 168"/>
                <p:cNvSpPr>
                  <a:spLocks noChangeArrowheads="1"/>
                </p:cNvSpPr>
                <p:nvPr/>
              </p:nvSpPr>
              <p:spPr bwMode="auto">
                <a:xfrm>
                  <a:off x="1237" y="3441"/>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6" name="Rectangle 169"/>
                <p:cNvSpPr>
                  <a:spLocks noChangeArrowheads="1"/>
                </p:cNvSpPr>
                <p:nvPr/>
              </p:nvSpPr>
              <p:spPr bwMode="auto">
                <a:xfrm>
                  <a:off x="1401" y="3441"/>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7" name="Rectangle 170"/>
                <p:cNvSpPr>
                  <a:spLocks noChangeArrowheads="1"/>
                </p:cNvSpPr>
                <p:nvPr/>
              </p:nvSpPr>
              <p:spPr bwMode="auto">
                <a:xfrm>
                  <a:off x="1818" y="3441"/>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8" name="Rectangle 171"/>
                <p:cNvSpPr>
                  <a:spLocks noChangeArrowheads="1"/>
                </p:cNvSpPr>
                <p:nvPr/>
              </p:nvSpPr>
              <p:spPr bwMode="auto">
                <a:xfrm>
                  <a:off x="2063" y="3441"/>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09" name="Rectangle 172"/>
                <p:cNvSpPr>
                  <a:spLocks noChangeArrowheads="1"/>
                </p:cNvSpPr>
                <p:nvPr/>
              </p:nvSpPr>
              <p:spPr bwMode="auto">
                <a:xfrm>
                  <a:off x="2472" y="3441"/>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99910" name="Group 173"/>
                <p:cNvGrpSpPr>
                  <a:grpSpLocks/>
                </p:cNvGrpSpPr>
                <p:nvPr/>
              </p:nvGrpSpPr>
              <p:grpSpPr bwMode="auto">
                <a:xfrm>
                  <a:off x="3696" y="1145"/>
                  <a:ext cx="1632" cy="2588"/>
                  <a:chOff x="3696" y="1145"/>
                  <a:chExt cx="1632" cy="2588"/>
                </a:xfrm>
              </p:grpSpPr>
              <p:sp>
                <p:nvSpPr>
                  <p:cNvPr id="199911" name="Rectangle 174"/>
                  <p:cNvSpPr>
                    <a:spLocks noChangeArrowheads="1"/>
                  </p:cNvSpPr>
                  <p:nvPr/>
                </p:nvSpPr>
                <p:spPr bwMode="auto">
                  <a:xfrm>
                    <a:off x="4614" y="3445"/>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12" name="Rectangle 175"/>
                  <p:cNvSpPr>
                    <a:spLocks noChangeArrowheads="1"/>
                  </p:cNvSpPr>
                  <p:nvPr/>
                </p:nvSpPr>
                <p:spPr bwMode="auto">
                  <a:xfrm>
                    <a:off x="4205" y="34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199913" name="Group 176"/>
                  <p:cNvGrpSpPr>
                    <a:grpSpLocks/>
                  </p:cNvGrpSpPr>
                  <p:nvPr/>
                </p:nvGrpSpPr>
                <p:grpSpPr bwMode="auto">
                  <a:xfrm>
                    <a:off x="3696" y="1145"/>
                    <a:ext cx="1632" cy="288"/>
                    <a:chOff x="3696" y="1145"/>
                    <a:chExt cx="1632" cy="288"/>
                  </a:xfrm>
                </p:grpSpPr>
                <p:sp>
                  <p:nvSpPr>
                    <p:cNvPr id="199914" name="Rectangle 177"/>
                    <p:cNvSpPr>
                      <a:spLocks noChangeArrowheads="1"/>
                    </p:cNvSpPr>
                    <p:nvPr/>
                  </p:nvSpPr>
                  <p:spPr bwMode="auto">
                    <a:xfrm>
                      <a:off x="3696"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15" name="Rectangle 178"/>
                    <p:cNvSpPr>
                      <a:spLocks noChangeArrowheads="1"/>
                    </p:cNvSpPr>
                    <p:nvPr/>
                  </p:nvSpPr>
                  <p:spPr bwMode="auto">
                    <a:xfrm>
                      <a:off x="3778" y="1145"/>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16" name="Rectangle 179"/>
                    <p:cNvSpPr>
                      <a:spLocks noChangeArrowheads="1"/>
                    </p:cNvSpPr>
                    <p:nvPr/>
                  </p:nvSpPr>
                  <p:spPr bwMode="auto">
                    <a:xfrm>
                      <a:off x="3859"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17" name="Rectangle 180"/>
                    <p:cNvSpPr>
                      <a:spLocks noChangeArrowheads="1"/>
                    </p:cNvSpPr>
                    <p:nvPr/>
                  </p:nvSpPr>
                  <p:spPr bwMode="auto">
                    <a:xfrm>
                      <a:off x="3941" y="1145"/>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18" name="Rectangle 181"/>
                    <p:cNvSpPr>
                      <a:spLocks noChangeArrowheads="1"/>
                    </p:cNvSpPr>
                    <p:nvPr/>
                  </p:nvSpPr>
                  <p:spPr bwMode="auto">
                    <a:xfrm>
                      <a:off x="4022"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19" name="Rectangle 182"/>
                    <p:cNvSpPr>
                      <a:spLocks noChangeArrowheads="1"/>
                    </p:cNvSpPr>
                    <p:nvPr/>
                  </p:nvSpPr>
                  <p:spPr bwMode="auto">
                    <a:xfrm>
                      <a:off x="4104"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0" name="Rectangle 183"/>
                    <p:cNvSpPr>
                      <a:spLocks noChangeArrowheads="1"/>
                    </p:cNvSpPr>
                    <p:nvPr/>
                  </p:nvSpPr>
                  <p:spPr bwMode="auto">
                    <a:xfrm>
                      <a:off x="4186" y="1145"/>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1" name="Rectangle 184"/>
                    <p:cNvSpPr>
                      <a:spLocks noChangeArrowheads="1"/>
                    </p:cNvSpPr>
                    <p:nvPr/>
                  </p:nvSpPr>
                  <p:spPr bwMode="auto">
                    <a:xfrm>
                      <a:off x="4267"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2" name="Rectangle 185"/>
                    <p:cNvSpPr>
                      <a:spLocks noChangeArrowheads="1"/>
                    </p:cNvSpPr>
                    <p:nvPr/>
                  </p:nvSpPr>
                  <p:spPr bwMode="auto">
                    <a:xfrm>
                      <a:off x="4349" y="1145"/>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3" name="Rectangle 186"/>
                    <p:cNvSpPr>
                      <a:spLocks noChangeArrowheads="1"/>
                    </p:cNvSpPr>
                    <p:nvPr/>
                  </p:nvSpPr>
                  <p:spPr bwMode="auto">
                    <a:xfrm>
                      <a:off x="4430"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4" name="Rectangle 187"/>
                    <p:cNvSpPr>
                      <a:spLocks noChangeArrowheads="1"/>
                    </p:cNvSpPr>
                    <p:nvPr/>
                  </p:nvSpPr>
                  <p:spPr bwMode="auto">
                    <a:xfrm>
                      <a:off x="4512"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5" name="Rectangle 188"/>
                    <p:cNvSpPr>
                      <a:spLocks noChangeArrowheads="1"/>
                    </p:cNvSpPr>
                    <p:nvPr/>
                  </p:nvSpPr>
                  <p:spPr bwMode="auto">
                    <a:xfrm>
                      <a:off x="4594" y="1145"/>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6" name="Rectangle 189"/>
                    <p:cNvSpPr>
                      <a:spLocks noChangeArrowheads="1"/>
                    </p:cNvSpPr>
                    <p:nvPr/>
                  </p:nvSpPr>
                  <p:spPr bwMode="auto">
                    <a:xfrm>
                      <a:off x="4675"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7" name="Rectangle 190"/>
                    <p:cNvSpPr>
                      <a:spLocks noChangeArrowheads="1"/>
                    </p:cNvSpPr>
                    <p:nvPr/>
                  </p:nvSpPr>
                  <p:spPr bwMode="auto">
                    <a:xfrm>
                      <a:off x="4757" y="1145"/>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8" name="Rectangle 191"/>
                    <p:cNvSpPr>
                      <a:spLocks noChangeArrowheads="1"/>
                    </p:cNvSpPr>
                    <p:nvPr/>
                  </p:nvSpPr>
                  <p:spPr bwMode="auto">
                    <a:xfrm>
                      <a:off x="4838"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29" name="Rectangle 192"/>
                    <p:cNvSpPr>
                      <a:spLocks noChangeArrowheads="1"/>
                    </p:cNvSpPr>
                    <p:nvPr/>
                  </p:nvSpPr>
                  <p:spPr bwMode="auto">
                    <a:xfrm>
                      <a:off x="4920"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30" name="Rectangle 193"/>
                    <p:cNvSpPr>
                      <a:spLocks noChangeArrowheads="1"/>
                    </p:cNvSpPr>
                    <p:nvPr/>
                  </p:nvSpPr>
                  <p:spPr bwMode="auto">
                    <a:xfrm>
                      <a:off x="5002" y="1145"/>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31" name="Rectangle 194"/>
                    <p:cNvSpPr>
                      <a:spLocks noChangeArrowheads="1"/>
                    </p:cNvSpPr>
                    <p:nvPr/>
                  </p:nvSpPr>
                  <p:spPr bwMode="auto">
                    <a:xfrm>
                      <a:off x="5083"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32" name="Rectangle 195"/>
                    <p:cNvSpPr>
                      <a:spLocks noChangeArrowheads="1"/>
                    </p:cNvSpPr>
                    <p:nvPr/>
                  </p:nvSpPr>
                  <p:spPr bwMode="auto">
                    <a:xfrm>
                      <a:off x="5165" y="1145"/>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933" name="Rectangle 196"/>
                    <p:cNvSpPr>
                      <a:spLocks noChangeArrowheads="1"/>
                    </p:cNvSpPr>
                    <p:nvPr/>
                  </p:nvSpPr>
                  <p:spPr bwMode="auto">
                    <a:xfrm>
                      <a:off x="5246" y="1145"/>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grpSp>
          </p:grpSp>
        </p:grpSp>
      </p:grpSp>
      <p:grpSp>
        <p:nvGrpSpPr>
          <p:cNvPr id="8" name="Group 197"/>
          <p:cNvGrpSpPr>
            <a:grpSpLocks/>
          </p:cNvGrpSpPr>
          <p:nvPr/>
        </p:nvGrpSpPr>
        <p:grpSpPr bwMode="auto">
          <a:xfrm>
            <a:off x="393700" y="2986088"/>
            <a:ext cx="8094663" cy="1651000"/>
            <a:chOff x="158" y="1982"/>
            <a:chExt cx="5099" cy="1040"/>
          </a:xfrm>
        </p:grpSpPr>
        <p:sp>
          <p:nvSpPr>
            <p:cNvPr id="199775" name="Text Box 198"/>
            <p:cNvSpPr txBox="1">
              <a:spLocks noChangeArrowheads="1"/>
            </p:cNvSpPr>
            <p:nvPr/>
          </p:nvSpPr>
          <p:spPr bwMode="auto">
            <a:xfrm>
              <a:off x="158" y="1982"/>
              <a:ext cx="1678" cy="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eaLnBrk="1" hangingPunct="1">
                <a:lnSpc>
                  <a:spcPct val="100000"/>
                </a:lnSpc>
                <a:spcBef>
                  <a:spcPct val="0"/>
                </a:spcBef>
                <a:buFontTx/>
                <a:buNone/>
              </a:pPr>
              <a:r>
                <a:rPr lang="en-US" altLang="pt-BR" sz="1600">
                  <a:solidFill>
                    <a:schemeClr val="tx1"/>
                  </a:solidFill>
                  <a:latin typeface="Arial" charset="0"/>
                </a:rPr>
                <a:t>Dado escrito no Disco:</a:t>
              </a:r>
            </a:p>
            <a:p>
              <a:pPr eaLnBrk="1" hangingPunct="1">
                <a:lnSpc>
                  <a:spcPct val="100000"/>
                </a:lnSpc>
                <a:spcBef>
                  <a:spcPct val="0"/>
                </a:spcBef>
                <a:buFontTx/>
                <a:buNone/>
              </a:pPr>
              <a:endParaRPr lang="en-US" altLang="pt-BR" sz="1200">
                <a:solidFill>
                  <a:schemeClr val="tx1"/>
                </a:solidFill>
                <a:latin typeface="Arial" charset="0"/>
              </a:endParaRPr>
            </a:p>
            <a:p>
              <a:pPr algn="r" eaLnBrk="1" hangingPunct="1">
                <a:lnSpc>
                  <a:spcPct val="100000"/>
                </a:lnSpc>
                <a:spcBef>
                  <a:spcPct val="0"/>
                </a:spcBef>
                <a:buFontTx/>
                <a:buNone/>
              </a:pPr>
              <a:r>
                <a:rPr lang="en-US" altLang="pt-BR" sz="1600" b="0">
                  <a:solidFill>
                    <a:schemeClr val="tx1"/>
                  </a:solidFill>
                  <a:latin typeface="Arial" charset="0"/>
                </a:rPr>
                <a:t>Com ASIS: 38 blocos</a:t>
              </a:r>
            </a:p>
            <a:p>
              <a:pPr algn="r" eaLnBrk="1" hangingPunct="1">
                <a:lnSpc>
                  <a:spcPct val="100000"/>
                </a:lnSpc>
                <a:spcBef>
                  <a:spcPct val="0"/>
                </a:spcBef>
                <a:buFontTx/>
                <a:buNone/>
              </a:pPr>
              <a:endParaRPr lang="en-US" altLang="pt-BR" b="0">
                <a:solidFill>
                  <a:schemeClr val="tx1"/>
                </a:solidFill>
                <a:latin typeface="Arial" charset="0"/>
              </a:endParaRPr>
            </a:p>
            <a:p>
              <a:pPr algn="r" eaLnBrk="1" hangingPunct="1">
                <a:lnSpc>
                  <a:spcPct val="100000"/>
                </a:lnSpc>
                <a:spcBef>
                  <a:spcPct val="0"/>
                </a:spcBef>
                <a:buFontTx/>
                <a:buNone/>
              </a:pPr>
              <a:r>
                <a:rPr lang="en-US" altLang="pt-BR" sz="1600" b="0">
                  <a:solidFill>
                    <a:schemeClr val="tx1"/>
                  </a:solidFill>
                  <a:latin typeface="Arial" charset="0"/>
                </a:rPr>
                <a:t>Sem ASIS: 75 blocos</a:t>
              </a:r>
            </a:p>
          </p:txBody>
        </p:sp>
        <p:sp>
          <p:nvSpPr>
            <p:cNvPr id="199776" name="Rectangle 199"/>
            <p:cNvSpPr>
              <a:spLocks noChangeArrowheads="1"/>
            </p:cNvSpPr>
            <p:nvPr/>
          </p:nvSpPr>
          <p:spPr bwMode="auto">
            <a:xfrm>
              <a:off x="3598"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77" name="Rectangle 200"/>
            <p:cNvSpPr>
              <a:spLocks noChangeArrowheads="1"/>
            </p:cNvSpPr>
            <p:nvPr/>
          </p:nvSpPr>
          <p:spPr bwMode="auto">
            <a:xfrm>
              <a:off x="3680" y="2220"/>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78" name="Rectangle 201"/>
            <p:cNvSpPr>
              <a:spLocks noChangeArrowheads="1"/>
            </p:cNvSpPr>
            <p:nvPr/>
          </p:nvSpPr>
          <p:spPr bwMode="auto">
            <a:xfrm>
              <a:off x="3761"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79" name="Rectangle 202"/>
            <p:cNvSpPr>
              <a:spLocks noChangeArrowheads="1"/>
            </p:cNvSpPr>
            <p:nvPr/>
          </p:nvSpPr>
          <p:spPr bwMode="auto">
            <a:xfrm>
              <a:off x="3843" y="2220"/>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0" name="Rectangle 203"/>
            <p:cNvSpPr>
              <a:spLocks noChangeArrowheads="1"/>
            </p:cNvSpPr>
            <p:nvPr/>
          </p:nvSpPr>
          <p:spPr bwMode="auto">
            <a:xfrm>
              <a:off x="3924"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1" name="Rectangle 204"/>
            <p:cNvSpPr>
              <a:spLocks noChangeArrowheads="1"/>
            </p:cNvSpPr>
            <p:nvPr/>
          </p:nvSpPr>
          <p:spPr bwMode="auto">
            <a:xfrm>
              <a:off x="4006"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2" name="Rectangle 205"/>
            <p:cNvSpPr>
              <a:spLocks noChangeArrowheads="1"/>
            </p:cNvSpPr>
            <p:nvPr/>
          </p:nvSpPr>
          <p:spPr bwMode="auto">
            <a:xfrm>
              <a:off x="4088" y="2220"/>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3" name="Rectangle 206"/>
            <p:cNvSpPr>
              <a:spLocks noChangeArrowheads="1"/>
            </p:cNvSpPr>
            <p:nvPr/>
          </p:nvSpPr>
          <p:spPr bwMode="auto">
            <a:xfrm>
              <a:off x="4169"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4" name="Rectangle 207"/>
            <p:cNvSpPr>
              <a:spLocks noChangeArrowheads="1"/>
            </p:cNvSpPr>
            <p:nvPr/>
          </p:nvSpPr>
          <p:spPr bwMode="auto">
            <a:xfrm>
              <a:off x="4251" y="2220"/>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5" name="Rectangle 208"/>
            <p:cNvSpPr>
              <a:spLocks noChangeArrowheads="1"/>
            </p:cNvSpPr>
            <p:nvPr/>
          </p:nvSpPr>
          <p:spPr bwMode="auto">
            <a:xfrm>
              <a:off x="4332"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6" name="Rectangle 209"/>
            <p:cNvSpPr>
              <a:spLocks noChangeArrowheads="1"/>
            </p:cNvSpPr>
            <p:nvPr/>
          </p:nvSpPr>
          <p:spPr bwMode="auto">
            <a:xfrm>
              <a:off x="4414"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7" name="Rectangle 210"/>
            <p:cNvSpPr>
              <a:spLocks noChangeArrowheads="1"/>
            </p:cNvSpPr>
            <p:nvPr/>
          </p:nvSpPr>
          <p:spPr bwMode="auto">
            <a:xfrm>
              <a:off x="4496" y="2220"/>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8" name="Rectangle 211"/>
            <p:cNvSpPr>
              <a:spLocks noChangeArrowheads="1"/>
            </p:cNvSpPr>
            <p:nvPr/>
          </p:nvSpPr>
          <p:spPr bwMode="auto">
            <a:xfrm>
              <a:off x="4577"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89" name="Rectangle 212"/>
            <p:cNvSpPr>
              <a:spLocks noChangeArrowheads="1"/>
            </p:cNvSpPr>
            <p:nvPr/>
          </p:nvSpPr>
          <p:spPr bwMode="auto">
            <a:xfrm>
              <a:off x="4659" y="2220"/>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0" name="Rectangle 213"/>
            <p:cNvSpPr>
              <a:spLocks noChangeArrowheads="1"/>
            </p:cNvSpPr>
            <p:nvPr/>
          </p:nvSpPr>
          <p:spPr bwMode="auto">
            <a:xfrm>
              <a:off x="4740"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1" name="Rectangle 214"/>
            <p:cNvSpPr>
              <a:spLocks noChangeArrowheads="1"/>
            </p:cNvSpPr>
            <p:nvPr/>
          </p:nvSpPr>
          <p:spPr bwMode="auto">
            <a:xfrm>
              <a:off x="4822" y="2220"/>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2" name="Rectangle 215"/>
            <p:cNvSpPr>
              <a:spLocks noChangeArrowheads="1"/>
            </p:cNvSpPr>
            <p:nvPr/>
          </p:nvSpPr>
          <p:spPr bwMode="auto">
            <a:xfrm>
              <a:off x="4904" y="2220"/>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3" name="Rectangle 216"/>
            <p:cNvSpPr>
              <a:spLocks noChangeArrowheads="1"/>
            </p:cNvSpPr>
            <p:nvPr/>
          </p:nvSpPr>
          <p:spPr bwMode="auto">
            <a:xfrm>
              <a:off x="1965"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4" name="Rectangle 217"/>
            <p:cNvSpPr>
              <a:spLocks noChangeArrowheads="1"/>
            </p:cNvSpPr>
            <p:nvPr/>
          </p:nvSpPr>
          <p:spPr bwMode="auto">
            <a:xfrm>
              <a:off x="2047" y="2220"/>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5" name="Rectangle 218"/>
            <p:cNvSpPr>
              <a:spLocks noChangeArrowheads="1"/>
            </p:cNvSpPr>
            <p:nvPr/>
          </p:nvSpPr>
          <p:spPr bwMode="auto">
            <a:xfrm>
              <a:off x="2128"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6" name="Rectangle 219"/>
            <p:cNvSpPr>
              <a:spLocks noChangeArrowheads="1"/>
            </p:cNvSpPr>
            <p:nvPr/>
          </p:nvSpPr>
          <p:spPr bwMode="auto">
            <a:xfrm>
              <a:off x="2210" y="2220"/>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7" name="Rectangle 220"/>
            <p:cNvSpPr>
              <a:spLocks noChangeArrowheads="1"/>
            </p:cNvSpPr>
            <p:nvPr/>
          </p:nvSpPr>
          <p:spPr bwMode="auto">
            <a:xfrm>
              <a:off x="2291"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8" name="Rectangle 221"/>
            <p:cNvSpPr>
              <a:spLocks noChangeArrowheads="1"/>
            </p:cNvSpPr>
            <p:nvPr/>
          </p:nvSpPr>
          <p:spPr bwMode="auto">
            <a:xfrm>
              <a:off x="2373"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799" name="Rectangle 222"/>
            <p:cNvSpPr>
              <a:spLocks noChangeArrowheads="1"/>
            </p:cNvSpPr>
            <p:nvPr/>
          </p:nvSpPr>
          <p:spPr bwMode="auto">
            <a:xfrm>
              <a:off x="2455" y="2220"/>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0" name="Rectangle 223"/>
            <p:cNvSpPr>
              <a:spLocks noChangeArrowheads="1"/>
            </p:cNvSpPr>
            <p:nvPr/>
          </p:nvSpPr>
          <p:spPr bwMode="auto">
            <a:xfrm>
              <a:off x="2536"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1" name="Rectangle 224"/>
            <p:cNvSpPr>
              <a:spLocks noChangeArrowheads="1"/>
            </p:cNvSpPr>
            <p:nvPr/>
          </p:nvSpPr>
          <p:spPr bwMode="auto">
            <a:xfrm>
              <a:off x="2618" y="2220"/>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2" name="Rectangle 225"/>
            <p:cNvSpPr>
              <a:spLocks noChangeArrowheads="1"/>
            </p:cNvSpPr>
            <p:nvPr/>
          </p:nvSpPr>
          <p:spPr bwMode="auto">
            <a:xfrm>
              <a:off x="2699"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3" name="Rectangle 226"/>
            <p:cNvSpPr>
              <a:spLocks noChangeArrowheads="1"/>
            </p:cNvSpPr>
            <p:nvPr/>
          </p:nvSpPr>
          <p:spPr bwMode="auto">
            <a:xfrm>
              <a:off x="2781"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4" name="Rectangle 227"/>
            <p:cNvSpPr>
              <a:spLocks noChangeArrowheads="1"/>
            </p:cNvSpPr>
            <p:nvPr/>
          </p:nvSpPr>
          <p:spPr bwMode="auto">
            <a:xfrm>
              <a:off x="2863" y="2220"/>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5" name="Rectangle 228"/>
            <p:cNvSpPr>
              <a:spLocks noChangeArrowheads="1"/>
            </p:cNvSpPr>
            <p:nvPr/>
          </p:nvSpPr>
          <p:spPr bwMode="auto">
            <a:xfrm>
              <a:off x="2944"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6" name="Rectangle 229"/>
            <p:cNvSpPr>
              <a:spLocks noChangeArrowheads="1"/>
            </p:cNvSpPr>
            <p:nvPr/>
          </p:nvSpPr>
          <p:spPr bwMode="auto">
            <a:xfrm>
              <a:off x="3026" y="2220"/>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7" name="Rectangle 230"/>
            <p:cNvSpPr>
              <a:spLocks noChangeArrowheads="1"/>
            </p:cNvSpPr>
            <p:nvPr/>
          </p:nvSpPr>
          <p:spPr bwMode="auto">
            <a:xfrm>
              <a:off x="3107"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8" name="Rectangle 231"/>
            <p:cNvSpPr>
              <a:spLocks noChangeArrowheads="1"/>
            </p:cNvSpPr>
            <p:nvPr/>
          </p:nvSpPr>
          <p:spPr bwMode="auto">
            <a:xfrm>
              <a:off x="3189"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09" name="Rectangle 232"/>
            <p:cNvSpPr>
              <a:spLocks noChangeArrowheads="1"/>
            </p:cNvSpPr>
            <p:nvPr/>
          </p:nvSpPr>
          <p:spPr bwMode="auto">
            <a:xfrm>
              <a:off x="3271" y="2220"/>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0" name="Rectangle 233"/>
            <p:cNvSpPr>
              <a:spLocks noChangeArrowheads="1"/>
            </p:cNvSpPr>
            <p:nvPr/>
          </p:nvSpPr>
          <p:spPr bwMode="auto">
            <a:xfrm>
              <a:off x="3352"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1" name="Rectangle 234"/>
            <p:cNvSpPr>
              <a:spLocks noChangeArrowheads="1"/>
            </p:cNvSpPr>
            <p:nvPr/>
          </p:nvSpPr>
          <p:spPr bwMode="auto">
            <a:xfrm>
              <a:off x="3434" y="2220"/>
              <a:ext cx="81"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2" name="Rectangle 235"/>
            <p:cNvSpPr>
              <a:spLocks noChangeArrowheads="1"/>
            </p:cNvSpPr>
            <p:nvPr/>
          </p:nvSpPr>
          <p:spPr bwMode="auto">
            <a:xfrm>
              <a:off x="3515" y="2220"/>
              <a:ext cx="82" cy="288"/>
            </a:xfrm>
            <a:prstGeom prst="rect">
              <a:avLst/>
            </a:prstGeom>
            <a:solidFill>
              <a:srgbClr val="FF6600"/>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3" name="Rectangle 236"/>
            <p:cNvSpPr>
              <a:spLocks noChangeArrowheads="1"/>
            </p:cNvSpPr>
            <p:nvPr/>
          </p:nvSpPr>
          <p:spPr bwMode="auto">
            <a:xfrm>
              <a:off x="4740"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4" name="Rectangle 237"/>
            <p:cNvSpPr>
              <a:spLocks noChangeArrowheads="1"/>
            </p:cNvSpPr>
            <p:nvPr/>
          </p:nvSpPr>
          <p:spPr bwMode="auto">
            <a:xfrm>
              <a:off x="4822"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5" name="Rectangle 238"/>
            <p:cNvSpPr>
              <a:spLocks noChangeArrowheads="1"/>
            </p:cNvSpPr>
            <p:nvPr/>
          </p:nvSpPr>
          <p:spPr bwMode="auto">
            <a:xfrm>
              <a:off x="4903"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6" name="Rectangle 239"/>
            <p:cNvSpPr>
              <a:spLocks noChangeArrowheads="1"/>
            </p:cNvSpPr>
            <p:nvPr/>
          </p:nvSpPr>
          <p:spPr bwMode="auto">
            <a:xfrm>
              <a:off x="1973"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7" name="Rectangle 240"/>
            <p:cNvSpPr>
              <a:spLocks noChangeArrowheads="1"/>
            </p:cNvSpPr>
            <p:nvPr/>
          </p:nvSpPr>
          <p:spPr bwMode="auto">
            <a:xfrm>
              <a:off x="2055"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8" name="Rectangle 241"/>
            <p:cNvSpPr>
              <a:spLocks noChangeArrowheads="1"/>
            </p:cNvSpPr>
            <p:nvPr/>
          </p:nvSpPr>
          <p:spPr bwMode="auto">
            <a:xfrm>
              <a:off x="2136"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19" name="Rectangle 242"/>
            <p:cNvSpPr>
              <a:spLocks noChangeArrowheads="1"/>
            </p:cNvSpPr>
            <p:nvPr/>
          </p:nvSpPr>
          <p:spPr bwMode="auto">
            <a:xfrm>
              <a:off x="2218"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0" name="Rectangle 243"/>
            <p:cNvSpPr>
              <a:spLocks noChangeArrowheads="1"/>
            </p:cNvSpPr>
            <p:nvPr/>
          </p:nvSpPr>
          <p:spPr bwMode="auto">
            <a:xfrm>
              <a:off x="2299"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1" name="Rectangle 244"/>
            <p:cNvSpPr>
              <a:spLocks noChangeArrowheads="1"/>
            </p:cNvSpPr>
            <p:nvPr/>
          </p:nvSpPr>
          <p:spPr bwMode="auto">
            <a:xfrm>
              <a:off x="2381"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2" name="Rectangle 245"/>
            <p:cNvSpPr>
              <a:spLocks noChangeArrowheads="1"/>
            </p:cNvSpPr>
            <p:nvPr/>
          </p:nvSpPr>
          <p:spPr bwMode="auto">
            <a:xfrm>
              <a:off x="2463"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3" name="Rectangle 246"/>
            <p:cNvSpPr>
              <a:spLocks noChangeArrowheads="1"/>
            </p:cNvSpPr>
            <p:nvPr/>
          </p:nvSpPr>
          <p:spPr bwMode="auto">
            <a:xfrm>
              <a:off x="2544"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4" name="Rectangle 247"/>
            <p:cNvSpPr>
              <a:spLocks noChangeArrowheads="1"/>
            </p:cNvSpPr>
            <p:nvPr/>
          </p:nvSpPr>
          <p:spPr bwMode="auto">
            <a:xfrm>
              <a:off x="2626"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5" name="Rectangle 248"/>
            <p:cNvSpPr>
              <a:spLocks noChangeArrowheads="1"/>
            </p:cNvSpPr>
            <p:nvPr/>
          </p:nvSpPr>
          <p:spPr bwMode="auto">
            <a:xfrm>
              <a:off x="2707"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6" name="Rectangle 249"/>
            <p:cNvSpPr>
              <a:spLocks noChangeArrowheads="1"/>
            </p:cNvSpPr>
            <p:nvPr/>
          </p:nvSpPr>
          <p:spPr bwMode="auto">
            <a:xfrm>
              <a:off x="2789"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7" name="Rectangle 250"/>
            <p:cNvSpPr>
              <a:spLocks noChangeArrowheads="1"/>
            </p:cNvSpPr>
            <p:nvPr/>
          </p:nvSpPr>
          <p:spPr bwMode="auto">
            <a:xfrm>
              <a:off x="2871"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8" name="Rectangle 251"/>
            <p:cNvSpPr>
              <a:spLocks noChangeArrowheads="1"/>
            </p:cNvSpPr>
            <p:nvPr/>
          </p:nvSpPr>
          <p:spPr bwMode="auto">
            <a:xfrm>
              <a:off x="2952"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29" name="Rectangle 252"/>
            <p:cNvSpPr>
              <a:spLocks noChangeArrowheads="1"/>
            </p:cNvSpPr>
            <p:nvPr/>
          </p:nvSpPr>
          <p:spPr bwMode="auto">
            <a:xfrm>
              <a:off x="3034"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0" name="Rectangle 253"/>
            <p:cNvSpPr>
              <a:spLocks noChangeArrowheads="1"/>
            </p:cNvSpPr>
            <p:nvPr/>
          </p:nvSpPr>
          <p:spPr bwMode="auto">
            <a:xfrm>
              <a:off x="3115"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1" name="Rectangle 254"/>
            <p:cNvSpPr>
              <a:spLocks noChangeArrowheads="1"/>
            </p:cNvSpPr>
            <p:nvPr/>
          </p:nvSpPr>
          <p:spPr bwMode="auto">
            <a:xfrm>
              <a:off x="3197"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2" name="Rectangle 255"/>
            <p:cNvSpPr>
              <a:spLocks noChangeArrowheads="1"/>
            </p:cNvSpPr>
            <p:nvPr/>
          </p:nvSpPr>
          <p:spPr bwMode="auto">
            <a:xfrm>
              <a:off x="3279"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3" name="Rectangle 256"/>
            <p:cNvSpPr>
              <a:spLocks noChangeArrowheads="1"/>
            </p:cNvSpPr>
            <p:nvPr/>
          </p:nvSpPr>
          <p:spPr bwMode="auto">
            <a:xfrm>
              <a:off x="3360"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4" name="Rectangle 257"/>
            <p:cNvSpPr>
              <a:spLocks noChangeArrowheads="1"/>
            </p:cNvSpPr>
            <p:nvPr/>
          </p:nvSpPr>
          <p:spPr bwMode="auto">
            <a:xfrm>
              <a:off x="3442"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5" name="Rectangle 258"/>
            <p:cNvSpPr>
              <a:spLocks noChangeArrowheads="1"/>
            </p:cNvSpPr>
            <p:nvPr/>
          </p:nvSpPr>
          <p:spPr bwMode="auto">
            <a:xfrm>
              <a:off x="3523"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6" name="Rectangle 259"/>
            <p:cNvSpPr>
              <a:spLocks noChangeArrowheads="1"/>
            </p:cNvSpPr>
            <p:nvPr/>
          </p:nvSpPr>
          <p:spPr bwMode="auto">
            <a:xfrm>
              <a:off x="3598"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7" name="Rectangle 260"/>
            <p:cNvSpPr>
              <a:spLocks noChangeArrowheads="1"/>
            </p:cNvSpPr>
            <p:nvPr/>
          </p:nvSpPr>
          <p:spPr bwMode="auto">
            <a:xfrm>
              <a:off x="3680"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8" name="Rectangle 261"/>
            <p:cNvSpPr>
              <a:spLocks noChangeArrowheads="1"/>
            </p:cNvSpPr>
            <p:nvPr/>
          </p:nvSpPr>
          <p:spPr bwMode="auto">
            <a:xfrm>
              <a:off x="3761"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39" name="Rectangle 262"/>
            <p:cNvSpPr>
              <a:spLocks noChangeArrowheads="1"/>
            </p:cNvSpPr>
            <p:nvPr/>
          </p:nvSpPr>
          <p:spPr bwMode="auto">
            <a:xfrm>
              <a:off x="3843"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0" name="Rectangle 263"/>
            <p:cNvSpPr>
              <a:spLocks noChangeArrowheads="1"/>
            </p:cNvSpPr>
            <p:nvPr/>
          </p:nvSpPr>
          <p:spPr bwMode="auto">
            <a:xfrm>
              <a:off x="3924"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1" name="Rectangle 264"/>
            <p:cNvSpPr>
              <a:spLocks noChangeArrowheads="1"/>
            </p:cNvSpPr>
            <p:nvPr/>
          </p:nvSpPr>
          <p:spPr bwMode="auto">
            <a:xfrm>
              <a:off x="4006"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2" name="Rectangle 265"/>
            <p:cNvSpPr>
              <a:spLocks noChangeArrowheads="1"/>
            </p:cNvSpPr>
            <p:nvPr/>
          </p:nvSpPr>
          <p:spPr bwMode="auto">
            <a:xfrm>
              <a:off x="4088"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3" name="Rectangle 266"/>
            <p:cNvSpPr>
              <a:spLocks noChangeArrowheads="1"/>
            </p:cNvSpPr>
            <p:nvPr/>
          </p:nvSpPr>
          <p:spPr bwMode="auto">
            <a:xfrm>
              <a:off x="4169"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4" name="Rectangle 267"/>
            <p:cNvSpPr>
              <a:spLocks noChangeArrowheads="1"/>
            </p:cNvSpPr>
            <p:nvPr/>
          </p:nvSpPr>
          <p:spPr bwMode="auto">
            <a:xfrm>
              <a:off x="4251"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5" name="Rectangle 268"/>
            <p:cNvSpPr>
              <a:spLocks noChangeArrowheads="1"/>
            </p:cNvSpPr>
            <p:nvPr/>
          </p:nvSpPr>
          <p:spPr bwMode="auto">
            <a:xfrm>
              <a:off x="4332"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6" name="Rectangle 269"/>
            <p:cNvSpPr>
              <a:spLocks noChangeArrowheads="1"/>
            </p:cNvSpPr>
            <p:nvPr/>
          </p:nvSpPr>
          <p:spPr bwMode="auto">
            <a:xfrm>
              <a:off x="4414"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7" name="Rectangle 270"/>
            <p:cNvSpPr>
              <a:spLocks noChangeArrowheads="1"/>
            </p:cNvSpPr>
            <p:nvPr/>
          </p:nvSpPr>
          <p:spPr bwMode="auto">
            <a:xfrm>
              <a:off x="4496"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8" name="Rectangle 271"/>
            <p:cNvSpPr>
              <a:spLocks noChangeArrowheads="1"/>
            </p:cNvSpPr>
            <p:nvPr/>
          </p:nvSpPr>
          <p:spPr bwMode="auto">
            <a:xfrm>
              <a:off x="4577" y="2598"/>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49" name="Rectangle 272"/>
            <p:cNvSpPr>
              <a:spLocks noChangeArrowheads="1"/>
            </p:cNvSpPr>
            <p:nvPr/>
          </p:nvSpPr>
          <p:spPr bwMode="auto">
            <a:xfrm>
              <a:off x="4659" y="2598"/>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0" name="AutoShape 273"/>
            <p:cNvSpPr>
              <a:spLocks/>
            </p:cNvSpPr>
            <p:nvPr/>
          </p:nvSpPr>
          <p:spPr bwMode="auto">
            <a:xfrm>
              <a:off x="1837" y="2598"/>
              <a:ext cx="91" cy="363"/>
            </a:xfrm>
            <a:prstGeom prst="leftBrace">
              <a:avLst>
                <a:gd name="adj1" fmla="val 33242"/>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1" name="AutoShape 274"/>
            <p:cNvSpPr>
              <a:spLocks/>
            </p:cNvSpPr>
            <p:nvPr/>
          </p:nvSpPr>
          <p:spPr bwMode="auto">
            <a:xfrm>
              <a:off x="1837" y="2235"/>
              <a:ext cx="91" cy="273"/>
            </a:xfrm>
            <a:prstGeom prst="leftBrace">
              <a:avLst>
                <a:gd name="adj1" fmla="val 2500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2" name="Rectangle 275"/>
            <p:cNvSpPr>
              <a:spLocks noChangeArrowheads="1"/>
            </p:cNvSpPr>
            <p:nvPr/>
          </p:nvSpPr>
          <p:spPr bwMode="auto">
            <a:xfrm>
              <a:off x="2245"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3" name="Rectangle 276"/>
            <p:cNvSpPr>
              <a:spLocks noChangeArrowheads="1"/>
            </p:cNvSpPr>
            <p:nvPr/>
          </p:nvSpPr>
          <p:spPr bwMode="auto">
            <a:xfrm>
              <a:off x="2327"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4" name="Rectangle 277"/>
            <p:cNvSpPr>
              <a:spLocks noChangeArrowheads="1"/>
            </p:cNvSpPr>
            <p:nvPr/>
          </p:nvSpPr>
          <p:spPr bwMode="auto">
            <a:xfrm>
              <a:off x="2408"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5" name="Rectangle 278"/>
            <p:cNvSpPr>
              <a:spLocks noChangeArrowheads="1"/>
            </p:cNvSpPr>
            <p:nvPr/>
          </p:nvSpPr>
          <p:spPr bwMode="auto">
            <a:xfrm>
              <a:off x="2490"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6" name="Rectangle 279"/>
            <p:cNvSpPr>
              <a:spLocks noChangeArrowheads="1"/>
            </p:cNvSpPr>
            <p:nvPr/>
          </p:nvSpPr>
          <p:spPr bwMode="auto">
            <a:xfrm>
              <a:off x="2571"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7" name="Rectangle 280"/>
            <p:cNvSpPr>
              <a:spLocks noChangeArrowheads="1"/>
            </p:cNvSpPr>
            <p:nvPr/>
          </p:nvSpPr>
          <p:spPr bwMode="auto">
            <a:xfrm>
              <a:off x="2653"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8" name="Rectangle 281"/>
            <p:cNvSpPr>
              <a:spLocks noChangeArrowheads="1"/>
            </p:cNvSpPr>
            <p:nvPr/>
          </p:nvSpPr>
          <p:spPr bwMode="auto">
            <a:xfrm>
              <a:off x="2735"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59" name="Rectangle 282"/>
            <p:cNvSpPr>
              <a:spLocks noChangeArrowheads="1"/>
            </p:cNvSpPr>
            <p:nvPr/>
          </p:nvSpPr>
          <p:spPr bwMode="auto">
            <a:xfrm>
              <a:off x="2816"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0" name="Rectangle 283"/>
            <p:cNvSpPr>
              <a:spLocks noChangeArrowheads="1"/>
            </p:cNvSpPr>
            <p:nvPr/>
          </p:nvSpPr>
          <p:spPr bwMode="auto">
            <a:xfrm>
              <a:off x="2898"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1" name="Rectangle 284"/>
            <p:cNvSpPr>
              <a:spLocks noChangeArrowheads="1"/>
            </p:cNvSpPr>
            <p:nvPr/>
          </p:nvSpPr>
          <p:spPr bwMode="auto">
            <a:xfrm>
              <a:off x="2979"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2" name="Rectangle 285"/>
            <p:cNvSpPr>
              <a:spLocks noChangeArrowheads="1"/>
            </p:cNvSpPr>
            <p:nvPr/>
          </p:nvSpPr>
          <p:spPr bwMode="auto">
            <a:xfrm>
              <a:off x="3061"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3" name="Rectangle 286"/>
            <p:cNvSpPr>
              <a:spLocks noChangeArrowheads="1"/>
            </p:cNvSpPr>
            <p:nvPr/>
          </p:nvSpPr>
          <p:spPr bwMode="auto">
            <a:xfrm>
              <a:off x="3143"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4" name="Rectangle 287"/>
            <p:cNvSpPr>
              <a:spLocks noChangeArrowheads="1"/>
            </p:cNvSpPr>
            <p:nvPr/>
          </p:nvSpPr>
          <p:spPr bwMode="auto">
            <a:xfrm>
              <a:off x="3224"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5" name="Rectangle 288"/>
            <p:cNvSpPr>
              <a:spLocks noChangeArrowheads="1"/>
            </p:cNvSpPr>
            <p:nvPr/>
          </p:nvSpPr>
          <p:spPr bwMode="auto">
            <a:xfrm>
              <a:off x="3306"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6" name="Rectangle 289"/>
            <p:cNvSpPr>
              <a:spLocks noChangeArrowheads="1"/>
            </p:cNvSpPr>
            <p:nvPr/>
          </p:nvSpPr>
          <p:spPr bwMode="auto">
            <a:xfrm>
              <a:off x="3387"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7" name="Rectangle 290"/>
            <p:cNvSpPr>
              <a:spLocks noChangeArrowheads="1"/>
            </p:cNvSpPr>
            <p:nvPr/>
          </p:nvSpPr>
          <p:spPr bwMode="auto">
            <a:xfrm>
              <a:off x="3469"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8" name="Rectangle 291"/>
            <p:cNvSpPr>
              <a:spLocks noChangeArrowheads="1"/>
            </p:cNvSpPr>
            <p:nvPr/>
          </p:nvSpPr>
          <p:spPr bwMode="auto">
            <a:xfrm>
              <a:off x="3551"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69" name="Rectangle 292"/>
            <p:cNvSpPr>
              <a:spLocks noChangeArrowheads="1"/>
            </p:cNvSpPr>
            <p:nvPr/>
          </p:nvSpPr>
          <p:spPr bwMode="auto">
            <a:xfrm>
              <a:off x="3632"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0" name="Rectangle 293"/>
            <p:cNvSpPr>
              <a:spLocks noChangeArrowheads="1"/>
            </p:cNvSpPr>
            <p:nvPr/>
          </p:nvSpPr>
          <p:spPr bwMode="auto">
            <a:xfrm>
              <a:off x="3714"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1" name="Rectangle 294"/>
            <p:cNvSpPr>
              <a:spLocks noChangeArrowheads="1"/>
            </p:cNvSpPr>
            <p:nvPr/>
          </p:nvSpPr>
          <p:spPr bwMode="auto">
            <a:xfrm>
              <a:off x="3795"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2" name="Rectangle 295"/>
            <p:cNvSpPr>
              <a:spLocks noChangeArrowheads="1"/>
            </p:cNvSpPr>
            <p:nvPr/>
          </p:nvSpPr>
          <p:spPr bwMode="auto">
            <a:xfrm>
              <a:off x="3870"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3" name="Rectangle 296"/>
            <p:cNvSpPr>
              <a:spLocks noChangeArrowheads="1"/>
            </p:cNvSpPr>
            <p:nvPr/>
          </p:nvSpPr>
          <p:spPr bwMode="auto">
            <a:xfrm>
              <a:off x="3952"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4" name="Rectangle 297"/>
            <p:cNvSpPr>
              <a:spLocks noChangeArrowheads="1"/>
            </p:cNvSpPr>
            <p:nvPr/>
          </p:nvSpPr>
          <p:spPr bwMode="auto">
            <a:xfrm>
              <a:off x="4033"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5" name="Rectangle 298"/>
            <p:cNvSpPr>
              <a:spLocks noChangeArrowheads="1"/>
            </p:cNvSpPr>
            <p:nvPr/>
          </p:nvSpPr>
          <p:spPr bwMode="auto">
            <a:xfrm>
              <a:off x="4115"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6" name="Rectangle 299"/>
            <p:cNvSpPr>
              <a:spLocks noChangeArrowheads="1"/>
            </p:cNvSpPr>
            <p:nvPr/>
          </p:nvSpPr>
          <p:spPr bwMode="auto">
            <a:xfrm>
              <a:off x="4196"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7" name="Rectangle 300"/>
            <p:cNvSpPr>
              <a:spLocks noChangeArrowheads="1"/>
            </p:cNvSpPr>
            <p:nvPr/>
          </p:nvSpPr>
          <p:spPr bwMode="auto">
            <a:xfrm>
              <a:off x="4278"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8" name="Rectangle 301"/>
            <p:cNvSpPr>
              <a:spLocks noChangeArrowheads="1"/>
            </p:cNvSpPr>
            <p:nvPr/>
          </p:nvSpPr>
          <p:spPr bwMode="auto">
            <a:xfrm>
              <a:off x="4360"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79" name="Rectangle 302"/>
            <p:cNvSpPr>
              <a:spLocks noChangeArrowheads="1"/>
            </p:cNvSpPr>
            <p:nvPr/>
          </p:nvSpPr>
          <p:spPr bwMode="auto">
            <a:xfrm>
              <a:off x="4441"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0" name="Rectangle 303"/>
            <p:cNvSpPr>
              <a:spLocks noChangeArrowheads="1"/>
            </p:cNvSpPr>
            <p:nvPr/>
          </p:nvSpPr>
          <p:spPr bwMode="auto">
            <a:xfrm>
              <a:off x="4523"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1" name="Rectangle 304"/>
            <p:cNvSpPr>
              <a:spLocks noChangeArrowheads="1"/>
            </p:cNvSpPr>
            <p:nvPr/>
          </p:nvSpPr>
          <p:spPr bwMode="auto">
            <a:xfrm>
              <a:off x="4604"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2" name="Rectangle 305"/>
            <p:cNvSpPr>
              <a:spLocks noChangeArrowheads="1"/>
            </p:cNvSpPr>
            <p:nvPr/>
          </p:nvSpPr>
          <p:spPr bwMode="auto">
            <a:xfrm>
              <a:off x="4686"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3" name="Rectangle 306"/>
            <p:cNvSpPr>
              <a:spLocks noChangeArrowheads="1"/>
            </p:cNvSpPr>
            <p:nvPr/>
          </p:nvSpPr>
          <p:spPr bwMode="auto">
            <a:xfrm>
              <a:off x="4768"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4" name="Rectangle 307"/>
            <p:cNvSpPr>
              <a:spLocks noChangeArrowheads="1"/>
            </p:cNvSpPr>
            <p:nvPr/>
          </p:nvSpPr>
          <p:spPr bwMode="auto">
            <a:xfrm>
              <a:off x="4849"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5" name="Rectangle 308"/>
            <p:cNvSpPr>
              <a:spLocks noChangeArrowheads="1"/>
            </p:cNvSpPr>
            <p:nvPr/>
          </p:nvSpPr>
          <p:spPr bwMode="auto">
            <a:xfrm>
              <a:off x="4931"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6" name="Rectangle 309"/>
            <p:cNvSpPr>
              <a:spLocks noChangeArrowheads="1"/>
            </p:cNvSpPr>
            <p:nvPr/>
          </p:nvSpPr>
          <p:spPr bwMode="auto">
            <a:xfrm>
              <a:off x="5012"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7" name="Rectangle 310"/>
            <p:cNvSpPr>
              <a:spLocks noChangeArrowheads="1"/>
            </p:cNvSpPr>
            <p:nvPr/>
          </p:nvSpPr>
          <p:spPr bwMode="auto">
            <a:xfrm>
              <a:off x="5094" y="2734"/>
              <a:ext cx="82"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8" name="Rectangle 311"/>
            <p:cNvSpPr>
              <a:spLocks noChangeArrowheads="1"/>
            </p:cNvSpPr>
            <p:nvPr/>
          </p:nvSpPr>
          <p:spPr bwMode="auto">
            <a:xfrm>
              <a:off x="5176" y="2734"/>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199889" name="Rectangle 312"/>
            <p:cNvSpPr>
              <a:spLocks noChangeArrowheads="1"/>
            </p:cNvSpPr>
            <p:nvPr/>
          </p:nvSpPr>
          <p:spPr bwMode="auto">
            <a:xfrm>
              <a:off x="4976" y="2220"/>
              <a:ext cx="81" cy="288"/>
            </a:xfrm>
            <a:prstGeom prst="rect">
              <a:avLst/>
            </a:prstGeom>
            <a:solidFill>
              <a:srgbClr val="33CCCC"/>
            </a:solidFill>
            <a:ln w="12700">
              <a:solidFill>
                <a:schemeClr val="accent2"/>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pic>
        <p:nvPicPr>
          <p:cNvPr id="199771" name="Picture 3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13" y="1252538"/>
            <a:ext cx="6762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772" name="Picture 3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9063" y="1252538"/>
            <a:ext cx="66833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773" name="Picture 3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2938" y="4997450"/>
            <a:ext cx="696912"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774" name="Picture 3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075" y="4997450"/>
            <a:ext cx="6477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852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quarter" idx="18"/>
          </p:nvPr>
        </p:nvSpPr>
        <p:spPr>
          <a:xfrm>
            <a:off x="6156176" y="1484785"/>
            <a:ext cx="2834640" cy="4392488"/>
          </a:xfrm>
        </p:spPr>
        <p:txBody>
          <a:bodyPr/>
          <a:lstStyle/>
          <a:p>
            <a:r>
              <a:rPr lang="en-US" sz="2400" dirty="0" smtClean="0"/>
              <a:t>A </a:t>
            </a:r>
            <a:r>
              <a:rPr lang="en-US" sz="2400" dirty="0" err="1" smtClean="0"/>
              <a:t>Economia</a:t>
            </a:r>
            <a:r>
              <a:rPr lang="en-US" sz="2400" dirty="0" smtClean="0"/>
              <a:t> </a:t>
            </a:r>
            <a:r>
              <a:rPr lang="en-US" sz="2400" dirty="0" err="1" smtClean="0"/>
              <a:t>depende</a:t>
            </a:r>
            <a:r>
              <a:rPr lang="en-US" sz="2400" dirty="0" smtClean="0"/>
              <a:t> do </a:t>
            </a:r>
            <a:r>
              <a:rPr lang="en-US" sz="2400" dirty="0" err="1" smtClean="0"/>
              <a:t>tipo</a:t>
            </a:r>
            <a:r>
              <a:rPr lang="en-US" sz="2400" dirty="0" smtClean="0"/>
              <a:t> de dados </a:t>
            </a:r>
            <a:r>
              <a:rPr lang="en-US" sz="2400" dirty="0" err="1" smtClean="0"/>
              <a:t>que</a:t>
            </a:r>
            <a:r>
              <a:rPr lang="en-US" sz="2400" dirty="0" smtClean="0"/>
              <a:t> é </a:t>
            </a:r>
            <a:r>
              <a:rPr lang="en-US" sz="2400" dirty="0" err="1" smtClean="0"/>
              <a:t>armazenado</a:t>
            </a:r>
            <a:r>
              <a:rPr lang="en-US" sz="2400" dirty="0" smtClean="0"/>
              <a:t> no Storage</a:t>
            </a:r>
            <a:endParaRPr lang="en-US" sz="2400" dirty="0"/>
          </a:p>
          <a:p>
            <a:r>
              <a:rPr lang="en-US" sz="2400" dirty="0" smtClean="0"/>
              <a:t>Dados </a:t>
            </a:r>
            <a:r>
              <a:rPr lang="en-US" sz="2400" dirty="0" err="1" smtClean="0"/>
              <a:t>gerados</a:t>
            </a:r>
            <a:r>
              <a:rPr lang="en-US" sz="2400" dirty="0" smtClean="0"/>
              <a:t> </a:t>
            </a:r>
            <a:r>
              <a:rPr lang="en-US" sz="2400" dirty="0" err="1" smtClean="0"/>
              <a:t>pelo</a:t>
            </a:r>
            <a:r>
              <a:rPr lang="en-US" sz="2400" dirty="0" smtClean="0"/>
              <a:t> software </a:t>
            </a:r>
            <a:r>
              <a:rPr lang="en-US" sz="2400" dirty="0" err="1" smtClean="0"/>
              <a:t>Netapp</a:t>
            </a:r>
            <a:r>
              <a:rPr lang="en-US" sz="2400" dirty="0" smtClean="0"/>
              <a:t>: </a:t>
            </a:r>
            <a:r>
              <a:rPr lang="en-US" sz="2400" dirty="0"/>
              <a:t>SSET (Space Savings Estimation Tool) </a:t>
            </a:r>
            <a:r>
              <a:rPr lang="en-US" sz="2400" dirty="0" smtClean="0"/>
              <a:t>v3.1</a:t>
            </a:r>
          </a:p>
          <a:p>
            <a:endParaRPr lang="en-US" dirty="0"/>
          </a:p>
        </p:txBody>
      </p:sp>
      <p:sp>
        <p:nvSpPr>
          <p:cNvPr id="7" name="Title 6"/>
          <p:cNvSpPr>
            <a:spLocks noGrp="1"/>
          </p:cNvSpPr>
          <p:nvPr>
            <p:ph type="title"/>
          </p:nvPr>
        </p:nvSpPr>
        <p:spPr>
          <a:xfrm>
            <a:off x="2195737" y="260648"/>
            <a:ext cx="6840760" cy="904795"/>
          </a:xfrm>
        </p:spPr>
        <p:txBody>
          <a:bodyPr/>
          <a:lstStyle/>
          <a:p>
            <a:pPr algn="l"/>
            <a:r>
              <a:rPr lang="en-US" sz="3200" b="1" dirty="0" err="1" smtClean="0">
                <a:solidFill>
                  <a:schemeClr val="tx2"/>
                </a:solidFill>
              </a:rPr>
              <a:t>Economia</a:t>
            </a:r>
            <a:r>
              <a:rPr lang="en-US" sz="3200" b="1" dirty="0" smtClean="0">
                <a:solidFill>
                  <a:schemeClr val="tx2"/>
                </a:solidFill>
              </a:rPr>
              <a:t> de </a:t>
            </a:r>
            <a:r>
              <a:rPr lang="en-US" sz="3200" b="1" dirty="0" err="1" smtClean="0">
                <a:solidFill>
                  <a:schemeClr val="tx2"/>
                </a:solidFill>
              </a:rPr>
              <a:t>Espaço</a:t>
            </a:r>
            <a:r>
              <a:rPr lang="en-US" sz="3200" b="1" dirty="0" smtClean="0">
                <a:solidFill>
                  <a:schemeClr val="tx2"/>
                </a:solidFill>
              </a:rPr>
              <a:t> </a:t>
            </a:r>
            <a:r>
              <a:rPr lang="en-US" sz="2400" b="1" dirty="0" smtClean="0">
                <a:solidFill>
                  <a:schemeClr val="tx2"/>
                </a:solidFill>
              </a:rPr>
              <a:t>– </a:t>
            </a:r>
            <a:r>
              <a:rPr lang="en-US" sz="2400" b="1" dirty="0" err="1" smtClean="0">
                <a:solidFill>
                  <a:schemeClr val="tx2"/>
                </a:solidFill>
              </a:rPr>
              <a:t>Dedup</a:t>
            </a:r>
            <a:r>
              <a:rPr lang="en-US" sz="2400" b="1" dirty="0" smtClean="0">
                <a:solidFill>
                  <a:schemeClr val="tx2"/>
                </a:solidFill>
              </a:rPr>
              <a:t> &amp; </a:t>
            </a:r>
            <a:r>
              <a:rPr lang="en-US" sz="2400" b="1" dirty="0" err="1" smtClean="0">
                <a:solidFill>
                  <a:schemeClr val="tx2"/>
                </a:solidFill>
              </a:rPr>
              <a:t>Compressão</a:t>
            </a:r>
            <a:endParaRPr lang="en-US" sz="4000" b="1" dirty="0">
              <a:solidFill>
                <a:schemeClr val="tx2"/>
              </a:solidFill>
            </a:endParaRPr>
          </a:p>
        </p:txBody>
      </p:sp>
      <p:sp>
        <p:nvSpPr>
          <p:cNvPr id="8" name="Text Placeholder 7"/>
          <p:cNvSpPr>
            <a:spLocks noGrp="1"/>
          </p:cNvSpPr>
          <p:nvPr>
            <p:ph type="body" idx="10"/>
          </p:nvPr>
        </p:nvSpPr>
        <p:spPr/>
        <p:txBody>
          <a:bodyPr/>
          <a:lstStyle/>
          <a:p>
            <a:r>
              <a:rPr lang="en-US" dirty="0" err="1" smtClean="0"/>
              <a:t>Casos</a:t>
            </a:r>
            <a:r>
              <a:rPr lang="en-US" dirty="0" smtClean="0"/>
              <a:t> </a:t>
            </a:r>
            <a:r>
              <a:rPr lang="en-US" dirty="0" err="1" smtClean="0"/>
              <a:t>típicos</a:t>
            </a:r>
            <a:r>
              <a:rPr lang="en-US" dirty="0" smtClean="0"/>
              <a:t> de </a:t>
            </a:r>
            <a:r>
              <a:rPr lang="en-US" dirty="0" err="1" smtClean="0"/>
              <a:t>uso</a:t>
            </a:r>
            <a:endParaRPr lang="en-US" dirty="0"/>
          </a:p>
        </p:txBody>
      </p:sp>
      <p:sp>
        <p:nvSpPr>
          <p:cNvPr id="12" name="Text Placeholder 11"/>
          <p:cNvSpPr>
            <a:spLocks noGrp="1"/>
          </p:cNvSpPr>
          <p:nvPr>
            <p:ph type="body" sz="quarter" idx="16"/>
          </p:nvPr>
        </p:nvSpPr>
        <p:spPr/>
        <p:txBody>
          <a:bodyPr/>
          <a:lstStyle/>
          <a:p>
            <a:endParaRPr lang="en-US" dirty="0"/>
          </a:p>
        </p:txBody>
      </p:sp>
      <p:sp>
        <p:nvSpPr>
          <p:cNvPr id="6" name="Slide Number Placeholder 5"/>
          <p:cNvSpPr>
            <a:spLocks noGrp="1"/>
          </p:cNvSpPr>
          <p:nvPr>
            <p:ph type="sldNum" sz="quarter" idx="4"/>
          </p:nvPr>
        </p:nvSpPr>
        <p:spPr/>
        <p:txBody>
          <a:bodyPr/>
          <a:lstStyle/>
          <a:p>
            <a:fld id="{B071A5F3-A4FF-4CEE-8215-C08835B585C1}" type="slidenum">
              <a:rPr lang="en-US" smtClean="0"/>
              <a:pPr/>
              <a:t>26</a:t>
            </a:fld>
            <a:endParaRPr lang="en-US" dirty="0"/>
          </a:p>
        </p:txBody>
      </p:sp>
      <p:graphicFrame>
        <p:nvGraphicFramePr>
          <p:cNvPr id="15" name="Chart 14"/>
          <p:cNvGraphicFramePr/>
          <p:nvPr>
            <p:extLst>
              <p:ext uri="{D42A27DB-BD31-4B8C-83A1-F6EECF244321}">
                <p14:modId xmlns:p14="http://schemas.microsoft.com/office/powerpoint/2010/main" val="1880891242"/>
              </p:ext>
            </p:extLst>
          </p:nvPr>
        </p:nvGraphicFramePr>
        <p:xfrm>
          <a:off x="220868" y="1506528"/>
          <a:ext cx="5715954" cy="4490512"/>
        </p:xfrm>
        <a:graphic>
          <a:graphicData uri="http://schemas.openxmlformats.org/drawingml/2006/chart">
            <c:chart xmlns:c="http://schemas.openxmlformats.org/drawingml/2006/chart" xmlns:r="http://schemas.openxmlformats.org/officeDocument/2006/relationships" r:id="rId3"/>
          </a:graphicData>
        </a:graphic>
      </p:graphicFrame>
      <p:sp>
        <p:nvSpPr>
          <p:cNvPr id="9" name="Retângulo 8"/>
          <p:cNvSpPr/>
          <p:nvPr/>
        </p:nvSpPr>
        <p:spPr>
          <a:xfrm>
            <a:off x="7956376" y="6449220"/>
            <a:ext cx="1023238" cy="28391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68663826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14320" y="260648"/>
            <a:ext cx="6642016" cy="904795"/>
          </a:xfrm>
        </p:spPr>
        <p:txBody>
          <a:bodyPr/>
          <a:lstStyle/>
          <a:p>
            <a:pPr algn="l"/>
            <a:r>
              <a:rPr lang="en-US" sz="3600" b="1" dirty="0" err="1" smtClean="0">
                <a:solidFill>
                  <a:schemeClr val="tx2"/>
                </a:solidFill>
              </a:rPr>
              <a:t>Caso</a:t>
            </a:r>
            <a:r>
              <a:rPr lang="en-US" sz="3600" b="1" dirty="0" smtClean="0">
                <a:solidFill>
                  <a:schemeClr val="tx2"/>
                </a:solidFill>
              </a:rPr>
              <a:t> de </a:t>
            </a:r>
            <a:r>
              <a:rPr lang="en-US" sz="3600" b="1" dirty="0" err="1" smtClean="0">
                <a:solidFill>
                  <a:schemeClr val="tx2"/>
                </a:solidFill>
              </a:rPr>
              <a:t>uso</a:t>
            </a:r>
            <a:r>
              <a:rPr lang="en-US" sz="3600" b="1" dirty="0" smtClean="0">
                <a:solidFill>
                  <a:schemeClr val="tx2"/>
                </a:solidFill>
              </a:rPr>
              <a:t>: </a:t>
            </a:r>
            <a:r>
              <a:rPr lang="en-US" sz="3600" b="1" dirty="0" err="1" smtClean="0">
                <a:solidFill>
                  <a:schemeClr val="tx2"/>
                </a:solidFill>
              </a:rPr>
              <a:t>Deduplicação</a:t>
            </a:r>
            <a:r>
              <a:rPr lang="en-US" sz="3600" b="1" dirty="0" smtClean="0">
                <a:solidFill>
                  <a:schemeClr val="tx2"/>
                </a:solidFill>
              </a:rPr>
              <a:t> de </a:t>
            </a:r>
            <a:r>
              <a:rPr lang="en-US" sz="3600" b="1" dirty="0" err="1" smtClean="0">
                <a:solidFill>
                  <a:schemeClr val="tx2"/>
                </a:solidFill>
              </a:rPr>
              <a:t>Maquinas</a:t>
            </a:r>
            <a:r>
              <a:rPr lang="en-US" sz="3600" b="1" dirty="0" smtClean="0">
                <a:solidFill>
                  <a:schemeClr val="tx2"/>
                </a:solidFill>
              </a:rPr>
              <a:t> VMware</a:t>
            </a:r>
            <a:endParaRPr lang="en-US" sz="3600" b="1" dirty="0">
              <a:solidFill>
                <a:schemeClr val="tx2"/>
              </a:solidFill>
            </a:endParaRPr>
          </a:p>
        </p:txBody>
      </p:sp>
      <p:sp>
        <p:nvSpPr>
          <p:cNvPr id="11" name="Content Placeholder 10"/>
          <p:cNvSpPr>
            <a:spLocks noGrp="1"/>
          </p:cNvSpPr>
          <p:nvPr>
            <p:ph sz="quarter" idx="14"/>
          </p:nvPr>
        </p:nvSpPr>
        <p:spPr>
          <a:xfrm>
            <a:off x="4788024" y="1558545"/>
            <a:ext cx="4178973" cy="2091704"/>
          </a:xfrm>
        </p:spPr>
        <p:txBody>
          <a:bodyPr>
            <a:normAutofit lnSpcReduction="10000"/>
          </a:bodyPr>
          <a:lstStyle/>
          <a:p>
            <a:pPr marL="0" indent="0">
              <a:buNone/>
            </a:pPr>
            <a:r>
              <a:rPr lang="en-US" dirty="0"/>
              <a:t>VMware® template </a:t>
            </a:r>
            <a:r>
              <a:rPr lang="en-US" dirty="0" smtClean="0"/>
              <a:t>Clones </a:t>
            </a:r>
            <a:r>
              <a:rPr lang="en-US" dirty="0" err="1" smtClean="0"/>
              <a:t>são</a:t>
            </a:r>
            <a:r>
              <a:rPr lang="en-US" dirty="0" smtClean="0"/>
              <a:t> </a:t>
            </a:r>
            <a:r>
              <a:rPr lang="en-US" dirty="0"/>
              <a:t>100% </a:t>
            </a:r>
            <a:r>
              <a:rPr lang="en-US" dirty="0" err="1" smtClean="0"/>
              <a:t>identicos</a:t>
            </a:r>
            <a:r>
              <a:rPr lang="en-US" dirty="0" smtClean="0"/>
              <a:t>.</a:t>
            </a:r>
            <a:endParaRPr lang="en-US" dirty="0"/>
          </a:p>
          <a:p>
            <a:pPr marL="0" indent="0">
              <a:buNone/>
            </a:pPr>
            <a:r>
              <a:rPr lang="en-US" dirty="0" err="1" smtClean="0"/>
              <a:t>Incluindo</a:t>
            </a:r>
            <a:r>
              <a:rPr lang="en-US" dirty="0" smtClean="0"/>
              <a:t> o Sistema </a:t>
            </a:r>
            <a:r>
              <a:rPr lang="en-US" dirty="0" err="1" smtClean="0"/>
              <a:t>Operacional</a:t>
            </a:r>
            <a:r>
              <a:rPr lang="en-US" dirty="0" smtClean="0"/>
              <a:t> e </a:t>
            </a:r>
            <a:r>
              <a:rPr lang="en-US" dirty="0" err="1" smtClean="0"/>
              <a:t>suas</a:t>
            </a:r>
            <a:r>
              <a:rPr lang="en-US" dirty="0" smtClean="0"/>
              <a:t> </a:t>
            </a:r>
            <a:r>
              <a:rPr lang="en-US" dirty="0" err="1" smtClean="0"/>
              <a:t>aplicações</a:t>
            </a:r>
            <a:r>
              <a:rPr lang="en-US" dirty="0" smtClean="0"/>
              <a:t>.</a:t>
            </a:r>
            <a:endParaRPr lang="en-US" dirty="0"/>
          </a:p>
          <a:p>
            <a:pPr marL="0" indent="0">
              <a:buNone/>
            </a:pPr>
            <a:r>
              <a:rPr lang="en-US" dirty="0"/>
              <a:t>Clones </a:t>
            </a:r>
            <a:r>
              <a:rPr lang="en-US" dirty="0" err="1" smtClean="0"/>
              <a:t>consomem</a:t>
            </a:r>
            <a:r>
              <a:rPr lang="en-US" dirty="0" smtClean="0"/>
              <a:t> </a:t>
            </a:r>
            <a:r>
              <a:rPr lang="en-US" dirty="0" err="1" smtClean="0"/>
              <a:t>tanto</a:t>
            </a:r>
            <a:r>
              <a:rPr lang="en-US" dirty="0" smtClean="0"/>
              <a:t> </a:t>
            </a:r>
            <a:r>
              <a:rPr lang="en-US" dirty="0" err="1" smtClean="0"/>
              <a:t>espaço</a:t>
            </a:r>
            <a:r>
              <a:rPr lang="en-US" dirty="0" smtClean="0"/>
              <a:t> </a:t>
            </a:r>
            <a:r>
              <a:rPr lang="en-US" dirty="0" err="1" smtClean="0"/>
              <a:t>quanto</a:t>
            </a:r>
            <a:r>
              <a:rPr lang="en-US" dirty="0" smtClean="0"/>
              <a:t> o de 1 </a:t>
            </a:r>
            <a:r>
              <a:rPr lang="en-US" dirty="0" err="1" smtClean="0"/>
              <a:t>unico</a:t>
            </a:r>
            <a:r>
              <a:rPr lang="en-US" dirty="0" smtClean="0"/>
              <a:t> template.</a:t>
            </a:r>
            <a:endParaRPr lang="en-US" dirty="0"/>
          </a:p>
        </p:txBody>
      </p:sp>
      <p:sp>
        <p:nvSpPr>
          <p:cNvPr id="15" name="Content Placeholder 14"/>
          <p:cNvSpPr>
            <a:spLocks noGrp="1"/>
          </p:cNvSpPr>
          <p:nvPr>
            <p:ph sz="quarter" idx="21"/>
          </p:nvPr>
        </p:nvSpPr>
        <p:spPr>
          <a:xfrm>
            <a:off x="4716016" y="3930178"/>
            <a:ext cx="4178973" cy="2091704"/>
          </a:xfrm>
        </p:spPr>
        <p:txBody>
          <a:bodyPr>
            <a:normAutofit fontScale="92500" lnSpcReduction="10000"/>
          </a:bodyPr>
          <a:lstStyle/>
          <a:p>
            <a:r>
              <a:rPr lang="en-US" dirty="0" smtClean="0"/>
              <a:t>A </a:t>
            </a:r>
            <a:r>
              <a:rPr lang="en-US" dirty="0" err="1" smtClean="0"/>
              <a:t>Deduplicação</a:t>
            </a:r>
            <a:r>
              <a:rPr lang="en-US" dirty="0" smtClean="0"/>
              <a:t> remove </a:t>
            </a:r>
            <a:r>
              <a:rPr lang="en-US" dirty="0" err="1" smtClean="0"/>
              <a:t>os</a:t>
            </a:r>
            <a:r>
              <a:rPr lang="en-US" dirty="0" smtClean="0"/>
              <a:t> </a:t>
            </a:r>
            <a:r>
              <a:rPr lang="en-US" dirty="0" err="1" smtClean="0"/>
              <a:t>blocos</a:t>
            </a:r>
            <a:r>
              <a:rPr lang="en-US" dirty="0" smtClean="0"/>
              <a:t> de dados </a:t>
            </a:r>
            <a:r>
              <a:rPr lang="en-US" dirty="0" err="1" smtClean="0"/>
              <a:t>duplicados</a:t>
            </a:r>
            <a:endParaRPr lang="en-US" dirty="0"/>
          </a:p>
          <a:p>
            <a:r>
              <a:rPr lang="en-US" dirty="0" err="1" smtClean="0"/>
              <a:t>Suporta</a:t>
            </a:r>
            <a:r>
              <a:rPr lang="en-US" dirty="0" smtClean="0"/>
              <a:t> </a:t>
            </a:r>
            <a:r>
              <a:rPr lang="en-US" dirty="0"/>
              <a:t>FCP, iSCSI, e</a:t>
            </a:r>
            <a:r>
              <a:rPr lang="en-US" dirty="0" smtClean="0"/>
              <a:t> </a:t>
            </a:r>
            <a:r>
              <a:rPr lang="en-US" dirty="0"/>
              <a:t>NFS</a:t>
            </a:r>
          </a:p>
          <a:p>
            <a:r>
              <a:rPr lang="en-US" dirty="0" smtClean="0"/>
              <a:t>A taxa </a:t>
            </a:r>
            <a:r>
              <a:rPr lang="en-US" dirty="0" err="1" smtClean="0"/>
              <a:t>fica</a:t>
            </a:r>
            <a:r>
              <a:rPr lang="en-US" dirty="0" smtClean="0"/>
              <a:t> entre 50</a:t>
            </a:r>
            <a:r>
              <a:rPr lang="en-US" dirty="0"/>
              <a:t>% – 70</a:t>
            </a:r>
            <a:r>
              <a:rPr lang="en-US" dirty="0" smtClean="0"/>
              <a:t>% de </a:t>
            </a:r>
            <a:r>
              <a:rPr lang="en-US" dirty="0" err="1" smtClean="0"/>
              <a:t>redução</a:t>
            </a:r>
            <a:r>
              <a:rPr lang="en-US" dirty="0" smtClean="0"/>
              <a:t> de </a:t>
            </a:r>
            <a:r>
              <a:rPr lang="en-US" dirty="0" err="1" smtClean="0"/>
              <a:t>espaço</a:t>
            </a:r>
            <a:r>
              <a:rPr lang="en-US" dirty="0" smtClean="0"/>
              <a:t>,</a:t>
            </a:r>
          </a:p>
          <a:p>
            <a:r>
              <a:rPr lang="en-US" dirty="0" smtClean="0"/>
              <a:t> </a:t>
            </a:r>
            <a:r>
              <a:rPr lang="en-US" dirty="0"/>
              <a:t>&gt;90% </a:t>
            </a:r>
            <a:r>
              <a:rPr lang="en-US" dirty="0" err="1" smtClean="0"/>
              <a:t>quando</a:t>
            </a:r>
            <a:r>
              <a:rPr lang="en-US" dirty="0" smtClean="0"/>
              <a:t> </a:t>
            </a:r>
            <a:r>
              <a:rPr lang="en-US" dirty="0" err="1" smtClean="0"/>
              <a:t>utiliza</a:t>
            </a:r>
            <a:r>
              <a:rPr lang="en-US" dirty="0" smtClean="0"/>
              <a:t> o </a:t>
            </a:r>
            <a:r>
              <a:rPr lang="en-US" dirty="0"/>
              <a:t>VDI</a:t>
            </a:r>
          </a:p>
          <a:p>
            <a:endParaRPr lang="en-US" dirty="0"/>
          </a:p>
        </p:txBody>
      </p:sp>
      <p:sp>
        <p:nvSpPr>
          <p:cNvPr id="8" name="Slide Number Placeholder 7"/>
          <p:cNvSpPr>
            <a:spLocks noGrp="1"/>
          </p:cNvSpPr>
          <p:nvPr>
            <p:ph type="sldNum" sz="quarter" idx="4"/>
          </p:nvPr>
        </p:nvSpPr>
        <p:spPr/>
        <p:txBody>
          <a:bodyPr/>
          <a:lstStyle/>
          <a:p>
            <a:fld id="{B071A5F3-A4FF-4CEE-8215-C08835B585C1}" type="slidenum">
              <a:rPr lang="en-US" smtClean="0"/>
              <a:pPr/>
              <a:t>27</a:t>
            </a:fld>
            <a:endParaRPr lang="en-US" dirty="0"/>
          </a:p>
        </p:txBody>
      </p:sp>
      <p:grpSp>
        <p:nvGrpSpPr>
          <p:cNvPr id="16" name="Group 15"/>
          <p:cNvGrpSpPr/>
          <p:nvPr/>
        </p:nvGrpSpPr>
        <p:grpSpPr>
          <a:xfrm>
            <a:off x="220867" y="1733552"/>
            <a:ext cx="4135543" cy="3788474"/>
            <a:chOff x="970279" y="1232028"/>
            <a:chExt cx="4993641" cy="3279012"/>
          </a:xfrm>
        </p:grpSpPr>
        <p:pic>
          <p:nvPicPr>
            <p:cNvPr id="17" name="Picture 12" descr="dedupe 3.tif"/>
            <p:cNvPicPr>
              <a:picLocks noChangeAspect="1"/>
            </p:cNvPicPr>
            <p:nvPr/>
          </p:nvPicPr>
          <p:blipFill>
            <a:blip r:embed="rId2" cstate="print"/>
            <a:srcRect/>
            <a:stretch>
              <a:fillRect/>
            </a:stretch>
          </p:blipFill>
          <p:spPr bwMode="auto">
            <a:xfrm>
              <a:off x="970279" y="1232028"/>
              <a:ext cx="4993641" cy="3279012"/>
            </a:xfrm>
            <a:prstGeom prst="rect">
              <a:avLst/>
            </a:prstGeom>
            <a:noFill/>
            <a:ln w="9525">
              <a:noFill/>
              <a:miter lim="800000"/>
              <a:headEnd/>
              <a:tailEnd/>
            </a:ln>
          </p:spPr>
        </p:pic>
        <p:sp>
          <p:nvSpPr>
            <p:cNvPr id="18" name="Rectangle 17"/>
            <p:cNvSpPr/>
            <p:nvPr/>
          </p:nvSpPr>
          <p:spPr>
            <a:xfrm>
              <a:off x="2680119" y="4038468"/>
              <a:ext cx="1635982" cy="213110"/>
            </a:xfrm>
            <a:prstGeom prst="rect">
              <a:avLst/>
            </a:prstGeom>
            <a:solidFill>
              <a:srgbClr val="D6D8EA"/>
            </a:solidFill>
          </p:spPr>
          <p:txBody>
            <a:bodyPr wrap="none">
              <a:spAutoFit/>
            </a:bodyPr>
            <a:lstStyle/>
            <a:p>
              <a:r>
                <a:rPr lang="en-US" sz="1000" dirty="0" smtClean="0">
                  <a:solidFill>
                    <a:srgbClr val="000000"/>
                  </a:solidFill>
                </a:rPr>
                <a:t>NetApp® FAS Array      </a:t>
              </a:r>
              <a:endParaRPr lang="en-US" sz="1000" dirty="0">
                <a:solidFill>
                  <a:srgbClr val="000000"/>
                </a:solidFill>
              </a:endParaRPr>
            </a:p>
          </p:txBody>
        </p:sp>
        <p:sp>
          <p:nvSpPr>
            <p:cNvPr id="19" name="Rectangle 18"/>
            <p:cNvSpPr/>
            <p:nvPr/>
          </p:nvSpPr>
          <p:spPr>
            <a:xfrm>
              <a:off x="2977221" y="1318407"/>
              <a:ext cx="999166" cy="213110"/>
            </a:xfrm>
            <a:prstGeom prst="rect">
              <a:avLst/>
            </a:prstGeom>
            <a:solidFill>
              <a:srgbClr val="D6D8EA"/>
            </a:solidFill>
          </p:spPr>
          <p:txBody>
            <a:bodyPr wrap="none">
              <a:spAutoFit/>
            </a:bodyPr>
            <a:lstStyle/>
            <a:p>
              <a:r>
                <a:rPr lang="en-US" sz="1000" dirty="0" smtClean="0">
                  <a:solidFill>
                    <a:srgbClr val="000000"/>
                  </a:solidFill>
                </a:rPr>
                <a:t>ESX™ Server</a:t>
              </a:r>
              <a:endParaRPr lang="en-US" sz="1000" dirty="0">
                <a:solidFill>
                  <a:srgbClr val="000000"/>
                </a:solidFill>
              </a:endParaRPr>
            </a:p>
          </p:txBody>
        </p:sp>
      </p:grpSp>
      <p:sp>
        <p:nvSpPr>
          <p:cNvPr id="2" name="Retângulo 1"/>
          <p:cNvSpPr/>
          <p:nvPr/>
        </p:nvSpPr>
        <p:spPr>
          <a:xfrm>
            <a:off x="8028384" y="6381328"/>
            <a:ext cx="1115616" cy="47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1134975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67744" y="188640"/>
            <a:ext cx="7772400" cy="1470025"/>
          </a:xfrm>
        </p:spPr>
        <p:txBody>
          <a:bodyPr/>
          <a:lstStyle/>
          <a:p>
            <a:pPr algn="l"/>
            <a:r>
              <a:rPr lang="pt-BR" sz="3600" b="1" dirty="0" smtClean="0">
                <a:solidFill>
                  <a:schemeClr val="tx2"/>
                </a:solidFill>
              </a:rPr>
              <a:t>Ativando </a:t>
            </a:r>
            <a:r>
              <a:rPr lang="pt-BR" sz="3600" b="1" dirty="0" err="1" smtClean="0">
                <a:solidFill>
                  <a:schemeClr val="tx2"/>
                </a:solidFill>
              </a:rPr>
              <a:t>Deduplicação</a:t>
            </a:r>
            <a:r>
              <a:rPr lang="pt-BR" sz="3600" b="1" dirty="0" smtClean="0">
                <a:solidFill>
                  <a:schemeClr val="tx2"/>
                </a:solidFill>
              </a:rPr>
              <a:t> e</a:t>
            </a:r>
            <a:br>
              <a:rPr lang="pt-BR" sz="3600" b="1" dirty="0" smtClean="0">
                <a:solidFill>
                  <a:schemeClr val="tx2"/>
                </a:solidFill>
              </a:rPr>
            </a:br>
            <a:r>
              <a:rPr lang="pt-BR" sz="3600" b="1" dirty="0" smtClean="0">
                <a:solidFill>
                  <a:schemeClr val="tx2"/>
                </a:solidFill>
              </a:rPr>
              <a:t>Compressão</a:t>
            </a:r>
            <a:r>
              <a:rPr lang="pt-BR" altLang="pt-BR" sz="3600" b="1" dirty="0" smtClean="0">
                <a:solidFill>
                  <a:schemeClr val="tx2"/>
                </a:solidFill>
                <a:latin typeface="Arial" charset="0"/>
              </a:rPr>
              <a:t>(Storage </a:t>
            </a:r>
            <a:r>
              <a:rPr lang="pt-BR" altLang="pt-BR" sz="3600" b="1" dirty="0" err="1" smtClean="0">
                <a:solidFill>
                  <a:schemeClr val="tx2"/>
                </a:solidFill>
                <a:latin typeface="Arial" charset="0"/>
              </a:rPr>
              <a:t>Efficiency</a:t>
            </a:r>
            <a:r>
              <a:rPr lang="pt-BR" altLang="pt-BR" sz="3600" b="1" dirty="0" smtClean="0">
                <a:solidFill>
                  <a:schemeClr val="tx2"/>
                </a:solidFill>
                <a:latin typeface="Arial" charset="0"/>
              </a:rPr>
              <a:t>)</a:t>
            </a:r>
            <a:endParaRPr lang="pt-BR" sz="3600" b="1" dirty="0">
              <a:solidFill>
                <a:schemeClr val="tx2"/>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8714031"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a:cxnSpLocks noChangeShapeType="1"/>
          </p:cNvCxnSpPr>
          <p:nvPr/>
        </p:nvCxnSpPr>
        <p:spPr bwMode="auto">
          <a:xfrm flipV="1">
            <a:off x="1547664" y="2924945"/>
            <a:ext cx="1152128" cy="648071"/>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sp>
        <p:nvSpPr>
          <p:cNvPr id="6" name="TextBox 8"/>
          <p:cNvSpPr txBox="1">
            <a:spLocks noChangeArrowheads="1"/>
          </p:cNvSpPr>
          <p:nvPr/>
        </p:nvSpPr>
        <p:spPr bwMode="auto">
          <a:xfrm>
            <a:off x="339175" y="3444547"/>
            <a:ext cx="2956743" cy="708025"/>
          </a:xfrm>
          <a:prstGeom prst="rect">
            <a:avLst/>
          </a:prstGeom>
          <a:solidFill>
            <a:schemeClr val="bg1"/>
          </a:solidFill>
          <a:ln w="12700">
            <a:solidFill>
              <a:schemeClr val="accent6">
                <a:lumMod val="50000"/>
                <a:lumOff val="50000"/>
              </a:schemeClr>
            </a:solidFill>
            <a:miter lim="800000"/>
            <a:headEnd/>
            <a:tailEnd/>
          </a:ln>
        </p:spPr>
        <p:txBody>
          <a:bodyPr wrap="squar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defRPr/>
            </a:pPr>
            <a:r>
              <a:rPr lang="en-US" altLang="pt-BR" sz="2000" b="0" dirty="0" smtClean="0">
                <a:latin typeface="Arial" charset="0"/>
              </a:rPr>
              <a:t>1. </a:t>
            </a:r>
            <a:r>
              <a:rPr lang="en-US" altLang="pt-BR" sz="2000" b="0" dirty="0" err="1" smtClean="0">
                <a:latin typeface="Arial" charset="0"/>
              </a:rPr>
              <a:t>Selecione</a:t>
            </a:r>
            <a:r>
              <a:rPr lang="en-US" altLang="pt-BR" sz="2000" b="0" dirty="0" smtClean="0">
                <a:latin typeface="Arial" charset="0"/>
              </a:rPr>
              <a:t> o volume &gt; “Edit”</a:t>
            </a:r>
          </a:p>
        </p:txBody>
      </p:sp>
      <p:sp>
        <p:nvSpPr>
          <p:cNvPr id="11" name="TextBox 8"/>
          <p:cNvSpPr txBox="1">
            <a:spLocks noChangeArrowheads="1"/>
          </p:cNvSpPr>
          <p:nvPr/>
        </p:nvSpPr>
        <p:spPr bwMode="auto">
          <a:xfrm>
            <a:off x="6029907" y="2233317"/>
            <a:ext cx="2633215" cy="1015663"/>
          </a:xfrm>
          <a:prstGeom prst="rect">
            <a:avLst/>
          </a:prstGeom>
          <a:solidFill>
            <a:schemeClr val="bg1"/>
          </a:solidFill>
          <a:ln w="12700">
            <a:solidFill>
              <a:schemeClr val="accent6">
                <a:lumMod val="50000"/>
                <a:lumOff val="50000"/>
              </a:schemeClr>
            </a:solidFill>
            <a:miter lim="800000"/>
            <a:headEnd/>
            <a:tailEnd/>
          </a:ln>
        </p:spPr>
        <p:txBody>
          <a:bodyPr wrap="squar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defRPr/>
            </a:pPr>
            <a:r>
              <a:rPr lang="en-US" altLang="pt-BR" sz="2000" b="0" dirty="0" smtClean="0">
                <a:latin typeface="Arial" charset="0"/>
              </a:rPr>
              <a:t>2.Clique </a:t>
            </a:r>
            <a:r>
              <a:rPr lang="en-US" altLang="pt-BR" sz="2000" b="0" dirty="0" err="1" smtClean="0">
                <a:latin typeface="Arial" charset="0"/>
              </a:rPr>
              <a:t>na</a:t>
            </a:r>
            <a:r>
              <a:rPr lang="en-US" altLang="pt-BR" sz="2000" b="0" dirty="0" smtClean="0">
                <a:latin typeface="Arial" charset="0"/>
              </a:rPr>
              <a:t> aba “Storage Efficiency” &gt; </a:t>
            </a:r>
            <a:r>
              <a:rPr lang="en-US" altLang="pt-BR" sz="2000" b="0" dirty="0" err="1" smtClean="0">
                <a:latin typeface="Arial" charset="0"/>
              </a:rPr>
              <a:t>Ative</a:t>
            </a:r>
            <a:r>
              <a:rPr lang="en-US" altLang="pt-BR" sz="2000" b="0" dirty="0" smtClean="0">
                <a:latin typeface="Arial" charset="0"/>
              </a:rPr>
              <a:t> o check box</a:t>
            </a:r>
          </a:p>
        </p:txBody>
      </p:sp>
      <p:cxnSp>
        <p:nvCxnSpPr>
          <p:cNvPr id="12" name="Straight Arrow Connector 4"/>
          <p:cNvCxnSpPr>
            <a:cxnSpLocks noChangeShapeType="1"/>
          </p:cNvCxnSpPr>
          <p:nvPr/>
        </p:nvCxnSpPr>
        <p:spPr bwMode="auto">
          <a:xfrm flipH="1">
            <a:off x="4940913" y="2741148"/>
            <a:ext cx="1088995" cy="0"/>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cxnSp>
        <p:nvCxnSpPr>
          <p:cNvPr id="13" name="Straight Arrow Connector 4"/>
          <p:cNvCxnSpPr>
            <a:cxnSpLocks noChangeShapeType="1"/>
          </p:cNvCxnSpPr>
          <p:nvPr/>
        </p:nvCxnSpPr>
        <p:spPr bwMode="auto">
          <a:xfrm flipH="1">
            <a:off x="4788024" y="2492896"/>
            <a:ext cx="1241883" cy="81938"/>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sp>
        <p:nvSpPr>
          <p:cNvPr id="24" name="TextBox 8"/>
          <p:cNvSpPr txBox="1">
            <a:spLocks noChangeArrowheads="1"/>
          </p:cNvSpPr>
          <p:nvPr/>
        </p:nvSpPr>
        <p:spPr bwMode="auto">
          <a:xfrm>
            <a:off x="5868144" y="4811885"/>
            <a:ext cx="2956743" cy="1015663"/>
          </a:xfrm>
          <a:prstGeom prst="rect">
            <a:avLst/>
          </a:prstGeom>
          <a:solidFill>
            <a:schemeClr val="bg1"/>
          </a:solidFill>
          <a:ln w="12700">
            <a:solidFill>
              <a:schemeClr val="accent6">
                <a:lumMod val="50000"/>
                <a:lumOff val="50000"/>
              </a:schemeClr>
            </a:solidFill>
            <a:miter lim="800000"/>
            <a:headEnd/>
            <a:tailEnd/>
          </a:ln>
        </p:spPr>
        <p:txBody>
          <a:bodyPr wrap="squar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defRPr/>
            </a:pPr>
            <a:r>
              <a:rPr lang="en-US" altLang="pt-BR" sz="2000" b="0" dirty="0" smtClean="0">
                <a:latin typeface="Arial" charset="0"/>
              </a:rPr>
              <a:t>3. </a:t>
            </a:r>
            <a:r>
              <a:rPr lang="en-US" altLang="pt-BR" sz="2000" b="0" dirty="0" err="1" smtClean="0">
                <a:latin typeface="Arial" charset="0"/>
              </a:rPr>
              <a:t>Escolher</a:t>
            </a:r>
            <a:r>
              <a:rPr lang="en-US" altLang="pt-BR" sz="2000" b="0" dirty="0" smtClean="0">
                <a:latin typeface="Arial" charset="0"/>
              </a:rPr>
              <a:t> </a:t>
            </a:r>
            <a:r>
              <a:rPr lang="en-US" altLang="pt-BR" sz="2000" b="0" dirty="0" err="1" smtClean="0">
                <a:latin typeface="Arial" charset="0"/>
              </a:rPr>
              <a:t>uma</a:t>
            </a:r>
            <a:r>
              <a:rPr lang="en-US" altLang="pt-BR" sz="2000" b="0" dirty="0" smtClean="0">
                <a:latin typeface="Arial" charset="0"/>
              </a:rPr>
              <a:t> policy de </a:t>
            </a:r>
            <a:r>
              <a:rPr lang="en-US" altLang="pt-BR" sz="2000" b="0" dirty="0" err="1" smtClean="0">
                <a:latin typeface="Arial" charset="0"/>
              </a:rPr>
              <a:t>Deduplicação</a:t>
            </a:r>
            <a:r>
              <a:rPr lang="en-US" altLang="pt-BR" sz="2000" b="0" dirty="0" smtClean="0">
                <a:latin typeface="Arial" charset="0"/>
              </a:rPr>
              <a:t>.</a:t>
            </a:r>
          </a:p>
          <a:p>
            <a:pPr>
              <a:lnSpc>
                <a:spcPct val="100000"/>
              </a:lnSpc>
              <a:spcBef>
                <a:spcPct val="0"/>
              </a:spcBef>
              <a:buFontTx/>
              <a:buNone/>
              <a:defRPr/>
            </a:pPr>
            <a:r>
              <a:rPr lang="en-US" altLang="pt-BR" sz="2000" b="0" dirty="0" smtClean="0">
                <a:latin typeface="Arial" charset="0"/>
              </a:rPr>
              <a:t>4. </a:t>
            </a:r>
            <a:r>
              <a:rPr lang="en-US" altLang="pt-BR" sz="2000" b="0" dirty="0" err="1" smtClean="0">
                <a:latin typeface="Arial" charset="0"/>
              </a:rPr>
              <a:t>Ativar</a:t>
            </a:r>
            <a:r>
              <a:rPr lang="en-US" altLang="pt-BR" sz="2000" b="0" dirty="0" smtClean="0">
                <a:latin typeface="Arial" charset="0"/>
              </a:rPr>
              <a:t> </a:t>
            </a:r>
            <a:r>
              <a:rPr lang="en-US" altLang="pt-BR" sz="2000" b="0" dirty="0" err="1" smtClean="0">
                <a:latin typeface="Arial" charset="0"/>
              </a:rPr>
              <a:t>Compressão</a:t>
            </a:r>
            <a:endParaRPr lang="en-US" altLang="pt-BR" sz="2000" b="0" dirty="0" smtClean="0">
              <a:latin typeface="Arial" charset="0"/>
            </a:endParaRPr>
          </a:p>
        </p:txBody>
      </p:sp>
      <p:cxnSp>
        <p:nvCxnSpPr>
          <p:cNvPr id="25" name="Straight Arrow Connector 4"/>
          <p:cNvCxnSpPr>
            <a:cxnSpLocks noChangeShapeType="1"/>
          </p:cNvCxnSpPr>
          <p:nvPr/>
        </p:nvCxnSpPr>
        <p:spPr bwMode="auto">
          <a:xfrm flipH="1" flipV="1">
            <a:off x="6073936" y="3645024"/>
            <a:ext cx="730313" cy="1218059"/>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cxnSp>
        <p:nvCxnSpPr>
          <p:cNvPr id="35" name="Straight Arrow Connector 4"/>
          <p:cNvCxnSpPr>
            <a:cxnSpLocks noChangeShapeType="1"/>
          </p:cNvCxnSpPr>
          <p:nvPr/>
        </p:nvCxnSpPr>
        <p:spPr bwMode="auto">
          <a:xfrm flipH="1" flipV="1">
            <a:off x="3950231" y="4005065"/>
            <a:ext cx="1917913" cy="1656183"/>
          </a:xfrm>
          <a:prstGeom prst="straightConnector1">
            <a:avLst/>
          </a:prstGeom>
          <a:noFill/>
          <a:ln w="28575" algn="ctr">
            <a:solidFill>
              <a:srgbClr val="005BAE"/>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103946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91760" y="188641"/>
            <a:ext cx="6500719" cy="936103"/>
          </a:xfrm>
        </p:spPr>
        <p:txBody>
          <a:bodyPr/>
          <a:lstStyle/>
          <a:p>
            <a:pPr algn="l"/>
            <a:r>
              <a:rPr lang="pt-BR" sz="4000" b="1" dirty="0" smtClean="0">
                <a:solidFill>
                  <a:schemeClr val="tx2"/>
                </a:solidFill>
              </a:rPr>
              <a:t>NAS &amp; SAN </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8" name="Retângulo de cantos arredondados 37"/>
          <p:cNvSpPr/>
          <p:nvPr/>
        </p:nvSpPr>
        <p:spPr>
          <a:xfrm>
            <a:off x="3811850" y="5118818"/>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248093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6"/>
                                        </p:tgtEl>
                                        <p:attrNameLst>
                                          <p:attrName>style.color</p:attrName>
                                        </p:attrNameLst>
                                      </p:cBhvr>
                                      <p:by>
                                        <p:hsl h="0" s="-70588" l="0"/>
                                      </p:by>
                                    </p:animClr>
                                    <p:animClr clrSpc="hsl" dir="cw">
                                      <p:cBhvr>
                                        <p:cTn id="7" dur="500" fill="hold"/>
                                        <p:tgtEl>
                                          <p:spTgt spid="6"/>
                                        </p:tgtEl>
                                        <p:attrNameLst>
                                          <p:attrName>fillcolor</p:attrName>
                                        </p:attrNameLst>
                                      </p:cBhvr>
                                      <p:by>
                                        <p:hsl h="0" s="-70588" l="0"/>
                                      </p:by>
                                    </p:animClr>
                                    <p:animClr clrSpc="hsl" dir="cw">
                                      <p:cBhvr>
                                        <p:cTn id="8" dur="500" fill="hold"/>
                                        <p:tgtEl>
                                          <p:spTgt spid="6"/>
                                        </p:tgtEl>
                                        <p:attrNameLst>
                                          <p:attrName>stroke.color</p:attrName>
                                        </p:attrNameLst>
                                      </p:cBhvr>
                                      <p:by>
                                        <p:hsl h="0" s="-70588" l="0"/>
                                      </p:by>
                                    </p:animClr>
                                    <p:set>
                                      <p:cBhvr>
                                        <p:cTn id="9" dur="500" fill="hold"/>
                                        <p:tgtEl>
                                          <p:spTgt spid="6"/>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7"/>
                                        </p:tgtEl>
                                        <p:attrNameLst>
                                          <p:attrName>style.color</p:attrName>
                                        </p:attrNameLst>
                                      </p:cBhvr>
                                      <p:by>
                                        <p:hsl h="0" s="-70588" l="0"/>
                                      </p:by>
                                    </p:animClr>
                                    <p:animClr clrSpc="hsl" dir="cw">
                                      <p:cBhvr>
                                        <p:cTn id="12" dur="500" fill="hold"/>
                                        <p:tgtEl>
                                          <p:spTgt spid="7"/>
                                        </p:tgtEl>
                                        <p:attrNameLst>
                                          <p:attrName>fillcolor</p:attrName>
                                        </p:attrNameLst>
                                      </p:cBhvr>
                                      <p:by>
                                        <p:hsl h="0" s="-70588" l="0"/>
                                      </p:by>
                                    </p:animClr>
                                    <p:animClr clrSpc="hsl" dir="cw">
                                      <p:cBhvr>
                                        <p:cTn id="13" dur="500" fill="hold"/>
                                        <p:tgtEl>
                                          <p:spTgt spid="7"/>
                                        </p:tgtEl>
                                        <p:attrNameLst>
                                          <p:attrName>stroke.color</p:attrName>
                                        </p:attrNameLst>
                                      </p:cBhvr>
                                      <p:by>
                                        <p:hsl h="0" s="-70588" l="0"/>
                                      </p:by>
                                    </p:animClr>
                                    <p:set>
                                      <p:cBhvr>
                                        <p:cTn id="14" dur="500" fill="hold"/>
                                        <p:tgtEl>
                                          <p:spTgt spid="7"/>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8"/>
                                        </p:tgtEl>
                                        <p:attrNameLst>
                                          <p:attrName>style.color</p:attrName>
                                        </p:attrNameLst>
                                      </p:cBhvr>
                                      <p:by>
                                        <p:hsl h="0" s="-70588" l="0"/>
                                      </p:by>
                                    </p:animClr>
                                    <p:animClr clrSpc="hsl" dir="cw">
                                      <p:cBhvr>
                                        <p:cTn id="17" dur="500" fill="hold"/>
                                        <p:tgtEl>
                                          <p:spTgt spid="8"/>
                                        </p:tgtEl>
                                        <p:attrNameLst>
                                          <p:attrName>fillcolor</p:attrName>
                                        </p:attrNameLst>
                                      </p:cBhvr>
                                      <p:by>
                                        <p:hsl h="0" s="-70588" l="0"/>
                                      </p:by>
                                    </p:animClr>
                                    <p:animClr clrSpc="hsl" dir="cw">
                                      <p:cBhvr>
                                        <p:cTn id="18" dur="500" fill="hold"/>
                                        <p:tgtEl>
                                          <p:spTgt spid="8"/>
                                        </p:tgtEl>
                                        <p:attrNameLst>
                                          <p:attrName>stroke.color</p:attrName>
                                        </p:attrNameLst>
                                      </p:cBhvr>
                                      <p:by>
                                        <p:hsl h="0" s="-70588" l="0"/>
                                      </p:by>
                                    </p:animClr>
                                    <p:set>
                                      <p:cBhvr>
                                        <p:cTn id="19" dur="500" fill="hold"/>
                                        <p:tgtEl>
                                          <p:spTgt spid="8"/>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9"/>
                                        </p:tgtEl>
                                        <p:attrNameLst>
                                          <p:attrName>style.color</p:attrName>
                                        </p:attrNameLst>
                                      </p:cBhvr>
                                      <p:by>
                                        <p:hsl h="0" s="-70588" l="0"/>
                                      </p:by>
                                    </p:animClr>
                                    <p:animClr clrSpc="hsl" dir="cw">
                                      <p:cBhvr>
                                        <p:cTn id="22" dur="500" fill="hold"/>
                                        <p:tgtEl>
                                          <p:spTgt spid="9"/>
                                        </p:tgtEl>
                                        <p:attrNameLst>
                                          <p:attrName>fillcolor</p:attrName>
                                        </p:attrNameLst>
                                      </p:cBhvr>
                                      <p:by>
                                        <p:hsl h="0" s="-70588" l="0"/>
                                      </p:by>
                                    </p:animClr>
                                    <p:animClr clrSpc="hsl" dir="cw">
                                      <p:cBhvr>
                                        <p:cTn id="23" dur="500" fill="hold"/>
                                        <p:tgtEl>
                                          <p:spTgt spid="9"/>
                                        </p:tgtEl>
                                        <p:attrNameLst>
                                          <p:attrName>stroke.color</p:attrName>
                                        </p:attrNameLst>
                                      </p:cBhvr>
                                      <p:by>
                                        <p:hsl h="0" s="-70588" l="0"/>
                                      </p:by>
                                    </p:animClr>
                                    <p:set>
                                      <p:cBhvr>
                                        <p:cTn id="24" dur="500" fill="hold"/>
                                        <p:tgtEl>
                                          <p:spTgt spid="9"/>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11"/>
                                        </p:tgtEl>
                                        <p:attrNameLst>
                                          <p:attrName>style.color</p:attrName>
                                        </p:attrNameLst>
                                      </p:cBhvr>
                                      <p:by>
                                        <p:hsl h="0" s="-70588" l="0"/>
                                      </p:by>
                                    </p:animClr>
                                    <p:animClr clrSpc="hsl" dir="cw">
                                      <p:cBhvr>
                                        <p:cTn id="27" dur="500" fill="hold"/>
                                        <p:tgtEl>
                                          <p:spTgt spid="11"/>
                                        </p:tgtEl>
                                        <p:attrNameLst>
                                          <p:attrName>fillcolor</p:attrName>
                                        </p:attrNameLst>
                                      </p:cBhvr>
                                      <p:by>
                                        <p:hsl h="0" s="-70588" l="0"/>
                                      </p:by>
                                    </p:animClr>
                                    <p:animClr clrSpc="hsl" dir="cw">
                                      <p:cBhvr>
                                        <p:cTn id="28" dur="500" fill="hold"/>
                                        <p:tgtEl>
                                          <p:spTgt spid="11"/>
                                        </p:tgtEl>
                                        <p:attrNameLst>
                                          <p:attrName>stroke.color</p:attrName>
                                        </p:attrNameLst>
                                      </p:cBhvr>
                                      <p:by>
                                        <p:hsl h="0" s="-70588" l="0"/>
                                      </p:by>
                                    </p:animClr>
                                    <p:set>
                                      <p:cBhvr>
                                        <p:cTn id="29" dur="500" fill="hold"/>
                                        <p:tgtEl>
                                          <p:spTgt spid="11"/>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12"/>
                                        </p:tgtEl>
                                        <p:attrNameLst>
                                          <p:attrName>style.color</p:attrName>
                                        </p:attrNameLst>
                                      </p:cBhvr>
                                      <p:by>
                                        <p:hsl h="0" s="-70588" l="0"/>
                                      </p:by>
                                    </p:animClr>
                                    <p:animClr clrSpc="hsl" dir="cw">
                                      <p:cBhvr>
                                        <p:cTn id="32" dur="500" fill="hold"/>
                                        <p:tgtEl>
                                          <p:spTgt spid="12"/>
                                        </p:tgtEl>
                                        <p:attrNameLst>
                                          <p:attrName>fillcolor</p:attrName>
                                        </p:attrNameLst>
                                      </p:cBhvr>
                                      <p:by>
                                        <p:hsl h="0" s="-70588" l="0"/>
                                      </p:by>
                                    </p:animClr>
                                    <p:animClr clrSpc="hsl" dir="cw">
                                      <p:cBhvr>
                                        <p:cTn id="33" dur="500" fill="hold"/>
                                        <p:tgtEl>
                                          <p:spTgt spid="12"/>
                                        </p:tgtEl>
                                        <p:attrNameLst>
                                          <p:attrName>stroke.color</p:attrName>
                                        </p:attrNameLst>
                                      </p:cBhvr>
                                      <p:by>
                                        <p:hsl h="0" s="-70588" l="0"/>
                                      </p:by>
                                    </p:animClr>
                                    <p:set>
                                      <p:cBhvr>
                                        <p:cTn id="34" dur="500" fill="hold"/>
                                        <p:tgtEl>
                                          <p:spTgt spid="12"/>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13"/>
                                        </p:tgtEl>
                                        <p:attrNameLst>
                                          <p:attrName>style.color</p:attrName>
                                        </p:attrNameLst>
                                      </p:cBhvr>
                                      <p:by>
                                        <p:hsl h="0" s="-70588" l="0"/>
                                      </p:by>
                                    </p:animClr>
                                    <p:animClr clrSpc="hsl" dir="cw">
                                      <p:cBhvr>
                                        <p:cTn id="37" dur="500" fill="hold"/>
                                        <p:tgtEl>
                                          <p:spTgt spid="13"/>
                                        </p:tgtEl>
                                        <p:attrNameLst>
                                          <p:attrName>fillcolor</p:attrName>
                                        </p:attrNameLst>
                                      </p:cBhvr>
                                      <p:by>
                                        <p:hsl h="0" s="-70588" l="0"/>
                                      </p:by>
                                    </p:animClr>
                                    <p:animClr clrSpc="hsl" dir="cw">
                                      <p:cBhvr>
                                        <p:cTn id="38" dur="500" fill="hold"/>
                                        <p:tgtEl>
                                          <p:spTgt spid="13"/>
                                        </p:tgtEl>
                                        <p:attrNameLst>
                                          <p:attrName>stroke.color</p:attrName>
                                        </p:attrNameLst>
                                      </p:cBhvr>
                                      <p:by>
                                        <p:hsl h="0" s="-70588" l="0"/>
                                      </p:by>
                                    </p:animClr>
                                    <p:set>
                                      <p:cBhvr>
                                        <p:cTn id="39" dur="500" fill="hold"/>
                                        <p:tgtEl>
                                          <p:spTgt spid="13"/>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16"/>
                                        </p:tgtEl>
                                        <p:attrNameLst>
                                          <p:attrName>style.color</p:attrName>
                                        </p:attrNameLst>
                                      </p:cBhvr>
                                      <p:by>
                                        <p:hsl h="0" s="-70588" l="0"/>
                                      </p:by>
                                    </p:animClr>
                                    <p:animClr clrSpc="hsl" dir="cw">
                                      <p:cBhvr>
                                        <p:cTn id="42" dur="500" fill="hold"/>
                                        <p:tgtEl>
                                          <p:spTgt spid="16"/>
                                        </p:tgtEl>
                                        <p:attrNameLst>
                                          <p:attrName>fillcolor</p:attrName>
                                        </p:attrNameLst>
                                      </p:cBhvr>
                                      <p:by>
                                        <p:hsl h="0" s="-70588" l="0"/>
                                      </p:by>
                                    </p:animClr>
                                    <p:animClr clrSpc="hsl" dir="cw">
                                      <p:cBhvr>
                                        <p:cTn id="43" dur="500" fill="hold"/>
                                        <p:tgtEl>
                                          <p:spTgt spid="16"/>
                                        </p:tgtEl>
                                        <p:attrNameLst>
                                          <p:attrName>stroke.color</p:attrName>
                                        </p:attrNameLst>
                                      </p:cBhvr>
                                      <p:by>
                                        <p:hsl h="0" s="-70588" l="0"/>
                                      </p:by>
                                    </p:animClr>
                                    <p:set>
                                      <p:cBhvr>
                                        <p:cTn id="44" dur="500" fill="hold"/>
                                        <p:tgtEl>
                                          <p:spTgt spid="16"/>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17"/>
                                        </p:tgtEl>
                                        <p:attrNameLst>
                                          <p:attrName>style.color</p:attrName>
                                        </p:attrNameLst>
                                      </p:cBhvr>
                                      <p:by>
                                        <p:hsl h="0" s="-70588" l="0"/>
                                      </p:by>
                                    </p:animClr>
                                    <p:animClr clrSpc="hsl" dir="cw">
                                      <p:cBhvr>
                                        <p:cTn id="47" dur="500" fill="hold"/>
                                        <p:tgtEl>
                                          <p:spTgt spid="17"/>
                                        </p:tgtEl>
                                        <p:attrNameLst>
                                          <p:attrName>fillcolor</p:attrName>
                                        </p:attrNameLst>
                                      </p:cBhvr>
                                      <p:by>
                                        <p:hsl h="0" s="-70588" l="0"/>
                                      </p:by>
                                    </p:animClr>
                                    <p:animClr clrSpc="hsl" dir="cw">
                                      <p:cBhvr>
                                        <p:cTn id="48" dur="500" fill="hold"/>
                                        <p:tgtEl>
                                          <p:spTgt spid="17"/>
                                        </p:tgtEl>
                                        <p:attrNameLst>
                                          <p:attrName>stroke.color</p:attrName>
                                        </p:attrNameLst>
                                      </p:cBhvr>
                                      <p:by>
                                        <p:hsl h="0" s="-70588" l="0"/>
                                      </p:by>
                                    </p:animClr>
                                    <p:set>
                                      <p:cBhvr>
                                        <p:cTn id="49" dur="500" fill="hold"/>
                                        <p:tgtEl>
                                          <p:spTgt spid="17"/>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18"/>
                                        </p:tgtEl>
                                        <p:attrNameLst>
                                          <p:attrName>style.color</p:attrName>
                                        </p:attrNameLst>
                                      </p:cBhvr>
                                      <p:by>
                                        <p:hsl h="0" s="-70588" l="0"/>
                                      </p:by>
                                    </p:animClr>
                                    <p:animClr clrSpc="hsl" dir="cw">
                                      <p:cBhvr>
                                        <p:cTn id="52" dur="500" fill="hold"/>
                                        <p:tgtEl>
                                          <p:spTgt spid="18"/>
                                        </p:tgtEl>
                                        <p:attrNameLst>
                                          <p:attrName>fillcolor</p:attrName>
                                        </p:attrNameLst>
                                      </p:cBhvr>
                                      <p:by>
                                        <p:hsl h="0" s="-70588" l="0"/>
                                      </p:by>
                                    </p:animClr>
                                    <p:animClr clrSpc="hsl" dir="cw">
                                      <p:cBhvr>
                                        <p:cTn id="53" dur="500" fill="hold"/>
                                        <p:tgtEl>
                                          <p:spTgt spid="18"/>
                                        </p:tgtEl>
                                        <p:attrNameLst>
                                          <p:attrName>stroke.color</p:attrName>
                                        </p:attrNameLst>
                                      </p:cBhvr>
                                      <p:by>
                                        <p:hsl h="0" s="-70588" l="0"/>
                                      </p:by>
                                    </p:animClr>
                                    <p:set>
                                      <p:cBhvr>
                                        <p:cTn id="54" dur="500" fill="hold"/>
                                        <p:tgtEl>
                                          <p:spTgt spid="18"/>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22"/>
                                        </p:tgtEl>
                                        <p:attrNameLst>
                                          <p:attrName>style.color</p:attrName>
                                        </p:attrNameLst>
                                      </p:cBhvr>
                                      <p:by>
                                        <p:hsl h="0" s="-70588" l="0"/>
                                      </p:by>
                                    </p:animClr>
                                    <p:animClr clrSpc="hsl" dir="cw">
                                      <p:cBhvr>
                                        <p:cTn id="57" dur="500" fill="hold"/>
                                        <p:tgtEl>
                                          <p:spTgt spid="22"/>
                                        </p:tgtEl>
                                        <p:attrNameLst>
                                          <p:attrName>fillcolor</p:attrName>
                                        </p:attrNameLst>
                                      </p:cBhvr>
                                      <p:by>
                                        <p:hsl h="0" s="-70588" l="0"/>
                                      </p:by>
                                    </p:animClr>
                                    <p:animClr clrSpc="hsl" dir="cw">
                                      <p:cBhvr>
                                        <p:cTn id="58" dur="500" fill="hold"/>
                                        <p:tgtEl>
                                          <p:spTgt spid="22"/>
                                        </p:tgtEl>
                                        <p:attrNameLst>
                                          <p:attrName>stroke.color</p:attrName>
                                        </p:attrNameLst>
                                      </p:cBhvr>
                                      <p:by>
                                        <p:hsl h="0" s="-70588" l="0"/>
                                      </p:by>
                                    </p:animClr>
                                    <p:set>
                                      <p:cBhvr>
                                        <p:cTn id="59" dur="500" fill="hold"/>
                                        <p:tgtEl>
                                          <p:spTgt spid="22"/>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23"/>
                                        </p:tgtEl>
                                        <p:attrNameLst>
                                          <p:attrName>style.color</p:attrName>
                                        </p:attrNameLst>
                                      </p:cBhvr>
                                      <p:by>
                                        <p:hsl h="0" s="-70588" l="0"/>
                                      </p:by>
                                    </p:animClr>
                                    <p:animClr clrSpc="hsl" dir="cw">
                                      <p:cBhvr>
                                        <p:cTn id="62" dur="500" fill="hold"/>
                                        <p:tgtEl>
                                          <p:spTgt spid="23"/>
                                        </p:tgtEl>
                                        <p:attrNameLst>
                                          <p:attrName>fillcolor</p:attrName>
                                        </p:attrNameLst>
                                      </p:cBhvr>
                                      <p:by>
                                        <p:hsl h="0" s="-70588" l="0"/>
                                      </p:by>
                                    </p:animClr>
                                    <p:animClr clrSpc="hsl" dir="cw">
                                      <p:cBhvr>
                                        <p:cTn id="63" dur="500" fill="hold"/>
                                        <p:tgtEl>
                                          <p:spTgt spid="23"/>
                                        </p:tgtEl>
                                        <p:attrNameLst>
                                          <p:attrName>stroke.color</p:attrName>
                                        </p:attrNameLst>
                                      </p:cBhvr>
                                      <p:by>
                                        <p:hsl h="0" s="-70588" l="0"/>
                                      </p:by>
                                    </p:animClr>
                                    <p:set>
                                      <p:cBhvr>
                                        <p:cTn id="64" dur="500" fill="hold"/>
                                        <p:tgtEl>
                                          <p:spTgt spid="23"/>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25"/>
                                        </p:tgtEl>
                                        <p:attrNameLst>
                                          <p:attrName>style.color</p:attrName>
                                        </p:attrNameLst>
                                      </p:cBhvr>
                                      <p:by>
                                        <p:hsl h="0" s="-70588" l="0"/>
                                      </p:by>
                                    </p:animClr>
                                    <p:animClr clrSpc="hsl" dir="cw">
                                      <p:cBhvr>
                                        <p:cTn id="67" dur="500" fill="hold"/>
                                        <p:tgtEl>
                                          <p:spTgt spid="25"/>
                                        </p:tgtEl>
                                        <p:attrNameLst>
                                          <p:attrName>fillcolor</p:attrName>
                                        </p:attrNameLst>
                                      </p:cBhvr>
                                      <p:by>
                                        <p:hsl h="0" s="-70588" l="0"/>
                                      </p:by>
                                    </p:animClr>
                                    <p:animClr clrSpc="hsl" dir="cw">
                                      <p:cBhvr>
                                        <p:cTn id="68" dur="500" fill="hold"/>
                                        <p:tgtEl>
                                          <p:spTgt spid="25"/>
                                        </p:tgtEl>
                                        <p:attrNameLst>
                                          <p:attrName>stroke.color</p:attrName>
                                        </p:attrNameLst>
                                      </p:cBhvr>
                                      <p:by>
                                        <p:hsl h="0" s="-70588" l="0"/>
                                      </p:by>
                                    </p:animClr>
                                    <p:set>
                                      <p:cBhvr>
                                        <p:cTn id="69" dur="500" fill="hold"/>
                                        <p:tgtEl>
                                          <p:spTgt spid="25"/>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28"/>
                                        </p:tgtEl>
                                        <p:attrNameLst>
                                          <p:attrName>style.color</p:attrName>
                                        </p:attrNameLst>
                                      </p:cBhvr>
                                      <p:by>
                                        <p:hsl h="0" s="-70588" l="0"/>
                                      </p:by>
                                    </p:animClr>
                                    <p:animClr clrSpc="hsl" dir="cw">
                                      <p:cBhvr>
                                        <p:cTn id="72" dur="500" fill="hold"/>
                                        <p:tgtEl>
                                          <p:spTgt spid="28"/>
                                        </p:tgtEl>
                                        <p:attrNameLst>
                                          <p:attrName>fillcolor</p:attrName>
                                        </p:attrNameLst>
                                      </p:cBhvr>
                                      <p:by>
                                        <p:hsl h="0" s="-70588" l="0"/>
                                      </p:by>
                                    </p:animClr>
                                    <p:animClr clrSpc="hsl" dir="cw">
                                      <p:cBhvr>
                                        <p:cTn id="73" dur="500" fill="hold"/>
                                        <p:tgtEl>
                                          <p:spTgt spid="28"/>
                                        </p:tgtEl>
                                        <p:attrNameLst>
                                          <p:attrName>stroke.color</p:attrName>
                                        </p:attrNameLst>
                                      </p:cBhvr>
                                      <p:by>
                                        <p:hsl h="0" s="-70588" l="0"/>
                                      </p:by>
                                    </p:animClr>
                                    <p:set>
                                      <p:cBhvr>
                                        <p:cTn id="74" dur="500" fill="hold"/>
                                        <p:tgtEl>
                                          <p:spTgt spid="28"/>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32"/>
                                        </p:tgtEl>
                                        <p:attrNameLst>
                                          <p:attrName>style.color</p:attrName>
                                        </p:attrNameLst>
                                      </p:cBhvr>
                                      <p:by>
                                        <p:hsl h="0" s="-70588" l="0"/>
                                      </p:by>
                                    </p:animClr>
                                    <p:animClr clrSpc="hsl" dir="cw">
                                      <p:cBhvr>
                                        <p:cTn id="77" dur="500" fill="hold"/>
                                        <p:tgtEl>
                                          <p:spTgt spid="32"/>
                                        </p:tgtEl>
                                        <p:attrNameLst>
                                          <p:attrName>fillcolor</p:attrName>
                                        </p:attrNameLst>
                                      </p:cBhvr>
                                      <p:by>
                                        <p:hsl h="0" s="-70588" l="0"/>
                                      </p:by>
                                    </p:animClr>
                                    <p:animClr clrSpc="hsl" dir="cw">
                                      <p:cBhvr>
                                        <p:cTn id="78" dur="500" fill="hold"/>
                                        <p:tgtEl>
                                          <p:spTgt spid="32"/>
                                        </p:tgtEl>
                                        <p:attrNameLst>
                                          <p:attrName>stroke.color</p:attrName>
                                        </p:attrNameLst>
                                      </p:cBhvr>
                                      <p:by>
                                        <p:hsl h="0" s="-70588" l="0"/>
                                      </p:by>
                                    </p:animClr>
                                    <p:set>
                                      <p:cBhvr>
                                        <p:cTn id="79" dur="500" fill="hold"/>
                                        <p:tgtEl>
                                          <p:spTgt spid="32"/>
                                        </p:tgtEl>
                                        <p:attrNameLst>
                                          <p:attrName>fill.type</p:attrName>
                                        </p:attrNameLst>
                                      </p:cBhvr>
                                      <p:to>
                                        <p:strVal val="solid"/>
                                      </p:to>
                                    </p:set>
                                  </p:childTnLst>
                                </p:cTn>
                              </p:par>
                              <p:par>
                                <p:cTn id="80" presetID="25" presetClass="emph" presetSubtype="0" fill="hold" grpId="0" nodeType="withEffect">
                                  <p:stCondLst>
                                    <p:cond delay="0"/>
                                  </p:stCondLst>
                                  <p:childTnLst>
                                    <p:animClr clrSpc="hsl" dir="cw">
                                      <p:cBhvr override="childStyle">
                                        <p:cTn id="81" dur="500" fill="hold"/>
                                        <p:tgtEl>
                                          <p:spTgt spid="33"/>
                                        </p:tgtEl>
                                        <p:attrNameLst>
                                          <p:attrName>style.color</p:attrName>
                                        </p:attrNameLst>
                                      </p:cBhvr>
                                      <p:by>
                                        <p:hsl h="0" s="-70588" l="0"/>
                                      </p:by>
                                    </p:animClr>
                                    <p:animClr clrSpc="hsl" dir="cw">
                                      <p:cBhvr>
                                        <p:cTn id="82" dur="500" fill="hold"/>
                                        <p:tgtEl>
                                          <p:spTgt spid="33"/>
                                        </p:tgtEl>
                                        <p:attrNameLst>
                                          <p:attrName>fillcolor</p:attrName>
                                        </p:attrNameLst>
                                      </p:cBhvr>
                                      <p:by>
                                        <p:hsl h="0" s="-70588" l="0"/>
                                      </p:by>
                                    </p:animClr>
                                    <p:animClr clrSpc="hsl" dir="cw">
                                      <p:cBhvr>
                                        <p:cTn id="83" dur="500" fill="hold"/>
                                        <p:tgtEl>
                                          <p:spTgt spid="33"/>
                                        </p:tgtEl>
                                        <p:attrNameLst>
                                          <p:attrName>stroke.color</p:attrName>
                                        </p:attrNameLst>
                                      </p:cBhvr>
                                      <p:by>
                                        <p:hsl h="0" s="-70588" l="0"/>
                                      </p:by>
                                    </p:animClr>
                                    <p:set>
                                      <p:cBhvr>
                                        <p:cTn id="84" dur="500" fill="hold"/>
                                        <p:tgtEl>
                                          <p:spTgt spid="33"/>
                                        </p:tgtEl>
                                        <p:attrNameLst>
                                          <p:attrName>fill.type</p:attrName>
                                        </p:attrNameLst>
                                      </p:cBhvr>
                                      <p:to>
                                        <p:strVal val="solid"/>
                                      </p:to>
                                    </p:set>
                                  </p:childTnLst>
                                </p:cTn>
                              </p:par>
                              <p:par>
                                <p:cTn id="85" presetID="25" presetClass="emph" presetSubtype="0" fill="hold" grpId="0" nodeType="withEffect">
                                  <p:stCondLst>
                                    <p:cond delay="0"/>
                                  </p:stCondLst>
                                  <p:childTnLst>
                                    <p:animClr clrSpc="hsl" dir="cw">
                                      <p:cBhvr override="childStyle">
                                        <p:cTn id="86" dur="500" fill="hold"/>
                                        <p:tgtEl>
                                          <p:spTgt spid="34"/>
                                        </p:tgtEl>
                                        <p:attrNameLst>
                                          <p:attrName>style.color</p:attrName>
                                        </p:attrNameLst>
                                      </p:cBhvr>
                                      <p:by>
                                        <p:hsl h="0" s="-70588" l="0"/>
                                      </p:by>
                                    </p:animClr>
                                    <p:animClr clrSpc="hsl" dir="cw">
                                      <p:cBhvr>
                                        <p:cTn id="87" dur="500" fill="hold"/>
                                        <p:tgtEl>
                                          <p:spTgt spid="34"/>
                                        </p:tgtEl>
                                        <p:attrNameLst>
                                          <p:attrName>fillcolor</p:attrName>
                                        </p:attrNameLst>
                                      </p:cBhvr>
                                      <p:by>
                                        <p:hsl h="0" s="-70588" l="0"/>
                                      </p:by>
                                    </p:animClr>
                                    <p:animClr clrSpc="hsl" dir="cw">
                                      <p:cBhvr>
                                        <p:cTn id="88" dur="500" fill="hold"/>
                                        <p:tgtEl>
                                          <p:spTgt spid="34"/>
                                        </p:tgtEl>
                                        <p:attrNameLst>
                                          <p:attrName>stroke.color</p:attrName>
                                        </p:attrNameLst>
                                      </p:cBhvr>
                                      <p:by>
                                        <p:hsl h="0" s="-70588" l="0"/>
                                      </p:by>
                                    </p:animClr>
                                    <p:set>
                                      <p:cBhvr>
                                        <p:cTn id="89" dur="500" fill="hold"/>
                                        <p:tgtEl>
                                          <p:spTgt spid="34"/>
                                        </p:tgtEl>
                                        <p:attrNameLst>
                                          <p:attrName>fill.type</p:attrName>
                                        </p:attrNameLst>
                                      </p:cBhvr>
                                      <p:to>
                                        <p:strVal val="solid"/>
                                      </p:to>
                                    </p:set>
                                  </p:childTnLst>
                                </p:cTn>
                              </p:par>
                              <p:par>
                                <p:cTn id="90" presetID="25" presetClass="emph" presetSubtype="0" fill="hold" grpId="0" nodeType="withEffect">
                                  <p:stCondLst>
                                    <p:cond delay="0"/>
                                  </p:stCondLst>
                                  <p:childTnLst>
                                    <p:animClr clrSpc="hsl" dir="cw">
                                      <p:cBhvr override="childStyle">
                                        <p:cTn id="91" dur="500" fill="hold"/>
                                        <p:tgtEl>
                                          <p:spTgt spid="37"/>
                                        </p:tgtEl>
                                        <p:attrNameLst>
                                          <p:attrName>style.color</p:attrName>
                                        </p:attrNameLst>
                                      </p:cBhvr>
                                      <p:by>
                                        <p:hsl h="0" s="-70588" l="0"/>
                                      </p:by>
                                    </p:animClr>
                                    <p:animClr clrSpc="hsl" dir="cw">
                                      <p:cBhvr>
                                        <p:cTn id="92" dur="500" fill="hold"/>
                                        <p:tgtEl>
                                          <p:spTgt spid="37"/>
                                        </p:tgtEl>
                                        <p:attrNameLst>
                                          <p:attrName>fillcolor</p:attrName>
                                        </p:attrNameLst>
                                      </p:cBhvr>
                                      <p:by>
                                        <p:hsl h="0" s="-70588" l="0"/>
                                      </p:by>
                                    </p:animClr>
                                    <p:animClr clrSpc="hsl" dir="cw">
                                      <p:cBhvr>
                                        <p:cTn id="93" dur="500" fill="hold"/>
                                        <p:tgtEl>
                                          <p:spTgt spid="37"/>
                                        </p:tgtEl>
                                        <p:attrNameLst>
                                          <p:attrName>stroke.color</p:attrName>
                                        </p:attrNameLst>
                                      </p:cBhvr>
                                      <p:by>
                                        <p:hsl h="0" s="-70588" l="0"/>
                                      </p:by>
                                    </p:animClr>
                                    <p:set>
                                      <p:cBhvr>
                                        <p:cTn id="94" dur="500" fill="hold"/>
                                        <p:tgtEl>
                                          <p:spTgt spid="37"/>
                                        </p:tgtEl>
                                        <p:attrNameLst>
                                          <p:attrName>fill.type</p:attrName>
                                        </p:attrNameLst>
                                      </p:cBhvr>
                                      <p:to>
                                        <p:strVal val="solid"/>
                                      </p:to>
                                    </p:set>
                                  </p:childTnLst>
                                </p:cTn>
                              </p:par>
                              <p:par>
                                <p:cTn id="95" presetID="25" presetClass="emph" presetSubtype="0" fill="hold" grpId="0" nodeType="withEffect">
                                  <p:stCondLst>
                                    <p:cond delay="0"/>
                                  </p:stCondLst>
                                  <p:childTnLst>
                                    <p:animClr clrSpc="hsl" dir="cw">
                                      <p:cBhvr override="childStyle">
                                        <p:cTn id="96" dur="500" fill="hold"/>
                                        <p:tgtEl>
                                          <p:spTgt spid="38"/>
                                        </p:tgtEl>
                                        <p:attrNameLst>
                                          <p:attrName>style.color</p:attrName>
                                        </p:attrNameLst>
                                      </p:cBhvr>
                                      <p:by>
                                        <p:hsl h="0" s="-70588" l="0"/>
                                      </p:by>
                                    </p:animClr>
                                    <p:animClr clrSpc="hsl" dir="cw">
                                      <p:cBhvr>
                                        <p:cTn id="97" dur="500" fill="hold"/>
                                        <p:tgtEl>
                                          <p:spTgt spid="38"/>
                                        </p:tgtEl>
                                        <p:attrNameLst>
                                          <p:attrName>fillcolor</p:attrName>
                                        </p:attrNameLst>
                                      </p:cBhvr>
                                      <p:by>
                                        <p:hsl h="0" s="-70588" l="0"/>
                                      </p:by>
                                    </p:animClr>
                                    <p:animClr clrSpc="hsl" dir="cw">
                                      <p:cBhvr>
                                        <p:cTn id="98" dur="500" fill="hold"/>
                                        <p:tgtEl>
                                          <p:spTgt spid="38"/>
                                        </p:tgtEl>
                                        <p:attrNameLst>
                                          <p:attrName>stroke.color</p:attrName>
                                        </p:attrNameLst>
                                      </p:cBhvr>
                                      <p:by>
                                        <p:hsl h="0" s="-70588" l="0"/>
                                      </p:by>
                                    </p:animClr>
                                    <p:set>
                                      <p:cBhvr>
                                        <p:cTn id="99"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6" grpId="0" animBg="1"/>
      <p:bldP spid="17" grpId="0" animBg="1"/>
      <p:bldP spid="18" grpId="0" animBg="1"/>
      <p:bldP spid="22" grpId="0" animBg="1"/>
      <p:bldP spid="23" grpId="0" animBg="1"/>
      <p:bldP spid="25" grpId="0" animBg="1"/>
      <p:bldP spid="28" grpId="0" animBg="1"/>
      <p:bldP spid="32" grpId="0" animBg="1"/>
      <p:bldP spid="33" grpId="0" animBg="1"/>
      <p:bldP spid="34" grpId="0" animBg="1"/>
      <p:bldP spid="37"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91760" y="188641"/>
            <a:ext cx="6500719" cy="936103"/>
          </a:xfrm>
        </p:spPr>
        <p:txBody>
          <a:bodyPr/>
          <a:lstStyle/>
          <a:p>
            <a:pPr algn="l"/>
            <a:r>
              <a:rPr lang="pt-BR" sz="4000" b="1" dirty="0" smtClean="0">
                <a:solidFill>
                  <a:schemeClr val="tx2"/>
                </a:solidFill>
              </a:rPr>
              <a:t>Arquitetura NETAPP</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8" name="Retângulo de cantos arredondados 37"/>
          <p:cNvSpPr/>
          <p:nvPr/>
        </p:nvSpPr>
        <p:spPr>
          <a:xfrm>
            <a:off x="3811850" y="5118818"/>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 name="CaixaDeTexto 2"/>
          <p:cNvSpPr txBox="1"/>
          <p:nvPr/>
        </p:nvSpPr>
        <p:spPr>
          <a:xfrm>
            <a:off x="683568" y="1046465"/>
            <a:ext cx="99899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pt-BR" dirty="0" smtClean="0"/>
              <a:t>Usuários</a:t>
            </a:r>
            <a:endParaRPr lang="pt-BR" dirty="0"/>
          </a:p>
        </p:txBody>
      </p:sp>
      <p:cxnSp>
        <p:nvCxnSpPr>
          <p:cNvPr id="14" name="Conector de seta reta 13"/>
          <p:cNvCxnSpPr>
            <a:stCxn id="3" idx="3"/>
            <a:endCxn id="5" idx="1"/>
          </p:cNvCxnSpPr>
          <p:nvPr/>
        </p:nvCxnSpPr>
        <p:spPr>
          <a:xfrm>
            <a:off x="1682559" y="1231131"/>
            <a:ext cx="866245" cy="109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flipV="1">
            <a:off x="6361783" y="1046465"/>
            <a:ext cx="802505"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CaixaDeTexto 19"/>
          <p:cNvSpPr txBox="1"/>
          <p:nvPr/>
        </p:nvSpPr>
        <p:spPr>
          <a:xfrm>
            <a:off x="7164288" y="769466"/>
            <a:ext cx="1171218"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pt-BR" dirty="0" smtClean="0"/>
              <a:t>Servidores</a:t>
            </a:r>
            <a:endParaRPr lang="pt-BR" dirty="0"/>
          </a:p>
        </p:txBody>
      </p:sp>
    </p:spTree>
    <p:extLst>
      <p:ext uri="{BB962C8B-B14F-4D97-AF65-F5344CB8AC3E}">
        <p14:creationId xmlns:p14="http://schemas.microsoft.com/office/powerpoint/2010/main" val="24809344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black">
          <a:xfrm>
            <a:off x="2411760" y="360308"/>
            <a:ext cx="7056784"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200" dirty="0" smtClean="0">
                <a:solidFill>
                  <a:schemeClr val="tx2"/>
                </a:solidFill>
                <a:latin typeface="Arial" charset="0"/>
              </a:rPr>
              <a:t>Scale up, Scale out</a:t>
            </a:r>
            <a:endParaRPr lang="en-US" altLang="pt-BR" sz="3200" dirty="0">
              <a:solidFill>
                <a:schemeClr val="tx2"/>
              </a:solidFill>
              <a:latin typeface="Arial" charset="0"/>
            </a:endParaRPr>
          </a:p>
        </p:txBody>
      </p:sp>
      <p:sp>
        <p:nvSpPr>
          <p:cNvPr id="15363" name="Imagem 7" descr="Data ONTAP.jpg"/>
          <p:cNvSpPr>
            <a:spLocks noChangeAspect="1"/>
          </p:cNvSpPr>
          <p:nvPr/>
        </p:nvSpPr>
        <p:spPr bwMode="auto">
          <a:xfrm>
            <a:off x="1043608" y="634946"/>
            <a:ext cx="6662738" cy="595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pic>
        <p:nvPicPr>
          <p:cNvPr id="12290" name="Picture 2" descr="http://community.netapp.com/legacyfs/online/24952_feat_fi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00808"/>
            <a:ext cx="8089954" cy="3436664"/>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827584" y="5661248"/>
            <a:ext cx="6264696" cy="646331"/>
          </a:xfrm>
          <a:prstGeom prst="rect">
            <a:avLst/>
          </a:prstGeom>
          <a:noFill/>
        </p:spPr>
        <p:txBody>
          <a:bodyPr wrap="square" rtlCol="0">
            <a:spAutoFit/>
          </a:bodyPr>
          <a:lstStyle/>
          <a:p>
            <a:r>
              <a:rPr lang="pt-BR" dirty="0" smtClean="0"/>
              <a:t>Possível crescer até:</a:t>
            </a:r>
          </a:p>
          <a:p>
            <a:pPr marL="285750" indent="-285750">
              <a:buFontTx/>
              <a:buChar char="-"/>
            </a:pPr>
            <a:r>
              <a:rPr lang="pt-BR" dirty="0" smtClean="0"/>
              <a:t>24 Nós em NAS (12 pares) </a:t>
            </a:r>
            <a:r>
              <a:rPr lang="pt-BR" dirty="0"/>
              <a:t> </a:t>
            </a:r>
            <a:r>
              <a:rPr lang="pt-BR" dirty="0" smtClean="0"/>
              <a:t>ou  8 em SAN (4 pares)</a:t>
            </a:r>
            <a:endParaRPr lang="pt-BR" dirty="0"/>
          </a:p>
        </p:txBody>
      </p:sp>
    </p:spTree>
    <p:extLst>
      <p:ext uri="{BB962C8B-B14F-4D97-AF65-F5344CB8AC3E}">
        <p14:creationId xmlns:p14="http://schemas.microsoft.com/office/powerpoint/2010/main" val="2960328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5"/>
          <p:cNvSpPr>
            <a:spLocks noChangeArrowheads="1"/>
          </p:cNvSpPr>
          <p:nvPr/>
        </p:nvSpPr>
        <p:spPr bwMode="auto">
          <a:xfrm>
            <a:off x="2255703" y="274637"/>
            <a:ext cx="748057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200" dirty="0" err="1">
                <a:solidFill>
                  <a:schemeClr val="tx2"/>
                </a:solidFill>
                <a:latin typeface="Arial" charset="0"/>
              </a:rPr>
              <a:t>Arquitetura</a:t>
            </a:r>
            <a:r>
              <a:rPr lang="en-US" altLang="pt-BR" sz="3200" dirty="0">
                <a:solidFill>
                  <a:schemeClr val="tx2"/>
                </a:solidFill>
                <a:latin typeface="Arial" charset="0"/>
              </a:rPr>
              <a:t> </a:t>
            </a:r>
            <a:r>
              <a:rPr lang="en-US" altLang="pt-BR" sz="3200" dirty="0" err="1" smtClean="0">
                <a:solidFill>
                  <a:schemeClr val="tx2"/>
                </a:solidFill>
                <a:latin typeface="Arial" charset="0"/>
              </a:rPr>
              <a:t>Unificada</a:t>
            </a:r>
            <a:r>
              <a:rPr lang="en-US" altLang="pt-BR" sz="3200" dirty="0" smtClean="0">
                <a:solidFill>
                  <a:schemeClr val="tx2"/>
                </a:solidFill>
                <a:latin typeface="Arial" charset="0"/>
              </a:rPr>
              <a:t> (NAS &amp; SAN)</a:t>
            </a:r>
            <a:endParaRPr lang="en-US" altLang="pt-BR" sz="3200" dirty="0">
              <a:solidFill>
                <a:schemeClr val="tx2"/>
              </a:solidFill>
              <a:latin typeface="Arial" charset="0"/>
            </a:endParaRPr>
          </a:p>
        </p:txBody>
      </p:sp>
      <p:sp>
        <p:nvSpPr>
          <p:cNvPr id="16387" name="AutoShape 67"/>
          <p:cNvSpPr>
            <a:spLocks noChangeArrowheads="1"/>
          </p:cNvSpPr>
          <p:nvPr/>
        </p:nvSpPr>
        <p:spPr bwMode="gray">
          <a:xfrm>
            <a:off x="714375" y="1071563"/>
            <a:ext cx="3838575" cy="4357687"/>
          </a:xfrm>
          <a:prstGeom prst="roundRect">
            <a:avLst>
              <a:gd name="adj" fmla="val 0"/>
            </a:avLst>
          </a:pr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endParaRPr lang="pt-BR" altLang="pt-BR" b="0">
              <a:latin typeface="Arial" charset="0"/>
            </a:endParaRPr>
          </a:p>
        </p:txBody>
      </p:sp>
      <p:pic>
        <p:nvPicPr>
          <p:cNvPr id="16388" name="Picture 3" descr="nauil001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433638"/>
            <a:ext cx="1938338"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389" name="AutoShape 95"/>
          <p:cNvCxnSpPr>
            <a:cxnSpLocks noChangeShapeType="1"/>
          </p:cNvCxnSpPr>
          <p:nvPr/>
        </p:nvCxnSpPr>
        <p:spPr bwMode="auto">
          <a:xfrm flipV="1">
            <a:off x="2836863" y="3000375"/>
            <a:ext cx="1484312" cy="1588"/>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16390" name="AutoShape 65"/>
          <p:cNvSpPr>
            <a:spLocks noChangeArrowheads="1"/>
          </p:cNvSpPr>
          <p:nvPr/>
        </p:nvSpPr>
        <p:spPr bwMode="gray">
          <a:xfrm>
            <a:off x="4716463" y="1071563"/>
            <a:ext cx="3838575" cy="4357687"/>
          </a:xfrm>
          <a:prstGeom prst="roundRect">
            <a:avLst>
              <a:gd name="adj" fmla="val 0"/>
            </a:avLst>
          </a:prstGeom>
          <a:solidFill>
            <a:srgbClr val="0085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endParaRPr lang="pt-BR" altLang="pt-BR" b="0">
              <a:latin typeface="Arial" charset="0"/>
            </a:endParaRPr>
          </a:p>
        </p:txBody>
      </p:sp>
      <p:sp>
        <p:nvSpPr>
          <p:cNvPr id="16391" name="Text Box 66"/>
          <p:cNvSpPr txBox="1">
            <a:spLocks noChangeArrowheads="1"/>
          </p:cNvSpPr>
          <p:nvPr/>
        </p:nvSpPr>
        <p:spPr bwMode="auto">
          <a:xfrm>
            <a:off x="7051675" y="4391025"/>
            <a:ext cx="708025" cy="396875"/>
          </a:xfrm>
          <a:prstGeom prst="rect">
            <a:avLst/>
          </a:prstGeom>
          <a:solidFill>
            <a:srgbClr val="005BA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b="0">
                <a:solidFill>
                  <a:schemeClr val="bg1"/>
                </a:solidFill>
                <a:latin typeface="Arial" charset="0"/>
              </a:rPr>
              <a:t>SAN</a:t>
            </a:r>
          </a:p>
        </p:txBody>
      </p:sp>
      <p:sp>
        <p:nvSpPr>
          <p:cNvPr id="16392" name="Text Box 68"/>
          <p:cNvSpPr txBox="1">
            <a:spLocks noChangeArrowheads="1"/>
          </p:cNvSpPr>
          <p:nvPr/>
        </p:nvSpPr>
        <p:spPr bwMode="auto">
          <a:xfrm>
            <a:off x="1357313" y="4391025"/>
            <a:ext cx="708025" cy="396875"/>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b="0">
                <a:solidFill>
                  <a:schemeClr val="bg1"/>
                </a:solidFill>
                <a:latin typeface="Arial" charset="0"/>
              </a:rPr>
              <a:t>NAS</a:t>
            </a:r>
          </a:p>
        </p:txBody>
      </p:sp>
      <p:sp>
        <p:nvSpPr>
          <p:cNvPr id="16393" name="Text Box 72"/>
          <p:cNvSpPr txBox="1">
            <a:spLocks noChangeArrowheads="1"/>
          </p:cNvSpPr>
          <p:nvPr/>
        </p:nvSpPr>
        <p:spPr bwMode="auto">
          <a:xfrm>
            <a:off x="2357438" y="5429250"/>
            <a:ext cx="45005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buClr>
                <a:schemeClr val="accent2"/>
              </a:buClr>
              <a:buFont typeface="Wingdings 2" pitchFamily="18" charset="2"/>
              <a:buNone/>
            </a:pPr>
            <a:r>
              <a:rPr lang="en-US" altLang="pt-BR" b="0">
                <a:latin typeface="Arial" charset="0"/>
              </a:rPr>
              <a:t>NetApp FAS</a:t>
            </a:r>
          </a:p>
          <a:p>
            <a:pPr algn="ctr">
              <a:buClr>
                <a:schemeClr val="accent2"/>
              </a:buClr>
              <a:buFont typeface="Wingdings 2" pitchFamily="18" charset="2"/>
              <a:buNone/>
            </a:pPr>
            <a:r>
              <a:rPr lang="en-US" altLang="pt-BR" b="0">
                <a:latin typeface="Arial" charset="0"/>
              </a:rPr>
              <a:t>ou VSeries</a:t>
            </a:r>
          </a:p>
        </p:txBody>
      </p:sp>
      <p:sp>
        <p:nvSpPr>
          <p:cNvPr id="16394" name="Text Box 74"/>
          <p:cNvSpPr txBox="1">
            <a:spLocks noChangeArrowheads="1"/>
          </p:cNvSpPr>
          <p:nvPr/>
        </p:nvSpPr>
        <p:spPr bwMode="gray">
          <a:xfrm>
            <a:off x="3365500" y="219551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2400" b="0">
                <a:latin typeface="Arial" charset="0"/>
              </a:rPr>
              <a:t>NFS</a:t>
            </a:r>
          </a:p>
        </p:txBody>
      </p:sp>
      <p:sp>
        <p:nvSpPr>
          <p:cNvPr id="16395" name="Text Box 75"/>
          <p:cNvSpPr txBox="1">
            <a:spLocks noChangeArrowheads="1"/>
          </p:cNvSpPr>
          <p:nvPr/>
        </p:nvSpPr>
        <p:spPr bwMode="gray">
          <a:xfrm>
            <a:off x="2878138" y="2592388"/>
            <a:ext cx="8842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2400" b="0">
                <a:latin typeface="Arial" charset="0"/>
              </a:rPr>
              <a:t>CIFS</a:t>
            </a:r>
          </a:p>
        </p:txBody>
      </p:sp>
      <p:sp>
        <p:nvSpPr>
          <p:cNvPr id="16396" name="Rectangle 80"/>
          <p:cNvSpPr>
            <a:spLocks noChangeArrowheads="1"/>
          </p:cNvSpPr>
          <p:nvPr/>
        </p:nvSpPr>
        <p:spPr bwMode="auto">
          <a:xfrm>
            <a:off x="1362075" y="2649538"/>
            <a:ext cx="1325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2000" b="0">
                <a:latin typeface="Arial" charset="0"/>
              </a:rPr>
              <a:t>Corporate</a:t>
            </a:r>
            <a:br>
              <a:rPr lang="en-US" altLang="pt-BR" sz="2000" b="0">
                <a:latin typeface="Arial" charset="0"/>
              </a:rPr>
            </a:br>
            <a:r>
              <a:rPr lang="en-US" altLang="pt-BR" sz="2000" b="0">
                <a:latin typeface="Arial" charset="0"/>
              </a:rPr>
              <a:t>LAN</a:t>
            </a:r>
          </a:p>
        </p:txBody>
      </p:sp>
      <p:cxnSp>
        <p:nvCxnSpPr>
          <p:cNvPr id="16397" name="AutoShape 81"/>
          <p:cNvCxnSpPr>
            <a:cxnSpLocks noChangeShapeType="1"/>
          </p:cNvCxnSpPr>
          <p:nvPr/>
        </p:nvCxnSpPr>
        <p:spPr bwMode="auto">
          <a:xfrm rot="16200000" flipH="1">
            <a:off x="1397793" y="1888332"/>
            <a:ext cx="887413" cy="298450"/>
          </a:xfrm>
          <a:prstGeom prst="bentConnector3">
            <a:avLst>
              <a:gd name="adj1" fmla="val 4991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6398" name="AutoShape 82"/>
          <p:cNvCxnSpPr>
            <a:cxnSpLocks noChangeShapeType="1"/>
          </p:cNvCxnSpPr>
          <p:nvPr/>
        </p:nvCxnSpPr>
        <p:spPr bwMode="auto">
          <a:xfrm rot="5400000">
            <a:off x="1705768" y="1878807"/>
            <a:ext cx="887413" cy="317500"/>
          </a:xfrm>
          <a:prstGeom prst="bentConnector3">
            <a:avLst>
              <a:gd name="adj1" fmla="val 4991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16399" name="Rectangle 90"/>
          <p:cNvSpPr>
            <a:spLocks noChangeArrowheads="1"/>
          </p:cNvSpPr>
          <p:nvPr/>
        </p:nvSpPr>
        <p:spPr bwMode="auto">
          <a:xfrm>
            <a:off x="3951288" y="4084638"/>
            <a:ext cx="24765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endParaRPr lang="pt-BR" altLang="pt-BR" b="0">
              <a:latin typeface="Arial" charset="0"/>
            </a:endParaRPr>
          </a:p>
        </p:txBody>
      </p:sp>
      <p:sp>
        <p:nvSpPr>
          <p:cNvPr id="16400" name="Rectangle 91"/>
          <p:cNvSpPr>
            <a:spLocks noChangeArrowheads="1"/>
          </p:cNvSpPr>
          <p:nvPr/>
        </p:nvSpPr>
        <p:spPr bwMode="auto">
          <a:xfrm>
            <a:off x="4511675" y="4140200"/>
            <a:ext cx="24765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endParaRPr lang="pt-BR" altLang="pt-BR" b="0">
              <a:latin typeface="Arial" charset="0"/>
            </a:endParaRPr>
          </a:p>
        </p:txBody>
      </p:sp>
      <p:cxnSp>
        <p:nvCxnSpPr>
          <p:cNvPr id="16401" name="AutoShape 93"/>
          <p:cNvCxnSpPr>
            <a:cxnSpLocks noChangeShapeType="1"/>
          </p:cNvCxnSpPr>
          <p:nvPr/>
        </p:nvCxnSpPr>
        <p:spPr bwMode="auto">
          <a:xfrm rot="16200000" flipH="1">
            <a:off x="4064000" y="2247900"/>
            <a:ext cx="628650" cy="514350"/>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6402" name="AutoShape 94"/>
          <p:cNvCxnSpPr>
            <a:cxnSpLocks noChangeShapeType="1"/>
          </p:cNvCxnSpPr>
          <p:nvPr/>
        </p:nvCxnSpPr>
        <p:spPr bwMode="auto">
          <a:xfrm rot="5400000">
            <a:off x="4579144" y="2247106"/>
            <a:ext cx="628650" cy="515938"/>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6403" name="AutoShape 96"/>
          <p:cNvCxnSpPr>
            <a:cxnSpLocks noChangeShapeType="1"/>
            <a:endCxn id="16400" idx="0"/>
          </p:cNvCxnSpPr>
          <p:nvPr/>
        </p:nvCxnSpPr>
        <p:spPr bwMode="auto">
          <a:xfrm rot="5400000">
            <a:off x="4067969" y="3563144"/>
            <a:ext cx="1144587" cy="952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16404" name="Text Box 71"/>
          <p:cNvSpPr txBox="1">
            <a:spLocks noChangeArrowheads="1"/>
          </p:cNvSpPr>
          <p:nvPr/>
        </p:nvSpPr>
        <p:spPr bwMode="gray">
          <a:xfrm>
            <a:off x="5108575" y="2176463"/>
            <a:ext cx="973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2400" b="0">
                <a:solidFill>
                  <a:schemeClr val="bg1"/>
                </a:solidFill>
                <a:latin typeface="Arial" charset="0"/>
              </a:rPr>
              <a:t>iSCSI</a:t>
            </a:r>
          </a:p>
        </p:txBody>
      </p:sp>
      <p:cxnSp>
        <p:nvCxnSpPr>
          <p:cNvPr id="16405" name="AutoShape 88"/>
          <p:cNvCxnSpPr>
            <a:cxnSpLocks noChangeShapeType="1"/>
          </p:cNvCxnSpPr>
          <p:nvPr/>
        </p:nvCxnSpPr>
        <p:spPr bwMode="auto">
          <a:xfrm rot="16200000" flipH="1">
            <a:off x="7137400" y="2335213"/>
            <a:ext cx="630238" cy="341312"/>
          </a:xfrm>
          <a:prstGeom prst="bentConnector3">
            <a:avLst>
              <a:gd name="adj1" fmla="val 498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6406" name="AutoShape 89"/>
          <p:cNvCxnSpPr>
            <a:cxnSpLocks noChangeShapeType="1"/>
          </p:cNvCxnSpPr>
          <p:nvPr/>
        </p:nvCxnSpPr>
        <p:spPr bwMode="auto">
          <a:xfrm rot="5400000">
            <a:off x="7477125" y="2336800"/>
            <a:ext cx="630238" cy="338138"/>
          </a:xfrm>
          <a:prstGeom prst="bentConnector3">
            <a:avLst>
              <a:gd name="adj1" fmla="val 4987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6407" name="AutoShape 92"/>
          <p:cNvCxnSpPr>
            <a:cxnSpLocks noChangeShapeType="1"/>
          </p:cNvCxnSpPr>
          <p:nvPr/>
        </p:nvCxnSpPr>
        <p:spPr bwMode="auto">
          <a:xfrm rot="10800000" flipV="1">
            <a:off x="5178425" y="3179763"/>
            <a:ext cx="2444750" cy="608012"/>
          </a:xfrm>
          <a:prstGeom prst="bentConnector3">
            <a:avLst>
              <a:gd name="adj1" fmla="val -23"/>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6408" name="AutoShape 92"/>
          <p:cNvCxnSpPr>
            <a:cxnSpLocks noChangeShapeType="1"/>
          </p:cNvCxnSpPr>
          <p:nvPr/>
        </p:nvCxnSpPr>
        <p:spPr bwMode="auto">
          <a:xfrm rot="10800000" flipV="1">
            <a:off x="4911725" y="3436938"/>
            <a:ext cx="1314450" cy="765175"/>
          </a:xfrm>
          <a:prstGeom prst="bentConnector3">
            <a:avLst>
              <a:gd name="adj1" fmla="val 9979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6409" name="AutoShape 95"/>
          <p:cNvCxnSpPr>
            <a:cxnSpLocks noChangeShapeType="1"/>
          </p:cNvCxnSpPr>
          <p:nvPr/>
        </p:nvCxnSpPr>
        <p:spPr bwMode="auto">
          <a:xfrm rot="5400000" flipH="1" flipV="1">
            <a:off x="5605463" y="2817813"/>
            <a:ext cx="1243012" cy="4762"/>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16410" name="Text Box 70"/>
          <p:cNvSpPr txBox="1">
            <a:spLocks noChangeArrowheads="1"/>
          </p:cNvSpPr>
          <p:nvPr/>
        </p:nvSpPr>
        <p:spPr bwMode="auto">
          <a:xfrm>
            <a:off x="5130800" y="3084513"/>
            <a:ext cx="865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buClr>
                <a:schemeClr val="accent2"/>
              </a:buClr>
              <a:buFont typeface="Wingdings 2" pitchFamily="18" charset="2"/>
              <a:buNone/>
            </a:pPr>
            <a:r>
              <a:rPr lang="en-US" altLang="pt-BR" sz="2000" b="0">
                <a:solidFill>
                  <a:schemeClr val="bg1"/>
                </a:solidFill>
                <a:latin typeface="Arial" charset="0"/>
              </a:rPr>
              <a:t>FCoE</a:t>
            </a:r>
          </a:p>
        </p:txBody>
      </p:sp>
      <p:cxnSp>
        <p:nvCxnSpPr>
          <p:cNvPr id="16411" name="AutoShape 96"/>
          <p:cNvCxnSpPr>
            <a:cxnSpLocks noChangeShapeType="1"/>
          </p:cNvCxnSpPr>
          <p:nvPr/>
        </p:nvCxnSpPr>
        <p:spPr bwMode="auto">
          <a:xfrm rot="5400000">
            <a:off x="4881562" y="4075113"/>
            <a:ext cx="595313" cy="1588"/>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16412" name="Text Box 70"/>
          <p:cNvSpPr txBox="1">
            <a:spLocks noChangeArrowheads="1"/>
          </p:cNvSpPr>
          <p:nvPr/>
        </p:nvSpPr>
        <p:spPr bwMode="auto">
          <a:xfrm>
            <a:off x="7088188" y="3425825"/>
            <a:ext cx="557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buClr>
                <a:schemeClr val="accent2"/>
              </a:buClr>
              <a:buFont typeface="Wingdings 2" pitchFamily="18" charset="2"/>
              <a:buNone/>
            </a:pPr>
            <a:r>
              <a:rPr lang="en-US" altLang="pt-BR" sz="2000" b="0">
                <a:solidFill>
                  <a:schemeClr val="bg1"/>
                </a:solidFill>
                <a:latin typeface="Arial" charset="0"/>
              </a:rPr>
              <a:t>FC</a:t>
            </a:r>
          </a:p>
        </p:txBody>
      </p:sp>
      <p:pic>
        <p:nvPicPr>
          <p:cNvPr id="16413" name="Picture 29" descr="nauil00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525" y="1270000"/>
            <a:ext cx="5175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4" name="Picture 30" descr="nauil001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1250950"/>
            <a:ext cx="514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5" name="Picture 31" descr="nauil001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563" y="1250950"/>
            <a:ext cx="514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6" name="Picture 32" descr="nauil001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3763" y="1250950"/>
            <a:ext cx="514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7" name="Picture 33" descr="nauil001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4050" y="1250950"/>
            <a:ext cx="514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8" name="Picture 34" descr="nauil001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075" y="1250950"/>
            <a:ext cx="51435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9" name="Picture 35" descr="nauil001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513" y="1270000"/>
            <a:ext cx="51752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0" name="Picture 36" descr="nauil001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2150" y="2770188"/>
            <a:ext cx="11588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1" name="Picture 37" descr="nauil001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575" y="2714625"/>
            <a:ext cx="5810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2" name="Picture 38" descr="nauil001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5663" y="2714625"/>
            <a:ext cx="5810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23" name="Group 39"/>
          <p:cNvGrpSpPr>
            <a:grpSpLocks/>
          </p:cNvGrpSpPr>
          <p:nvPr/>
        </p:nvGrpSpPr>
        <p:grpSpPr bwMode="auto">
          <a:xfrm>
            <a:off x="3560763" y="4092575"/>
            <a:ext cx="2178050" cy="1225550"/>
            <a:chOff x="2707" y="3009"/>
            <a:chExt cx="1372" cy="772"/>
          </a:xfrm>
        </p:grpSpPr>
        <p:pic>
          <p:nvPicPr>
            <p:cNvPr id="16424" name="Picture 40" descr="nauil0003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26" y="3009"/>
              <a:ext cx="253"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5" name="Picture 41" descr="nauil0003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01" y="3009"/>
              <a:ext cx="253"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6" name="Picture 42" descr="nauil0003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77" y="3009"/>
              <a:ext cx="253"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7" name="Picture 43" descr="nauil0003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53" y="3009"/>
              <a:ext cx="253"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8" name="Picture 44" descr="nauil000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1" y="3013"/>
              <a:ext cx="251" cy="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29" name="Picture 45" descr="nauil000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7" y="3013"/>
              <a:ext cx="251" cy="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72371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774032" y="248109"/>
            <a:ext cx="7772400" cy="1470025"/>
          </a:xfrm>
        </p:spPr>
        <p:txBody>
          <a:bodyPr/>
          <a:lstStyle/>
          <a:p>
            <a:pPr algn="l"/>
            <a:r>
              <a:rPr lang="pt-BR" sz="4000" b="1" dirty="0" smtClean="0">
                <a:solidFill>
                  <a:schemeClr val="tx2"/>
                </a:solidFill>
              </a:rPr>
              <a:t>NAS &amp; SAN </a:t>
            </a:r>
            <a:endParaRPr lang="pt-BR" sz="4000" b="1" dirty="0">
              <a:solidFill>
                <a:schemeClr val="tx2"/>
              </a:solidFill>
            </a:endParaRPr>
          </a:p>
        </p:txBody>
      </p:sp>
      <p:pic>
        <p:nvPicPr>
          <p:cNvPr id="36866" name="Imagem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000250"/>
            <a:ext cx="7491487" cy="3660998"/>
          </a:xfrm>
          <a:prstGeom prst="rect">
            <a:avLst/>
          </a:prstGeom>
          <a:noFill/>
          <a:extLst>
            <a:ext uri="{909E8E84-426E-40DD-AFC4-6F175D3DCCD1}">
              <a14:hiddenFill xmlns:a14="http://schemas.microsoft.com/office/drawing/2010/main">
                <a:solidFill>
                  <a:srgbClr val="FFFFFF"/>
                </a:solidFill>
              </a14:hiddenFill>
            </a:ext>
          </a:extLst>
        </p:spPr>
      </p:pic>
      <p:pic>
        <p:nvPicPr>
          <p:cNvPr id="36865" name="Imagem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2260" y="2000250"/>
            <a:ext cx="1567026" cy="35962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Rectangle 4"/>
          <p:cNvSpPr>
            <a:spLocks noChangeArrowheads="1"/>
          </p:cNvSpPr>
          <p:nvPr/>
        </p:nvSpPr>
        <p:spPr bwMode="auto">
          <a:xfrm>
            <a:off x="0" y="3543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6" name="Rectangle 5"/>
          <p:cNvSpPr>
            <a:spLocks noChangeArrowheads="1"/>
          </p:cNvSpPr>
          <p:nvPr/>
        </p:nvSpPr>
        <p:spPr bwMode="auto">
          <a:xfrm>
            <a:off x="0" y="6581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pt-BR"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CaixaDeTexto 6"/>
          <p:cNvSpPr txBox="1"/>
          <p:nvPr/>
        </p:nvSpPr>
        <p:spPr>
          <a:xfrm>
            <a:off x="8029476" y="1547500"/>
            <a:ext cx="572593" cy="369332"/>
          </a:xfrm>
          <a:prstGeom prst="rect">
            <a:avLst/>
          </a:prstGeom>
          <a:noFill/>
        </p:spPr>
        <p:txBody>
          <a:bodyPr wrap="none" rtlCol="0">
            <a:spAutoFit/>
          </a:bodyPr>
          <a:lstStyle/>
          <a:p>
            <a:r>
              <a:rPr lang="pt-BR" dirty="0" smtClean="0"/>
              <a:t>NAS</a:t>
            </a:r>
            <a:endParaRPr lang="pt-BR" dirty="0"/>
          </a:p>
        </p:txBody>
      </p:sp>
      <p:sp>
        <p:nvSpPr>
          <p:cNvPr id="8" name="CaixaDeTexto 7"/>
          <p:cNvSpPr txBox="1"/>
          <p:nvPr/>
        </p:nvSpPr>
        <p:spPr>
          <a:xfrm>
            <a:off x="6516216" y="1551525"/>
            <a:ext cx="570926" cy="369332"/>
          </a:xfrm>
          <a:prstGeom prst="rect">
            <a:avLst/>
          </a:prstGeom>
          <a:noFill/>
        </p:spPr>
        <p:txBody>
          <a:bodyPr wrap="none" rtlCol="0">
            <a:spAutoFit/>
          </a:bodyPr>
          <a:lstStyle/>
          <a:p>
            <a:r>
              <a:rPr lang="pt-BR" dirty="0" smtClean="0"/>
              <a:t>SAN</a:t>
            </a:r>
            <a:endParaRPr lang="pt-BR" dirty="0"/>
          </a:p>
        </p:txBody>
      </p:sp>
      <p:sp>
        <p:nvSpPr>
          <p:cNvPr id="9" name="Retângulo 8"/>
          <p:cNvSpPr/>
          <p:nvPr/>
        </p:nvSpPr>
        <p:spPr>
          <a:xfrm>
            <a:off x="4788024" y="1340768"/>
            <a:ext cx="1224136" cy="4320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19627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483768" y="94609"/>
            <a:ext cx="7772400" cy="1470025"/>
          </a:xfrm>
        </p:spPr>
        <p:txBody>
          <a:bodyPr/>
          <a:lstStyle/>
          <a:p>
            <a:pPr algn="l"/>
            <a:r>
              <a:rPr lang="pt-BR" sz="4000" b="1" dirty="0" smtClean="0">
                <a:solidFill>
                  <a:schemeClr val="tx2"/>
                </a:solidFill>
              </a:rPr>
              <a:t>SAN &amp; NAS</a:t>
            </a:r>
            <a:endParaRPr lang="pt-BR" sz="4000" b="1" dirty="0">
              <a:solidFill>
                <a:schemeClr val="tx2"/>
              </a:solidFill>
            </a:endParaRPr>
          </a:p>
        </p:txBody>
      </p:sp>
      <p:pic>
        <p:nvPicPr>
          <p:cNvPr id="4" name="Imagem 3"/>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7258050" cy="3533775"/>
          </a:xfrm>
          <a:prstGeom prst="rect">
            <a:avLst/>
          </a:prstGeom>
          <a:noFill/>
          <a:ln>
            <a:noFill/>
          </a:ln>
        </p:spPr>
      </p:pic>
    </p:spTree>
    <p:extLst>
      <p:ext uri="{BB962C8B-B14F-4D97-AF65-F5344CB8AC3E}">
        <p14:creationId xmlns:p14="http://schemas.microsoft.com/office/powerpoint/2010/main" val="14587494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66708" y="332656"/>
            <a:ext cx="6420091" cy="1084982"/>
          </a:xfrm>
        </p:spPr>
        <p:txBody>
          <a:bodyPr/>
          <a:lstStyle/>
          <a:p>
            <a:pPr algn="l"/>
            <a:r>
              <a:rPr lang="en-US" sz="3200" b="1" dirty="0" err="1" smtClean="0">
                <a:solidFill>
                  <a:schemeClr val="accent1"/>
                </a:solidFill>
              </a:rPr>
              <a:t>Componentes</a:t>
            </a:r>
            <a:r>
              <a:rPr lang="en-US" sz="3200" b="1" dirty="0" smtClean="0">
                <a:solidFill>
                  <a:schemeClr val="accent1"/>
                </a:solidFill>
              </a:rPr>
              <a:t> do Storage NetApp</a:t>
            </a:r>
            <a:endParaRPr lang="en-US" sz="3200" b="1" dirty="0">
              <a:solidFill>
                <a:schemeClr val="accent1"/>
              </a:solidFill>
            </a:endParaRPr>
          </a:p>
        </p:txBody>
      </p:sp>
      <p:sp>
        <p:nvSpPr>
          <p:cNvPr id="8" name="Content Placeholder 7"/>
          <p:cNvSpPr>
            <a:spLocks noGrp="1"/>
          </p:cNvSpPr>
          <p:nvPr>
            <p:ph type="body" idx="10"/>
          </p:nvPr>
        </p:nvSpPr>
        <p:spPr/>
        <p:txBody>
          <a:bodyPr/>
          <a:lstStyle/>
          <a:p>
            <a:r>
              <a:rPr lang="en-US" smtClean="0"/>
              <a:t>What makes up a clustered Data ONTAP storage system?</a:t>
            </a:r>
            <a:endParaRPr lang="en-US" dirty="0"/>
          </a:p>
        </p:txBody>
      </p:sp>
      <p:sp>
        <p:nvSpPr>
          <p:cNvPr id="2" name="Text Placeholder 1"/>
          <p:cNvSpPr>
            <a:spLocks noGrp="1"/>
          </p:cNvSpPr>
          <p:nvPr>
            <p:ph type="body" sz="quarter" idx="16"/>
          </p:nvPr>
        </p:nvSpPr>
        <p:spPr/>
        <p:txBody>
          <a:bodyPr/>
          <a:lstStyle/>
          <a:p>
            <a:r>
              <a:rPr lang="en-US" smtClean="0"/>
              <a:t> </a:t>
            </a:r>
            <a:endParaRPr lang="en-US" dirty="0"/>
          </a:p>
        </p:txBody>
      </p:sp>
      <p:sp>
        <p:nvSpPr>
          <p:cNvPr id="3" name="Slide Number Placeholder 2"/>
          <p:cNvSpPr>
            <a:spLocks noGrp="1"/>
          </p:cNvSpPr>
          <p:nvPr>
            <p:ph type="sldNum" sz="quarter" idx="4"/>
          </p:nvPr>
        </p:nvSpPr>
        <p:spPr/>
        <p:txBody>
          <a:bodyPr/>
          <a:lstStyle/>
          <a:p>
            <a:fld id="{B071A5F3-A4FF-4CEE-8215-C08835B585C1}" type="slidenum">
              <a:rPr lang="en-US" smtClean="0"/>
              <a:pPr/>
              <a:t>34</a:t>
            </a:fld>
            <a:endParaRPr lang="en-US" dirty="0"/>
          </a:p>
        </p:txBody>
      </p:sp>
      <p:sp>
        <p:nvSpPr>
          <p:cNvPr id="9" name="Rectangle 8"/>
          <p:cNvSpPr/>
          <p:nvPr/>
        </p:nvSpPr>
        <p:spPr bwMode="auto">
          <a:xfrm rot="16200000">
            <a:off x="6800259" y="2021373"/>
            <a:ext cx="841239" cy="225765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sp>
        <p:nvSpPr>
          <p:cNvPr id="10" name="Rectangle 9"/>
          <p:cNvSpPr/>
          <p:nvPr/>
        </p:nvSpPr>
        <p:spPr bwMode="auto">
          <a:xfrm>
            <a:off x="5094094" y="4257766"/>
            <a:ext cx="1541422" cy="203933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sp>
        <p:nvSpPr>
          <p:cNvPr id="11" name="Rectangle 10"/>
          <p:cNvSpPr/>
          <p:nvPr/>
        </p:nvSpPr>
        <p:spPr bwMode="auto">
          <a:xfrm rot="16200000">
            <a:off x="2220587" y="2022441"/>
            <a:ext cx="841239" cy="225765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sp>
        <p:nvSpPr>
          <p:cNvPr id="12" name="Rectangle 11"/>
          <p:cNvSpPr/>
          <p:nvPr/>
        </p:nvSpPr>
        <p:spPr bwMode="auto">
          <a:xfrm>
            <a:off x="3223125" y="4295792"/>
            <a:ext cx="1541422" cy="200131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cxnSp>
        <p:nvCxnSpPr>
          <p:cNvPr id="13" name="Straight Connector 12"/>
          <p:cNvCxnSpPr/>
          <p:nvPr/>
        </p:nvCxnSpPr>
        <p:spPr bwMode="auto">
          <a:xfrm flipV="1">
            <a:off x="4175731" y="5210166"/>
            <a:ext cx="0" cy="231908"/>
          </a:xfrm>
          <a:prstGeom prst="line">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bwMode="auto">
          <a:xfrm flipV="1">
            <a:off x="5675828" y="5210165"/>
            <a:ext cx="0" cy="231908"/>
          </a:xfrm>
          <a:prstGeom prst="line">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19" idx="2"/>
          </p:cNvCxnSpPr>
          <p:nvPr/>
        </p:nvCxnSpPr>
        <p:spPr bwMode="auto">
          <a:xfrm flipH="1">
            <a:off x="4267823" y="5210166"/>
            <a:ext cx="1335733" cy="231908"/>
          </a:xfrm>
          <a:prstGeom prst="line">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20" idx="2"/>
          </p:cNvCxnSpPr>
          <p:nvPr/>
        </p:nvCxnSpPr>
        <p:spPr bwMode="auto">
          <a:xfrm>
            <a:off x="4249186" y="5210166"/>
            <a:ext cx="1354370" cy="231908"/>
          </a:xfrm>
          <a:prstGeom prst="line">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bwMode="auto">
          <a:xfrm>
            <a:off x="4618346" y="5064931"/>
            <a:ext cx="65068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bwMode="auto">
          <a:xfrm>
            <a:off x="4618346" y="4686571"/>
            <a:ext cx="65068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9" name="Picture 18" descr="FAS3100.gif"/>
          <p:cNvPicPr>
            <a:picLocks noChangeAspect="1"/>
          </p:cNvPicPr>
          <p:nvPr/>
        </p:nvPicPr>
        <p:blipFill>
          <a:blip r:embed="rId3" cstate="print"/>
          <a:srcRect/>
          <a:stretch>
            <a:fillRect/>
          </a:stretch>
        </p:blipFill>
        <p:spPr bwMode="auto">
          <a:xfrm>
            <a:off x="4981229" y="4524365"/>
            <a:ext cx="1244654" cy="685800"/>
          </a:xfrm>
          <a:prstGeom prst="rect">
            <a:avLst/>
          </a:prstGeom>
          <a:noFill/>
          <a:ln w="9525">
            <a:noFill/>
            <a:miter lim="800000"/>
            <a:headEnd/>
            <a:tailEnd/>
          </a:ln>
        </p:spPr>
      </p:pic>
      <p:pic>
        <p:nvPicPr>
          <p:cNvPr id="20" name="Picture 19" descr="FAS3100.gif"/>
          <p:cNvPicPr>
            <a:picLocks noChangeAspect="1"/>
          </p:cNvPicPr>
          <p:nvPr/>
        </p:nvPicPr>
        <p:blipFill>
          <a:blip r:embed="rId3" cstate="print"/>
          <a:srcRect/>
          <a:stretch>
            <a:fillRect/>
          </a:stretch>
        </p:blipFill>
        <p:spPr bwMode="auto">
          <a:xfrm>
            <a:off x="3626859" y="4524365"/>
            <a:ext cx="1244654" cy="685800"/>
          </a:xfrm>
          <a:prstGeom prst="rect">
            <a:avLst/>
          </a:prstGeom>
          <a:noFill/>
          <a:ln w="9525">
            <a:noFill/>
            <a:miter lim="800000"/>
            <a:headEnd/>
            <a:tailEnd/>
          </a:ln>
        </p:spPr>
      </p:pic>
      <p:sp>
        <p:nvSpPr>
          <p:cNvPr id="21" name="Rounded Rectangle 20"/>
          <p:cNvSpPr/>
          <p:nvPr/>
        </p:nvSpPr>
        <p:spPr bwMode="auto">
          <a:xfrm>
            <a:off x="7011599" y="2938335"/>
            <a:ext cx="543175" cy="465264"/>
          </a:xfrm>
          <a:prstGeom prst="roundRect">
            <a:avLst/>
          </a:prstGeom>
          <a:ln>
            <a:solidFill>
              <a:schemeClr val="bg1">
                <a:lumMod val="8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7233" y="2993984"/>
            <a:ext cx="623943" cy="365760"/>
          </a:xfrm>
          <a:prstGeom prst="rect">
            <a:avLst/>
          </a:prstGeom>
          <a:ln>
            <a:noFill/>
          </a:ln>
        </p:spPr>
      </p:pic>
      <p:pic>
        <p:nvPicPr>
          <p:cNvPr id="23" name="Picture 22" descr="C:\Users\PrestoGeorge\Desktop\Blue-Cylindar.gif"/>
          <p:cNvPicPr>
            <a:picLocks noChangeAspect="1" noChangeArrowheads="1"/>
          </p:cNvPicPr>
          <p:nvPr/>
        </p:nvPicPr>
        <p:blipFill>
          <a:blip r:embed="rId5" cstate="print"/>
          <a:srcRect/>
          <a:stretch>
            <a:fillRect/>
          </a:stretch>
        </p:blipFill>
        <p:spPr bwMode="auto">
          <a:xfrm>
            <a:off x="7056178" y="2974362"/>
            <a:ext cx="219868" cy="391388"/>
          </a:xfrm>
          <a:prstGeom prst="rect">
            <a:avLst/>
          </a:prstGeom>
          <a:noFill/>
        </p:spPr>
      </p:pic>
      <p:pic>
        <p:nvPicPr>
          <p:cNvPr id="24" name="Picture 23" descr="C:\Users\PrestoGeorge\Desktop\Blue-Cylindar.gif"/>
          <p:cNvPicPr>
            <a:picLocks noChangeAspect="1" noChangeArrowheads="1"/>
          </p:cNvPicPr>
          <p:nvPr/>
        </p:nvPicPr>
        <p:blipFill>
          <a:blip r:embed="rId5" cstate="print"/>
          <a:srcRect/>
          <a:stretch>
            <a:fillRect/>
          </a:stretch>
        </p:blipFill>
        <p:spPr bwMode="auto">
          <a:xfrm>
            <a:off x="7295437" y="2974361"/>
            <a:ext cx="219868" cy="391388"/>
          </a:xfrm>
          <a:prstGeom prst="rect">
            <a:avLst/>
          </a:prstGeom>
          <a:noFill/>
        </p:spPr>
      </p:pic>
      <p:sp>
        <p:nvSpPr>
          <p:cNvPr id="25" name="Oval 24"/>
          <p:cNvSpPr/>
          <p:nvPr/>
        </p:nvSpPr>
        <p:spPr bwMode="auto">
          <a:xfrm>
            <a:off x="6531277" y="3058454"/>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5</a:t>
            </a:r>
          </a:p>
        </p:txBody>
      </p:sp>
      <p:sp>
        <p:nvSpPr>
          <p:cNvPr id="26" name="Oval 25"/>
          <p:cNvSpPr/>
          <p:nvPr/>
        </p:nvSpPr>
        <p:spPr bwMode="auto">
          <a:xfrm>
            <a:off x="7196175" y="3047206"/>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6</a:t>
            </a:r>
          </a:p>
        </p:txBody>
      </p:sp>
      <p:pic>
        <p:nvPicPr>
          <p:cNvPr id="27" name="Picture 26" descr="PAM"/>
          <p:cNvPicPr>
            <a:picLocks noChangeAspect="1" noChangeArrowheads="1"/>
          </p:cNvPicPr>
          <p:nvPr/>
        </p:nvPicPr>
        <p:blipFill>
          <a:blip r:embed="rId6" cstate="print"/>
          <a:srcRect/>
          <a:stretch>
            <a:fillRect/>
          </a:stretch>
        </p:blipFill>
        <p:spPr bwMode="auto">
          <a:xfrm>
            <a:off x="7678931" y="2974740"/>
            <a:ext cx="543175" cy="385005"/>
          </a:xfrm>
          <a:prstGeom prst="rect">
            <a:avLst/>
          </a:prstGeom>
          <a:noFill/>
          <a:ln w="9525">
            <a:noFill/>
            <a:miter lim="800000"/>
            <a:headEnd/>
            <a:tailEnd/>
          </a:ln>
        </p:spPr>
      </p:pic>
      <p:sp>
        <p:nvSpPr>
          <p:cNvPr id="28" name="Oval 27"/>
          <p:cNvSpPr/>
          <p:nvPr/>
        </p:nvSpPr>
        <p:spPr bwMode="auto">
          <a:xfrm>
            <a:off x="7861113" y="3018576"/>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7</a:t>
            </a:r>
          </a:p>
        </p:txBody>
      </p:sp>
      <p:pic>
        <p:nvPicPr>
          <p:cNvPr id="29" name="Picture 28" descr="4243.png"/>
          <p:cNvPicPr>
            <a:picLocks noChangeAspect="1"/>
          </p:cNvPicPr>
          <p:nvPr/>
        </p:nvPicPr>
        <p:blipFill>
          <a:blip r:embed="rId7" cstate="print"/>
          <a:stretch>
            <a:fillRect/>
          </a:stretch>
        </p:blipFill>
        <p:spPr>
          <a:xfrm>
            <a:off x="4981229" y="5442073"/>
            <a:ext cx="1755648" cy="685800"/>
          </a:xfrm>
          <a:prstGeom prst="rect">
            <a:avLst/>
          </a:prstGeom>
        </p:spPr>
      </p:pic>
      <p:pic>
        <p:nvPicPr>
          <p:cNvPr id="30" name="Picture 29" descr="4243.png"/>
          <p:cNvPicPr>
            <a:picLocks noChangeAspect="1"/>
          </p:cNvPicPr>
          <p:nvPr/>
        </p:nvPicPr>
        <p:blipFill>
          <a:blip r:embed="rId7" cstate="print"/>
          <a:stretch>
            <a:fillRect/>
          </a:stretch>
        </p:blipFill>
        <p:spPr>
          <a:xfrm>
            <a:off x="3116012" y="5442073"/>
            <a:ext cx="1755648" cy="685800"/>
          </a:xfrm>
          <a:prstGeom prst="rect">
            <a:avLst/>
          </a:prstGeom>
        </p:spPr>
      </p:pic>
      <p:sp>
        <p:nvSpPr>
          <p:cNvPr id="31" name="Rounded Rectangle 30"/>
          <p:cNvSpPr/>
          <p:nvPr/>
        </p:nvSpPr>
        <p:spPr bwMode="auto">
          <a:xfrm>
            <a:off x="2280633" y="2939403"/>
            <a:ext cx="543175" cy="465264"/>
          </a:xfrm>
          <a:prstGeom prst="roundRect">
            <a:avLst/>
          </a:prstGeom>
          <a:ln>
            <a:solidFill>
              <a:schemeClr val="bg1">
                <a:lumMod val="8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4576" y="2975807"/>
            <a:ext cx="623943" cy="365760"/>
          </a:xfrm>
          <a:prstGeom prst="rect">
            <a:avLst/>
          </a:prstGeom>
          <a:ln>
            <a:noFill/>
          </a:ln>
        </p:spPr>
      </p:pic>
      <p:pic>
        <p:nvPicPr>
          <p:cNvPr id="33" name="Picture 32" descr="C:\Users\PrestoGeorge\Desktop\Blue-Cylindar.gif"/>
          <p:cNvPicPr>
            <a:picLocks noChangeAspect="1" noChangeArrowheads="1"/>
          </p:cNvPicPr>
          <p:nvPr/>
        </p:nvPicPr>
        <p:blipFill>
          <a:blip r:embed="rId5" cstate="print"/>
          <a:srcRect/>
          <a:stretch>
            <a:fillRect/>
          </a:stretch>
        </p:blipFill>
        <p:spPr bwMode="auto">
          <a:xfrm>
            <a:off x="2325212" y="2975430"/>
            <a:ext cx="219868" cy="391388"/>
          </a:xfrm>
          <a:prstGeom prst="rect">
            <a:avLst/>
          </a:prstGeom>
          <a:noFill/>
        </p:spPr>
      </p:pic>
      <p:pic>
        <p:nvPicPr>
          <p:cNvPr id="34" name="Picture 33" descr="C:\Users\PrestoGeorge\Desktop\Blue-Cylindar.gif"/>
          <p:cNvPicPr>
            <a:picLocks noChangeAspect="1" noChangeArrowheads="1"/>
          </p:cNvPicPr>
          <p:nvPr/>
        </p:nvPicPr>
        <p:blipFill>
          <a:blip r:embed="rId5" cstate="print"/>
          <a:srcRect/>
          <a:stretch>
            <a:fillRect/>
          </a:stretch>
        </p:blipFill>
        <p:spPr bwMode="auto">
          <a:xfrm>
            <a:off x="2564471" y="2975429"/>
            <a:ext cx="219868" cy="391388"/>
          </a:xfrm>
          <a:prstGeom prst="rect">
            <a:avLst/>
          </a:prstGeom>
          <a:noFill/>
        </p:spPr>
      </p:pic>
      <p:sp>
        <p:nvSpPr>
          <p:cNvPr id="35" name="Rounded Rectangle 34"/>
          <p:cNvSpPr/>
          <p:nvPr/>
        </p:nvSpPr>
        <p:spPr bwMode="auto">
          <a:xfrm>
            <a:off x="3321358" y="5661109"/>
            <a:ext cx="1336009"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36"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9428" y="5709196"/>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45414" y="5709196"/>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9428" y="5920628"/>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43912" y="5919552"/>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3290" y="5709196"/>
            <a:ext cx="30974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23291" y="5925200"/>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ounded Rectangle 41"/>
          <p:cNvSpPr/>
          <p:nvPr/>
        </p:nvSpPr>
        <p:spPr bwMode="auto">
          <a:xfrm>
            <a:off x="3462050" y="5053403"/>
            <a:ext cx="1015165"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4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26249" y="5094861"/>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22237" y="5094861"/>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08653" y="5094861"/>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26249" y="5306293"/>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20735" y="5305217"/>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08653" y="5306293"/>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ounded Rectangle 48"/>
          <p:cNvSpPr/>
          <p:nvPr/>
        </p:nvSpPr>
        <p:spPr bwMode="auto">
          <a:xfrm>
            <a:off x="3620628" y="4446213"/>
            <a:ext cx="675273"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50"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55577" y="4480893"/>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55861" y="4709348"/>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9976" y="4709348"/>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9976" y="4480893"/>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ounded Rectangle 53"/>
          <p:cNvSpPr/>
          <p:nvPr/>
        </p:nvSpPr>
        <p:spPr bwMode="auto">
          <a:xfrm>
            <a:off x="5203546" y="5661641"/>
            <a:ext cx="1327171"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5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1615" y="5709728"/>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7602" y="5709728"/>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0596" y="5709728"/>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1615" y="5921160"/>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6101" y="5920084"/>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0596" y="5921160"/>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97117" y="5718340"/>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97117" y="5934368"/>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Rounded Rectangle 62"/>
          <p:cNvSpPr/>
          <p:nvPr/>
        </p:nvSpPr>
        <p:spPr bwMode="auto">
          <a:xfrm>
            <a:off x="5357394" y="5053935"/>
            <a:ext cx="1027380"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6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1593" y="5095393"/>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17580" y="5095393"/>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03996" y="5095393"/>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21593" y="5306825"/>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16078" y="5305749"/>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03996" y="5306825"/>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ounded Rectangle 69"/>
          <p:cNvSpPr/>
          <p:nvPr/>
        </p:nvSpPr>
        <p:spPr bwMode="auto">
          <a:xfrm>
            <a:off x="5515972" y="4446745"/>
            <a:ext cx="675273"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71"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50922" y="4481425"/>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1205" y="4709880"/>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5319" y="4709880"/>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5319" y="4481425"/>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Oval 74"/>
          <p:cNvSpPr/>
          <p:nvPr/>
        </p:nvSpPr>
        <p:spPr bwMode="auto">
          <a:xfrm>
            <a:off x="3870336" y="4591083"/>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8</a:t>
            </a:r>
          </a:p>
        </p:txBody>
      </p:sp>
      <p:sp>
        <p:nvSpPr>
          <p:cNvPr id="76" name="Oval 75"/>
          <p:cNvSpPr/>
          <p:nvPr/>
        </p:nvSpPr>
        <p:spPr bwMode="auto">
          <a:xfrm>
            <a:off x="3885203" y="5189739"/>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9</a:t>
            </a:r>
          </a:p>
        </p:txBody>
      </p:sp>
      <p:sp>
        <p:nvSpPr>
          <p:cNvPr id="77" name="Oval 76"/>
          <p:cNvSpPr/>
          <p:nvPr/>
        </p:nvSpPr>
        <p:spPr bwMode="auto">
          <a:xfrm>
            <a:off x="3858891" y="5809524"/>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10</a:t>
            </a:r>
          </a:p>
        </p:txBody>
      </p:sp>
      <p:sp>
        <p:nvSpPr>
          <p:cNvPr id="78" name="Oval 77"/>
          <p:cNvSpPr/>
          <p:nvPr/>
        </p:nvSpPr>
        <p:spPr bwMode="auto">
          <a:xfrm>
            <a:off x="3128619" y="3040276"/>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5</a:t>
            </a:r>
          </a:p>
        </p:txBody>
      </p:sp>
      <p:sp>
        <p:nvSpPr>
          <p:cNvPr id="79" name="Oval 78"/>
          <p:cNvSpPr/>
          <p:nvPr/>
        </p:nvSpPr>
        <p:spPr bwMode="auto">
          <a:xfrm>
            <a:off x="2465209" y="3048274"/>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6</a:t>
            </a:r>
          </a:p>
        </p:txBody>
      </p:sp>
      <p:pic>
        <p:nvPicPr>
          <p:cNvPr id="80" name="Picture 79" descr="PAM"/>
          <p:cNvPicPr>
            <a:picLocks noChangeAspect="1" noChangeArrowheads="1"/>
          </p:cNvPicPr>
          <p:nvPr/>
        </p:nvPicPr>
        <p:blipFill>
          <a:blip r:embed="rId6" cstate="print"/>
          <a:srcRect/>
          <a:stretch>
            <a:fillRect/>
          </a:stretch>
        </p:blipFill>
        <p:spPr bwMode="auto">
          <a:xfrm>
            <a:off x="1625702" y="2975808"/>
            <a:ext cx="543175" cy="385005"/>
          </a:xfrm>
          <a:prstGeom prst="rect">
            <a:avLst/>
          </a:prstGeom>
          <a:noFill/>
          <a:ln w="9525">
            <a:noFill/>
            <a:miter lim="800000"/>
            <a:headEnd/>
            <a:tailEnd/>
          </a:ln>
        </p:spPr>
      </p:pic>
      <p:sp>
        <p:nvSpPr>
          <p:cNvPr id="81" name="Oval 80"/>
          <p:cNvSpPr/>
          <p:nvPr/>
        </p:nvSpPr>
        <p:spPr bwMode="auto">
          <a:xfrm>
            <a:off x="5775166" y="4591232"/>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8</a:t>
            </a:r>
          </a:p>
        </p:txBody>
      </p:sp>
      <p:sp>
        <p:nvSpPr>
          <p:cNvPr id="82" name="Oval 81"/>
          <p:cNvSpPr/>
          <p:nvPr/>
        </p:nvSpPr>
        <p:spPr bwMode="auto">
          <a:xfrm>
            <a:off x="5790033" y="5189888"/>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9</a:t>
            </a:r>
          </a:p>
        </p:txBody>
      </p:sp>
      <p:sp>
        <p:nvSpPr>
          <p:cNvPr id="83" name="Oval 82"/>
          <p:cNvSpPr/>
          <p:nvPr/>
        </p:nvSpPr>
        <p:spPr bwMode="auto">
          <a:xfrm>
            <a:off x="5750565" y="5809674"/>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10</a:t>
            </a:r>
          </a:p>
        </p:txBody>
      </p:sp>
      <p:sp>
        <p:nvSpPr>
          <p:cNvPr id="84" name="Oval 83"/>
          <p:cNvSpPr/>
          <p:nvPr/>
        </p:nvSpPr>
        <p:spPr bwMode="auto">
          <a:xfrm>
            <a:off x="1807884" y="3019644"/>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7</a:t>
            </a:r>
          </a:p>
        </p:txBody>
      </p:sp>
      <p:sp>
        <p:nvSpPr>
          <p:cNvPr id="85" name="Oval 84"/>
          <p:cNvSpPr/>
          <p:nvPr/>
        </p:nvSpPr>
        <p:spPr bwMode="auto">
          <a:xfrm>
            <a:off x="4192569" y="3014490"/>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a:t>
            </a:r>
          </a:p>
        </p:txBody>
      </p:sp>
      <p:sp>
        <p:nvSpPr>
          <p:cNvPr id="86" name="Oval 85"/>
          <p:cNvSpPr/>
          <p:nvPr/>
        </p:nvSpPr>
        <p:spPr bwMode="auto">
          <a:xfrm>
            <a:off x="5555320" y="3015530"/>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a:t>
            </a:r>
          </a:p>
        </p:txBody>
      </p:sp>
      <p:sp>
        <p:nvSpPr>
          <p:cNvPr id="87" name="Oval 86"/>
          <p:cNvSpPr/>
          <p:nvPr/>
        </p:nvSpPr>
        <p:spPr bwMode="auto">
          <a:xfrm>
            <a:off x="3870334" y="3932196"/>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4</a:t>
            </a:r>
          </a:p>
        </p:txBody>
      </p:sp>
      <p:sp>
        <p:nvSpPr>
          <p:cNvPr id="88" name="Oval 87"/>
          <p:cNvSpPr/>
          <p:nvPr/>
        </p:nvSpPr>
        <p:spPr bwMode="auto">
          <a:xfrm>
            <a:off x="5770842" y="3932196"/>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4</a:t>
            </a:r>
          </a:p>
        </p:txBody>
      </p:sp>
      <p:sp>
        <p:nvSpPr>
          <p:cNvPr id="89" name="Oval 88"/>
          <p:cNvSpPr/>
          <p:nvPr/>
        </p:nvSpPr>
        <p:spPr bwMode="auto">
          <a:xfrm>
            <a:off x="4838221" y="3016751"/>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2</a:t>
            </a:r>
          </a:p>
        </p:txBody>
      </p:sp>
      <p:sp>
        <p:nvSpPr>
          <p:cNvPr id="90" name="Oval 89"/>
          <p:cNvSpPr/>
          <p:nvPr/>
        </p:nvSpPr>
        <p:spPr bwMode="auto">
          <a:xfrm>
            <a:off x="4834263" y="3471020"/>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3</a:t>
            </a:r>
          </a:p>
        </p:txBody>
      </p:sp>
      <p:sp>
        <p:nvSpPr>
          <p:cNvPr id="91" name="TextBox 90"/>
          <p:cNvSpPr txBox="1"/>
          <p:nvPr/>
        </p:nvSpPr>
        <p:spPr>
          <a:xfrm>
            <a:off x="1159908" y="4282596"/>
            <a:ext cx="1275238" cy="523198"/>
          </a:xfrm>
          <a:prstGeom prst="rect">
            <a:avLst/>
          </a:prstGeom>
          <a:noFill/>
          <a:ln>
            <a:noFill/>
          </a:ln>
        </p:spPr>
        <p:txBody>
          <a:bodyPr wrap="square" lIns="121899" tIns="60949" rIns="121899" bIns="60949" rtlCol="0">
            <a:spAutoFit/>
          </a:bodyPr>
          <a:lstStyle/>
          <a:p>
            <a:pPr>
              <a:buClr>
                <a:schemeClr val="accent2"/>
              </a:buClr>
            </a:pPr>
            <a:r>
              <a:rPr lang="en-US" sz="1300" dirty="0"/>
              <a:t>Controller or node</a:t>
            </a:r>
          </a:p>
        </p:txBody>
      </p:sp>
      <p:sp>
        <p:nvSpPr>
          <p:cNvPr id="92" name="Oval 91"/>
          <p:cNvSpPr/>
          <p:nvPr/>
        </p:nvSpPr>
        <p:spPr bwMode="auto">
          <a:xfrm>
            <a:off x="984054" y="4328331"/>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a:t>
            </a:r>
          </a:p>
        </p:txBody>
      </p:sp>
      <p:sp>
        <p:nvSpPr>
          <p:cNvPr id="94" name="Oval 93"/>
          <p:cNvSpPr/>
          <p:nvPr/>
        </p:nvSpPr>
        <p:spPr bwMode="auto">
          <a:xfrm>
            <a:off x="984054" y="4653938"/>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2</a:t>
            </a:r>
          </a:p>
        </p:txBody>
      </p:sp>
      <p:sp>
        <p:nvSpPr>
          <p:cNvPr id="96" name="Oval 95"/>
          <p:cNvSpPr/>
          <p:nvPr/>
        </p:nvSpPr>
        <p:spPr bwMode="auto">
          <a:xfrm>
            <a:off x="984054" y="4983164"/>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3</a:t>
            </a:r>
          </a:p>
        </p:txBody>
      </p:sp>
      <p:sp>
        <p:nvSpPr>
          <p:cNvPr id="97" name="TextBox 96"/>
          <p:cNvSpPr txBox="1"/>
          <p:nvPr/>
        </p:nvSpPr>
        <p:spPr>
          <a:xfrm>
            <a:off x="1159907" y="5269422"/>
            <a:ext cx="737382" cy="523198"/>
          </a:xfrm>
          <a:prstGeom prst="rect">
            <a:avLst/>
          </a:prstGeom>
          <a:noFill/>
          <a:ln>
            <a:noFill/>
          </a:ln>
        </p:spPr>
        <p:txBody>
          <a:bodyPr wrap="square" lIns="121899" tIns="60949" rIns="121899" bIns="60949" rtlCol="0">
            <a:spAutoFit/>
          </a:bodyPr>
          <a:lstStyle/>
          <a:p>
            <a:pPr>
              <a:buClr>
                <a:schemeClr val="accent2"/>
              </a:buClr>
            </a:pPr>
            <a:r>
              <a:rPr lang="en-US" sz="1300" dirty="0"/>
              <a:t>Disk shelf</a:t>
            </a:r>
          </a:p>
        </p:txBody>
      </p:sp>
      <p:sp>
        <p:nvSpPr>
          <p:cNvPr id="98" name="Oval 97"/>
          <p:cNvSpPr/>
          <p:nvPr/>
        </p:nvSpPr>
        <p:spPr bwMode="auto">
          <a:xfrm>
            <a:off x="984052" y="5315156"/>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4</a:t>
            </a:r>
          </a:p>
        </p:txBody>
      </p:sp>
      <p:sp>
        <p:nvSpPr>
          <p:cNvPr id="99" name="TextBox 98"/>
          <p:cNvSpPr txBox="1"/>
          <p:nvPr/>
        </p:nvSpPr>
        <p:spPr>
          <a:xfrm>
            <a:off x="1159909" y="5595379"/>
            <a:ext cx="1120724" cy="523198"/>
          </a:xfrm>
          <a:prstGeom prst="rect">
            <a:avLst/>
          </a:prstGeom>
          <a:noFill/>
          <a:ln>
            <a:noFill/>
          </a:ln>
        </p:spPr>
        <p:txBody>
          <a:bodyPr wrap="square" lIns="121899" tIns="60949" rIns="121899" bIns="60949" rtlCol="0">
            <a:spAutoFit/>
          </a:bodyPr>
          <a:lstStyle/>
          <a:p>
            <a:pPr>
              <a:buClr>
                <a:schemeClr val="accent2"/>
              </a:buClr>
            </a:pPr>
            <a:r>
              <a:rPr lang="en-US" sz="1300" dirty="0"/>
              <a:t>System memory</a:t>
            </a:r>
          </a:p>
        </p:txBody>
      </p:sp>
      <p:sp>
        <p:nvSpPr>
          <p:cNvPr id="100" name="Oval 99"/>
          <p:cNvSpPr/>
          <p:nvPr/>
        </p:nvSpPr>
        <p:spPr bwMode="auto">
          <a:xfrm>
            <a:off x="984054" y="5641114"/>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5</a:t>
            </a:r>
          </a:p>
        </p:txBody>
      </p:sp>
      <p:sp>
        <p:nvSpPr>
          <p:cNvPr id="101" name="TextBox 100"/>
          <p:cNvSpPr txBox="1"/>
          <p:nvPr/>
        </p:nvSpPr>
        <p:spPr>
          <a:xfrm>
            <a:off x="7525758" y="4284124"/>
            <a:ext cx="1151010" cy="328295"/>
          </a:xfrm>
          <a:prstGeom prst="rect">
            <a:avLst/>
          </a:prstGeom>
          <a:noFill/>
          <a:ln>
            <a:noFill/>
          </a:ln>
        </p:spPr>
        <p:txBody>
          <a:bodyPr wrap="square" lIns="121899" tIns="60949" rIns="121899" bIns="60949" rtlCol="0">
            <a:spAutoFit/>
          </a:bodyPr>
          <a:lstStyle/>
          <a:p>
            <a:pPr>
              <a:buClr>
                <a:schemeClr val="accent2"/>
              </a:buClr>
            </a:pPr>
            <a:r>
              <a:rPr lang="en-US" sz="1300" dirty="0"/>
              <a:t>NVRAM</a:t>
            </a:r>
          </a:p>
        </p:txBody>
      </p:sp>
      <p:sp>
        <p:nvSpPr>
          <p:cNvPr id="105" name="TextBox 104"/>
          <p:cNvSpPr txBox="1"/>
          <p:nvPr/>
        </p:nvSpPr>
        <p:spPr>
          <a:xfrm>
            <a:off x="7525758" y="5596906"/>
            <a:ext cx="1151011" cy="523198"/>
          </a:xfrm>
          <a:prstGeom prst="rect">
            <a:avLst/>
          </a:prstGeom>
          <a:noFill/>
          <a:ln>
            <a:noFill/>
          </a:ln>
        </p:spPr>
        <p:txBody>
          <a:bodyPr wrap="square" lIns="121899" tIns="60949" rIns="121899" bIns="60949" rtlCol="0">
            <a:spAutoFit/>
          </a:bodyPr>
          <a:lstStyle/>
          <a:p>
            <a:pPr>
              <a:buClr>
                <a:schemeClr val="accent2"/>
              </a:buClr>
            </a:pPr>
            <a:r>
              <a:rPr lang="en-US" sz="1300" dirty="0" smtClean="0"/>
              <a:t>NetApp Flash Pool</a:t>
            </a:r>
            <a:r>
              <a:rPr lang="en-US" sz="1300" baseline="30000" dirty="0" smtClean="0"/>
              <a:t>™</a:t>
            </a:r>
            <a:endParaRPr lang="en-US" sz="1300" baseline="30000" dirty="0"/>
          </a:p>
        </p:txBody>
      </p:sp>
      <p:cxnSp>
        <p:nvCxnSpPr>
          <p:cNvPr id="106" name="Straight Arrow Connector 105"/>
          <p:cNvCxnSpPr>
            <a:stCxn id="99" idx="3"/>
            <a:endCxn id="78" idx="4"/>
          </p:cNvCxnSpPr>
          <p:nvPr/>
        </p:nvCxnSpPr>
        <p:spPr bwMode="auto">
          <a:xfrm flipV="1">
            <a:off x="2280633" y="3277099"/>
            <a:ext cx="935914" cy="2579879"/>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07" name="Straight Arrow Connector 106"/>
          <p:cNvCxnSpPr>
            <a:stCxn id="135" idx="2"/>
            <a:endCxn id="81" idx="6"/>
          </p:cNvCxnSpPr>
          <p:nvPr/>
        </p:nvCxnSpPr>
        <p:spPr bwMode="auto">
          <a:xfrm flipH="1" flipV="1">
            <a:off x="5951020" y="4709645"/>
            <a:ext cx="1392794" cy="405649"/>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08" name="Straight Arrow Connector 107"/>
          <p:cNvCxnSpPr>
            <a:stCxn id="135" idx="2"/>
            <a:endCxn id="75" idx="6"/>
          </p:cNvCxnSpPr>
          <p:nvPr/>
        </p:nvCxnSpPr>
        <p:spPr bwMode="auto">
          <a:xfrm flipH="1" flipV="1">
            <a:off x="4046190" y="4709495"/>
            <a:ext cx="3297624" cy="405799"/>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pic>
        <p:nvPicPr>
          <p:cNvPr id="10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8409" y="5709196"/>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38409" y="5920628"/>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110" descr="center.gif"/>
          <p:cNvPicPr>
            <a:picLocks noChangeAspect="1"/>
          </p:cNvPicPr>
          <p:nvPr/>
        </p:nvPicPr>
        <p:blipFill>
          <a:blip r:embed="rId12" cstate="print"/>
          <a:srcRect b="84518"/>
          <a:stretch>
            <a:fillRect/>
          </a:stretch>
        </p:blipFill>
        <p:spPr>
          <a:xfrm>
            <a:off x="4968541" y="4282544"/>
            <a:ext cx="1130716" cy="241016"/>
          </a:xfrm>
          <a:prstGeom prst="rect">
            <a:avLst/>
          </a:prstGeom>
        </p:spPr>
      </p:pic>
      <p:pic>
        <p:nvPicPr>
          <p:cNvPr id="112" name="Picture 111" descr="left.gif"/>
          <p:cNvPicPr>
            <a:picLocks noChangeAspect="1"/>
          </p:cNvPicPr>
          <p:nvPr/>
        </p:nvPicPr>
        <p:blipFill>
          <a:blip r:embed="rId13" cstate="print"/>
          <a:srcRect b="84518"/>
          <a:stretch>
            <a:fillRect/>
          </a:stretch>
        </p:blipFill>
        <p:spPr>
          <a:xfrm>
            <a:off x="2266708" y="4281460"/>
            <a:ext cx="1062834" cy="238296"/>
          </a:xfrm>
          <a:prstGeom prst="rect">
            <a:avLst/>
          </a:prstGeom>
        </p:spPr>
      </p:pic>
      <p:pic>
        <p:nvPicPr>
          <p:cNvPr id="113" name="Picture 112" descr="center.gif"/>
          <p:cNvPicPr>
            <a:picLocks noChangeAspect="1"/>
          </p:cNvPicPr>
          <p:nvPr/>
        </p:nvPicPr>
        <p:blipFill>
          <a:blip r:embed="rId12" cstate="print"/>
          <a:srcRect b="84518"/>
          <a:stretch>
            <a:fillRect/>
          </a:stretch>
        </p:blipFill>
        <p:spPr>
          <a:xfrm>
            <a:off x="3838309" y="4278740"/>
            <a:ext cx="1130716" cy="241016"/>
          </a:xfrm>
          <a:prstGeom prst="rect">
            <a:avLst/>
          </a:prstGeom>
        </p:spPr>
      </p:pic>
      <p:pic>
        <p:nvPicPr>
          <p:cNvPr id="114" name="Picture 113" descr="FAS3100.gif"/>
          <p:cNvPicPr>
            <a:picLocks noChangeAspect="1"/>
          </p:cNvPicPr>
          <p:nvPr/>
        </p:nvPicPr>
        <p:blipFill>
          <a:blip r:embed="rId3" cstate="print"/>
          <a:srcRect/>
          <a:stretch>
            <a:fillRect/>
          </a:stretch>
        </p:blipFill>
        <p:spPr bwMode="auto">
          <a:xfrm>
            <a:off x="1744147" y="4721235"/>
            <a:ext cx="1244654" cy="685800"/>
          </a:xfrm>
          <a:prstGeom prst="rect">
            <a:avLst/>
          </a:prstGeom>
          <a:noFill/>
          <a:ln w="9525">
            <a:noFill/>
            <a:miter lim="800000"/>
            <a:headEnd/>
            <a:tailEnd/>
          </a:ln>
        </p:spPr>
      </p:pic>
      <p:pic>
        <p:nvPicPr>
          <p:cNvPr id="115" name="Picture 114" descr="FAS3100.gif"/>
          <p:cNvPicPr>
            <a:picLocks noChangeAspect="1"/>
          </p:cNvPicPr>
          <p:nvPr/>
        </p:nvPicPr>
        <p:blipFill>
          <a:blip r:embed="rId3" cstate="print"/>
          <a:srcRect/>
          <a:stretch>
            <a:fillRect/>
          </a:stretch>
        </p:blipFill>
        <p:spPr bwMode="auto">
          <a:xfrm>
            <a:off x="2141707" y="4522455"/>
            <a:ext cx="1244654" cy="685800"/>
          </a:xfrm>
          <a:prstGeom prst="rect">
            <a:avLst/>
          </a:prstGeom>
          <a:noFill/>
          <a:ln w="9525">
            <a:noFill/>
            <a:miter lim="800000"/>
            <a:headEnd/>
            <a:tailEnd/>
          </a:ln>
        </p:spPr>
      </p:pic>
      <p:cxnSp>
        <p:nvCxnSpPr>
          <p:cNvPr id="116" name="Straight Connector 115"/>
          <p:cNvCxnSpPr/>
          <p:nvPr/>
        </p:nvCxnSpPr>
        <p:spPr bwMode="auto">
          <a:xfrm>
            <a:off x="3086257" y="4342047"/>
            <a:ext cx="1028015" cy="0"/>
          </a:xfrm>
          <a:prstGeom prst="line">
            <a:avLst/>
          </a:prstGeom>
          <a:ln cap="rnd">
            <a:solidFill>
              <a:schemeClr val="bg1">
                <a:lumMod val="50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7" name="Straight Connector 116"/>
          <p:cNvCxnSpPr/>
          <p:nvPr/>
        </p:nvCxnSpPr>
        <p:spPr bwMode="auto">
          <a:xfrm>
            <a:off x="4729319" y="4342047"/>
            <a:ext cx="502729" cy="0"/>
          </a:xfrm>
          <a:prstGeom prst="line">
            <a:avLst/>
          </a:prstGeom>
          <a:ln cap="rnd">
            <a:solidFill>
              <a:schemeClr val="bg1">
                <a:lumMod val="50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8" name="Straight Arrow Connector 117"/>
          <p:cNvCxnSpPr>
            <a:stCxn id="91" idx="3"/>
            <a:endCxn id="85" idx="3"/>
          </p:cNvCxnSpPr>
          <p:nvPr/>
        </p:nvCxnSpPr>
        <p:spPr bwMode="auto">
          <a:xfrm flipV="1">
            <a:off x="2435146" y="3216631"/>
            <a:ext cx="1783176" cy="1327564"/>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19" name="Straight Arrow Connector 118"/>
          <p:cNvCxnSpPr>
            <a:stCxn id="91" idx="3"/>
            <a:endCxn id="86" idx="3"/>
          </p:cNvCxnSpPr>
          <p:nvPr/>
        </p:nvCxnSpPr>
        <p:spPr bwMode="auto">
          <a:xfrm flipV="1">
            <a:off x="2435146" y="3217671"/>
            <a:ext cx="3145927" cy="1326524"/>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0" name="Straight Arrow Connector 119"/>
          <p:cNvCxnSpPr>
            <a:stCxn id="93" idx="3"/>
            <a:endCxn id="89" idx="3"/>
          </p:cNvCxnSpPr>
          <p:nvPr/>
        </p:nvCxnSpPr>
        <p:spPr bwMode="auto">
          <a:xfrm flipV="1">
            <a:off x="2280633" y="3218892"/>
            <a:ext cx="2583341" cy="1650910"/>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1" name="Straight Arrow Connector 120"/>
          <p:cNvCxnSpPr>
            <a:stCxn id="95" idx="3"/>
            <a:endCxn id="90" idx="3"/>
          </p:cNvCxnSpPr>
          <p:nvPr/>
        </p:nvCxnSpPr>
        <p:spPr bwMode="auto">
          <a:xfrm flipV="1">
            <a:off x="2904573" y="3673161"/>
            <a:ext cx="1955443" cy="1525868"/>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2" name="Straight Arrow Connector 121"/>
          <p:cNvCxnSpPr>
            <a:stCxn id="97" idx="3"/>
            <a:endCxn id="88" idx="2"/>
          </p:cNvCxnSpPr>
          <p:nvPr/>
        </p:nvCxnSpPr>
        <p:spPr bwMode="auto">
          <a:xfrm flipV="1">
            <a:off x="1897289" y="4050608"/>
            <a:ext cx="3873553" cy="1480413"/>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3" name="Straight Arrow Connector 122"/>
          <p:cNvCxnSpPr>
            <a:stCxn id="133" idx="0"/>
            <a:endCxn id="26" idx="4"/>
          </p:cNvCxnSpPr>
          <p:nvPr/>
        </p:nvCxnSpPr>
        <p:spPr bwMode="auto">
          <a:xfrm flipH="1" flipV="1">
            <a:off x="7284102" y="3284027"/>
            <a:ext cx="147640" cy="1058020"/>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4" name="Straight Arrow Connector 123"/>
          <p:cNvCxnSpPr>
            <a:stCxn id="133" idx="0"/>
            <a:endCxn id="79" idx="5"/>
          </p:cNvCxnSpPr>
          <p:nvPr/>
        </p:nvCxnSpPr>
        <p:spPr bwMode="auto">
          <a:xfrm flipH="1" flipV="1">
            <a:off x="2615310" y="3250414"/>
            <a:ext cx="4816432" cy="1091633"/>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5" name="Straight Arrow Connector 124"/>
          <p:cNvCxnSpPr>
            <a:stCxn id="99" idx="3"/>
            <a:endCxn id="25" idx="3"/>
          </p:cNvCxnSpPr>
          <p:nvPr/>
        </p:nvCxnSpPr>
        <p:spPr bwMode="auto">
          <a:xfrm flipV="1">
            <a:off x="2280633" y="3260595"/>
            <a:ext cx="4276397" cy="2596383"/>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6" name="Straight Arrow Connector 125"/>
          <p:cNvCxnSpPr>
            <a:stCxn id="134" idx="0"/>
            <a:endCxn id="28" idx="3"/>
          </p:cNvCxnSpPr>
          <p:nvPr/>
        </p:nvCxnSpPr>
        <p:spPr bwMode="auto">
          <a:xfrm flipV="1">
            <a:off x="7431743" y="3220717"/>
            <a:ext cx="455123" cy="1446937"/>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7" name="Straight Arrow Connector 126"/>
          <p:cNvCxnSpPr>
            <a:stCxn id="134" idx="0"/>
            <a:endCxn id="84" idx="5"/>
          </p:cNvCxnSpPr>
          <p:nvPr/>
        </p:nvCxnSpPr>
        <p:spPr bwMode="auto">
          <a:xfrm flipH="1" flipV="1">
            <a:off x="1957986" y="3221785"/>
            <a:ext cx="5473757" cy="1445869"/>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8" name="Straight Arrow Connector 127"/>
          <p:cNvCxnSpPr>
            <a:stCxn id="136" idx="2"/>
            <a:endCxn id="82" idx="6"/>
          </p:cNvCxnSpPr>
          <p:nvPr/>
        </p:nvCxnSpPr>
        <p:spPr bwMode="auto">
          <a:xfrm flipH="1" flipV="1">
            <a:off x="5965889" y="5308301"/>
            <a:ext cx="1377925" cy="138985"/>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29" name="Straight Arrow Connector 128"/>
          <p:cNvCxnSpPr>
            <a:stCxn id="137" idx="2"/>
            <a:endCxn id="77" idx="6"/>
          </p:cNvCxnSpPr>
          <p:nvPr/>
        </p:nvCxnSpPr>
        <p:spPr bwMode="auto">
          <a:xfrm flipH="1">
            <a:off x="4034745" y="5773243"/>
            <a:ext cx="3309070" cy="154693"/>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30" name="Straight Arrow Connector 129"/>
          <p:cNvCxnSpPr>
            <a:stCxn id="137" idx="2"/>
            <a:endCxn id="83" idx="6"/>
          </p:cNvCxnSpPr>
          <p:nvPr/>
        </p:nvCxnSpPr>
        <p:spPr bwMode="auto">
          <a:xfrm flipH="1">
            <a:off x="5926419" y="5773242"/>
            <a:ext cx="1417396" cy="154843"/>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p:cNvCxnSpPr>
            <a:stCxn id="97" idx="3"/>
            <a:endCxn id="87" idx="2"/>
          </p:cNvCxnSpPr>
          <p:nvPr/>
        </p:nvCxnSpPr>
        <p:spPr bwMode="auto">
          <a:xfrm flipV="1">
            <a:off x="1897289" y="4050608"/>
            <a:ext cx="1973045" cy="1480413"/>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132" name="Straight Arrow Connector 131"/>
          <p:cNvCxnSpPr>
            <a:stCxn id="136" idx="2"/>
            <a:endCxn id="76" idx="6"/>
          </p:cNvCxnSpPr>
          <p:nvPr/>
        </p:nvCxnSpPr>
        <p:spPr bwMode="auto">
          <a:xfrm flipH="1" flipV="1">
            <a:off x="4061059" y="5308151"/>
            <a:ext cx="3282755" cy="139135"/>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33" name="Oval 132"/>
          <p:cNvSpPr/>
          <p:nvPr/>
        </p:nvSpPr>
        <p:spPr bwMode="auto">
          <a:xfrm>
            <a:off x="7343815" y="4342048"/>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6</a:t>
            </a:r>
          </a:p>
        </p:txBody>
      </p:sp>
      <p:sp>
        <p:nvSpPr>
          <p:cNvPr id="134" name="Oval 133"/>
          <p:cNvSpPr/>
          <p:nvPr/>
        </p:nvSpPr>
        <p:spPr bwMode="auto">
          <a:xfrm>
            <a:off x="7343815" y="4667655"/>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7</a:t>
            </a:r>
          </a:p>
        </p:txBody>
      </p:sp>
      <p:sp>
        <p:nvSpPr>
          <p:cNvPr id="135" name="Oval 134"/>
          <p:cNvSpPr/>
          <p:nvPr/>
        </p:nvSpPr>
        <p:spPr bwMode="auto">
          <a:xfrm>
            <a:off x="7343815" y="4996882"/>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8</a:t>
            </a:r>
          </a:p>
        </p:txBody>
      </p:sp>
      <p:sp>
        <p:nvSpPr>
          <p:cNvPr id="136" name="Oval 135"/>
          <p:cNvSpPr/>
          <p:nvPr/>
        </p:nvSpPr>
        <p:spPr bwMode="auto">
          <a:xfrm>
            <a:off x="7343814" y="5328874"/>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9</a:t>
            </a:r>
          </a:p>
        </p:txBody>
      </p:sp>
      <p:sp>
        <p:nvSpPr>
          <p:cNvPr id="137" name="Oval 136"/>
          <p:cNvSpPr/>
          <p:nvPr/>
        </p:nvSpPr>
        <p:spPr bwMode="auto">
          <a:xfrm>
            <a:off x="7343815" y="5654831"/>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10</a:t>
            </a:r>
          </a:p>
        </p:txBody>
      </p:sp>
      <p:sp>
        <p:nvSpPr>
          <p:cNvPr id="138" name="Left Brace 137"/>
          <p:cNvSpPr/>
          <p:nvPr/>
        </p:nvSpPr>
        <p:spPr bwMode="auto">
          <a:xfrm rot="5400000">
            <a:off x="4746510" y="2711377"/>
            <a:ext cx="353489" cy="2605257"/>
          </a:xfrm>
          <a:prstGeom prst="leftBrace">
            <a:avLst>
              <a:gd name="adj1" fmla="val 128142"/>
              <a:gd name="adj2" fmla="val 50000"/>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lIns="121899" tIns="60949" rIns="121899" bIns="60949" rtlCol="0" anchor="ctr"/>
          <a:lstStyle/>
          <a:p>
            <a:pPr algn="ctr"/>
            <a:endParaRPr lang="en-US" dirty="0"/>
          </a:p>
        </p:txBody>
      </p:sp>
      <p:sp>
        <p:nvSpPr>
          <p:cNvPr id="139" name="Left Brace 138"/>
          <p:cNvSpPr/>
          <p:nvPr/>
        </p:nvSpPr>
        <p:spPr bwMode="auto">
          <a:xfrm rot="5400000">
            <a:off x="2388509" y="3187348"/>
            <a:ext cx="353489" cy="1642214"/>
          </a:xfrm>
          <a:prstGeom prst="leftBrace">
            <a:avLst>
              <a:gd name="adj1" fmla="val 128142"/>
              <a:gd name="adj2" fmla="val 50000"/>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lIns="121899" tIns="60949" rIns="121899" bIns="60949" rtlCol="0" anchor="ctr"/>
          <a:lstStyle/>
          <a:p>
            <a:pPr algn="ctr"/>
            <a:endParaRPr lang="en-US" dirty="0"/>
          </a:p>
        </p:txBody>
      </p:sp>
      <p:sp>
        <p:nvSpPr>
          <p:cNvPr id="140" name="Left Brace 139"/>
          <p:cNvSpPr/>
          <p:nvPr/>
        </p:nvSpPr>
        <p:spPr bwMode="auto">
          <a:xfrm rot="5400000">
            <a:off x="7111991" y="3187346"/>
            <a:ext cx="353489" cy="1642214"/>
          </a:xfrm>
          <a:prstGeom prst="leftBrace">
            <a:avLst>
              <a:gd name="adj1" fmla="val 128142"/>
              <a:gd name="adj2" fmla="val 50000"/>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lIns="121899" tIns="60949" rIns="121899" bIns="60949" rtlCol="0" anchor="ctr"/>
          <a:lstStyle/>
          <a:p>
            <a:pPr algn="ctr"/>
            <a:endParaRPr lang="en-US" dirty="0"/>
          </a:p>
        </p:txBody>
      </p:sp>
      <p:sp>
        <p:nvSpPr>
          <p:cNvPr id="141" name="TextBox 140"/>
          <p:cNvSpPr txBox="1"/>
          <p:nvPr/>
        </p:nvSpPr>
        <p:spPr>
          <a:xfrm>
            <a:off x="6713228" y="3421837"/>
            <a:ext cx="1151011" cy="415476"/>
          </a:xfrm>
          <a:prstGeom prst="rect">
            <a:avLst/>
          </a:prstGeom>
          <a:noFill/>
          <a:ln>
            <a:noFill/>
          </a:ln>
        </p:spPr>
        <p:txBody>
          <a:bodyPr wrap="square" lIns="121899" tIns="60949" rIns="121899" bIns="60949" rtlCol="0">
            <a:spAutoFit/>
          </a:bodyPr>
          <a:lstStyle/>
          <a:p>
            <a:pPr algn="ctr">
              <a:buClr>
                <a:schemeClr val="accent2"/>
              </a:buClr>
            </a:pPr>
            <a:r>
              <a:rPr lang="en-US" dirty="0"/>
              <a:t>HA </a:t>
            </a:r>
            <a:r>
              <a:rPr lang="en-US" dirty="0" smtClean="0"/>
              <a:t>pair</a:t>
            </a:r>
            <a:endParaRPr lang="en-US" dirty="0"/>
          </a:p>
        </p:txBody>
      </p:sp>
      <p:sp>
        <p:nvSpPr>
          <p:cNvPr id="142" name="TextBox 141"/>
          <p:cNvSpPr txBox="1"/>
          <p:nvPr/>
        </p:nvSpPr>
        <p:spPr>
          <a:xfrm>
            <a:off x="4346685" y="3402668"/>
            <a:ext cx="1151011" cy="415476"/>
          </a:xfrm>
          <a:prstGeom prst="rect">
            <a:avLst/>
          </a:prstGeom>
          <a:noFill/>
          <a:ln>
            <a:noFill/>
          </a:ln>
        </p:spPr>
        <p:txBody>
          <a:bodyPr wrap="square" lIns="121899" tIns="60949" rIns="121899" bIns="60949" rtlCol="0">
            <a:spAutoFit/>
          </a:bodyPr>
          <a:lstStyle/>
          <a:p>
            <a:pPr algn="ctr">
              <a:buClr>
                <a:schemeClr val="accent2"/>
              </a:buClr>
            </a:pPr>
            <a:r>
              <a:rPr lang="en-US" dirty="0"/>
              <a:t>HA </a:t>
            </a:r>
            <a:r>
              <a:rPr lang="en-US" dirty="0" smtClean="0"/>
              <a:t>pair</a:t>
            </a:r>
            <a:endParaRPr lang="en-US" dirty="0"/>
          </a:p>
        </p:txBody>
      </p:sp>
      <p:sp>
        <p:nvSpPr>
          <p:cNvPr id="143" name="TextBox 142"/>
          <p:cNvSpPr txBox="1"/>
          <p:nvPr/>
        </p:nvSpPr>
        <p:spPr>
          <a:xfrm>
            <a:off x="1988965" y="3404667"/>
            <a:ext cx="1151011" cy="415476"/>
          </a:xfrm>
          <a:prstGeom prst="rect">
            <a:avLst/>
          </a:prstGeom>
          <a:noFill/>
          <a:ln>
            <a:noFill/>
          </a:ln>
        </p:spPr>
        <p:txBody>
          <a:bodyPr wrap="square" lIns="121899" tIns="60949" rIns="121899" bIns="60949" rtlCol="0">
            <a:spAutoFit/>
          </a:bodyPr>
          <a:lstStyle/>
          <a:p>
            <a:pPr algn="ctr">
              <a:buClr>
                <a:schemeClr val="accent2"/>
              </a:buClr>
            </a:pPr>
            <a:r>
              <a:rPr lang="en-US" dirty="0"/>
              <a:t>HA </a:t>
            </a:r>
            <a:r>
              <a:rPr lang="en-US" dirty="0" smtClean="0"/>
              <a:t>pair</a:t>
            </a:r>
            <a:endParaRPr lang="en-US" dirty="0"/>
          </a:p>
        </p:txBody>
      </p:sp>
      <p:sp>
        <p:nvSpPr>
          <p:cNvPr id="144" name="Left Brace 143"/>
          <p:cNvSpPr/>
          <p:nvPr/>
        </p:nvSpPr>
        <p:spPr bwMode="auto">
          <a:xfrm rot="5400000">
            <a:off x="4750251" y="-61713"/>
            <a:ext cx="353489" cy="6365697"/>
          </a:xfrm>
          <a:prstGeom prst="leftBrace">
            <a:avLst>
              <a:gd name="adj1" fmla="val 128142"/>
              <a:gd name="adj2" fmla="val 50000"/>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txBody>
          <a:bodyPr lIns="121899" tIns="60949" rIns="121899" bIns="60949" rtlCol="0" anchor="ctr"/>
          <a:lstStyle/>
          <a:p>
            <a:pPr algn="ctr"/>
            <a:endParaRPr lang="en-US" dirty="0"/>
          </a:p>
        </p:txBody>
      </p:sp>
      <p:sp>
        <p:nvSpPr>
          <p:cNvPr id="145" name="TextBox 144"/>
          <p:cNvSpPr txBox="1"/>
          <p:nvPr/>
        </p:nvSpPr>
        <p:spPr>
          <a:xfrm>
            <a:off x="4360184" y="2529034"/>
            <a:ext cx="1151011" cy="415476"/>
          </a:xfrm>
          <a:prstGeom prst="rect">
            <a:avLst/>
          </a:prstGeom>
          <a:noFill/>
          <a:ln>
            <a:noFill/>
          </a:ln>
        </p:spPr>
        <p:txBody>
          <a:bodyPr wrap="square" lIns="121899" tIns="60949" rIns="121899" bIns="60949" rtlCol="0">
            <a:spAutoFit/>
          </a:bodyPr>
          <a:lstStyle/>
          <a:p>
            <a:pPr algn="ctr">
              <a:buClr>
                <a:schemeClr val="accent2"/>
              </a:buClr>
            </a:pPr>
            <a:r>
              <a:rPr lang="en-US" dirty="0"/>
              <a:t>Cluster</a:t>
            </a:r>
          </a:p>
        </p:txBody>
      </p:sp>
      <p:sp>
        <p:nvSpPr>
          <p:cNvPr id="146" name="TextBox 145"/>
          <p:cNvSpPr txBox="1"/>
          <p:nvPr/>
        </p:nvSpPr>
        <p:spPr>
          <a:xfrm>
            <a:off x="1744147" y="1860617"/>
            <a:ext cx="6365696" cy="415476"/>
          </a:xfrm>
          <a:prstGeom prst="rect">
            <a:avLst/>
          </a:prstGeom>
          <a:noFill/>
          <a:ln>
            <a:noFill/>
          </a:ln>
        </p:spPr>
        <p:txBody>
          <a:bodyPr wrap="square" lIns="121899" tIns="60949" rIns="121899" bIns="60949" rtlCol="0">
            <a:spAutoFit/>
          </a:bodyPr>
          <a:lstStyle/>
          <a:p>
            <a:pPr algn="ctr">
              <a:buClr>
                <a:schemeClr val="accent2"/>
              </a:buClr>
            </a:pPr>
            <a:r>
              <a:rPr lang="en-US" dirty="0" smtClean="0">
                <a:solidFill>
                  <a:srgbClr val="005DAE"/>
                </a:solidFill>
              </a:rPr>
              <a:t>Clustered Data ONTAP®</a:t>
            </a:r>
          </a:p>
        </p:txBody>
      </p:sp>
      <p:cxnSp>
        <p:nvCxnSpPr>
          <p:cNvPr id="147" name="Straight Connector 146"/>
          <p:cNvCxnSpPr/>
          <p:nvPr/>
        </p:nvCxnSpPr>
        <p:spPr bwMode="auto">
          <a:xfrm flipV="1">
            <a:off x="1705981" y="4335180"/>
            <a:ext cx="365862" cy="1904"/>
          </a:xfrm>
          <a:prstGeom prst="line">
            <a:avLst/>
          </a:prstGeom>
          <a:ln cap="rnd">
            <a:solidFill>
              <a:schemeClr val="bg1">
                <a:lumMod val="50000"/>
              </a:schemeClr>
            </a:solidFill>
            <a:prstDash val="sys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48" name="Straight Connector 147"/>
          <p:cNvCxnSpPr/>
          <p:nvPr/>
        </p:nvCxnSpPr>
        <p:spPr bwMode="auto">
          <a:xfrm>
            <a:off x="2141707" y="4342047"/>
            <a:ext cx="589130" cy="0"/>
          </a:xfrm>
          <a:prstGeom prst="line">
            <a:avLst/>
          </a:prstGeom>
          <a:ln cap="rnd">
            <a:solidFill>
              <a:schemeClr val="bg1">
                <a:lumMod val="50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49" name="Straight Connector 148"/>
          <p:cNvCxnSpPr/>
          <p:nvPr/>
        </p:nvCxnSpPr>
        <p:spPr bwMode="auto">
          <a:xfrm flipV="1">
            <a:off x="7793620" y="4334313"/>
            <a:ext cx="365862" cy="1904"/>
          </a:xfrm>
          <a:prstGeom prst="line">
            <a:avLst/>
          </a:prstGeom>
          <a:ln cap="rnd">
            <a:solidFill>
              <a:schemeClr val="bg1">
                <a:lumMod val="50000"/>
              </a:schemeClr>
            </a:solidFill>
            <a:prstDash val="sysDash"/>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0" name="Straight Connector 149"/>
          <p:cNvCxnSpPr/>
          <p:nvPr/>
        </p:nvCxnSpPr>
        <p:spPr bwMode="auto">
          <a:xfrm flipV="1">
            <a:off x="6950227" y="4342049"/>
            <a:ext cx="774766" cy="1265"/>
          </a:xfrm>
          <a:prstGeom prst="line">
            <a:avLst/>
          </a:prstGeom>
          <a:ln cap="rnd">
            <a:solidFill>
              <a:schemeClr val="bg1">
                <a:lumMod val="50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51" name="Picture 150" descr="right.gif"/>
          <p:cNvPicPr>
            <a:picLocks noChangeAspect="1"/>
          </p:cNvPicPr>
          <p:nvPr/>
        </p:nvPicPr>
        <p:blipFill>
          <a:blip r:embed="rId14" cstate="print"/>
          <a:srcRect b="84518"/>
          <a:stretch>
            <a:fillRect/>
          </a:stretch>
        </p:blipFill>
        <p:spPr>
          <a:xfrm>
            <a:off x="6589647" y="4284319"/>
            <a:ext cx="1062834" cy="236021"/>
          </a:xfrm>
          <a:prstGeom prst="rect">
            <a:avLst/>
          </a:prstGeom>
        </p:spPr>
      </p:pic>
      <p:cxnSp>
        <p:nvCxnSpPr>
          <p:cNvPr id="152" name="Straight Connector 151"/>
          <p:cNvCxnSpPr/>
          <p:nvPr/>
        </p:nvCxnSpPr>
        <p:spPr bwMode="auto">
          <a:xfrm>
            <a:off x="5854006" y="4337084"/>
            <a:ext cx="1028015" cy="0"/>
          </a:xfrm>
          <a:prstGeom prst="line">
            <a:avLst/>
          </a:prstGeom>
          <a:ln cap="rnd">
            <a:solidFill>
              <a:schemeClr val="bg1">
                <a:lumMod val="50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53" name="Oval 152"/>
          <p:cNvSpPr/>
          <p:nvPr/>
        </p:nvSpPr>
        <p:spPr bwMode="auto">
          <a:xfrm>
            <a:off x="4846930" y="2499667"/>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11</a:t>
            </a:r>
          </a:p>
        </p:txBody>
      </p:sp>
      <p:sp>
        <p:nvSpPr>
          <p:cNvPr id="154" name="TextBox 153"/>
          <p:cNvSpPr txBox="1"/>
          <p:nvPr/>
        </p:nvSpPr>
        <p:spPr>
          <a:xfrm>
            <a:off x="1907618" y="1645044"/>
            <a:ext cx="1208394" cy="523198"/>
          </a:xfrm>
          <a:prstGeom prst="rect">
            <a:avLst/>
          </a:prstGeom>
          <a:noFill/>
          <a:ln>
            <a:noFill/>
          </a:ln>
        </p:spPr>
        <p:txBody>
          <a:bodyPr wrap="square" lIns="121899" tIns="60949" rIns="121899" bIns="60949" rtlCol="0">
            <a:spAutoFit/>
          </a:bodyPr>
          <a:lstStyle/>
          <a:p>
            <a:pPr>
              <a:buClr>
                <a:schemeClr val="accent2"/>
              </a:buClr>
            </a:pPr>
            <a:r>
              <a:rPr lang="en-US" sz="1300" dirty="0"/>
              <a:t>Cluster </a:t>
            </a:r>
            <a:r>
              <a:rPr lang="en-US" sz="1300" dirty="0" smtClean="0"/>
              <a:t>network</a:t>
            </a:r>
            <a:endParaRPr lang="en-US" sz="1300" dirty="0"/>
          </a:p>
        </p:txBody>
      </p:sp>
      <p:cxnSp>
        <p:nvCxnSpPr>
          <p:cNvPr id="155" name="Straight Arrow Connector 154"/>
          <p:cNvCxnSpPr>
            <a:stCxn id="154" idx="3"/>
            <a:endCxn id="153" idx="1"/>
          </p:cNvCxnSpPr>
          <p:nvPr/>
        </p:nvCxnSpPr>
        <p:spPr bwMode="auto">
          <a:xfrm>
            <a:off x="3116012" y="1906643"/>
            <a:ext cx="1756671" cy="627706"/>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56" name="Oval 155"/>
          <p:cNvSpPr/>
          <p:nvPr/>
        </p:nvSpPr>
        <p:spPr bwMode="auto">
          <a:xfrm>
            <a:off x="1732998" y="1690779"/>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11</a:t>
            </a:r>
          </a:p>
        </p:txBody>
      </p:sp>
      <p:sp>
        <p:nvSpPr>
          <p:cNvPr id="157" name="TextBox 156"/>
          <p:cNvSpPr txBox="1"/>
          <p:nvPr/>
        </p:nvSpPr>
        <p:spPr>
          <a:xfrm>
            <a:off x="1915646" y="1976579"/>
            <a:ext cx="1582843" cy="523198"/>
          </a:xfrm>
          <a:prstGeom prst="rect">
            <a:avLst/>
          </a:prstGeom>
          <a:noFill/>
          <a:ln>
            <a:noFill/>
          </a:ln>
        </p:spPr>
        <p:txBody>
          <a:bodyPr wrap="square" lIns="121899" tIns="60949" rIns="121899" bIns="60949" rtlCol="0">
            <a:spAutoFit/>
          </a:bodyPr>
          <a:lstStyle/>
          <a:p>
            <a:pPr>
              <a:buClr>
                <a:schemeClr val="accent2"/>
              </a:buClr>
            </a:pPr>
            <a:r>
              <a:rPr lang="en-US" sz="1300" dirty="0"/>
              <a:t>Additional </a:t>
            </a:r>
            <a:r>
              <a:rPr lang="en-US" sz="1300" dirty="0" smtClean="0"/>
              <a:t>cluster </a:t>
            </a:r>
            <a:r>
              <a:rPr lang="en-US" sz="1300" dirty="0"/>
              <a:t>n</a:t>
            </a:r>
            <a:r>
              <a:rPr lang="en-US" sz="1300" dirty="0" smtClean="0"/>
              <a:t>odes</a:t>
            </a:r>
            <a:endParaRPr lang="en-US" sz="1300" dirty="0"/>
          </a:p>
        </p:txBody>
      </p:sp>
      <p:sp>
        <p:nvSpPr>
          <p:cNvPr id="158" name="Oval 157"/>
          <p:cNvSpPr/>
          <p:nvPr/>
        </p:nvSpPr>
        <p:spPr bwMode="auto">
          <a:xfrm>
            <a:off x="1733383" y="2022312"/>
            <a:ext cx="173736" cy="231648"/>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12</a:t>
            </a:r>
          </a:p>
        </p:txBody>
      </p:sp>
      <p:pic>
        <p:nvPicPr>
          <p:cNvPr id="159" name="Picture 158" descr="FAS3100.gif"/>
          <p:cNvPicPr>
            <a:picLocks noChangeAspect="1"/>
          </p:cNvPicPr>
          <p:nvPr/>
        </p:nvPicPr>
        <p:blipFill>
          <a:blip r:embed="rId3" cstate="print"/>
          <a:srcRect/>
          <a:stretch>
            <a:fillRect/>
          </a:stretch>
        </p:blipFill>
        <p:spPr bwMode="auto">
          <a:xfrm>
            <a:off x="6855946" y="4715227"/>
            <a:ext cx="1244654" cy="685800"/>
          </a:xfrm>
          <a:prstGeom prst="rect">
            <a:avLst/>
          </a:prstGeom>
          <a:noFill/>
          <a:ln w="9525">
            <a:noFill/>
            <a:miter lim="800000"/>
            <a:headEnd/>
            <a:tailEnd/>
          </a:ln>
        </p:spPr>
      </p:pic>
      <p:pic>
        <p:nvPicPr>
          <p:cNvPr id="160" name="Picture 159" descr="FAS3100.gif"/>
          <p:cNvPicPr>
            <a:picLocks noChangeAspect="1"/>
          </p:cNvPicPr>
          <p:nvPr/>
        </p:nvPicPr>
        <p:blipFill>
          <a:blip r:embed="rId3" cstate="print"/>
          <a:srcRect/>
          <a:stretch>
            <a:fillRect/>
          </a:stretch>
        </p:blipFill>
        <p:spPr bwMode="auto">
          <a:xfrm>
            <a:off x="6467611" y="4516447"/>
            <a:ext cx="1244654" cy="685800"/>
          </a:xfrm>
          <a:prstGeom prst="rect">
            <a:avLst/>
          </a:prstGeom>
          <a:noFill/>
          <a:ln w="9525">
            <a:noFill/>
            <a:miter lim="800000"/>
            <a:headEnd/>
            <a:tailEnd/>
          </a:ln>
        </p:spPr>
      </p:pic>
      <p:cxnSp>
        <p:nvCxnSpPr>
          <p:cNvPr id="161" name="Straight Arrow Connector 160"/>
          <p:cNvCxnSpPr>
            <a:stCxn id="157" idx="3"/>
            <a:endCxn id="162" idx="2"/>
          </p:cNvCxnSpPr>
          <p:nvPr/>
        </p:nvCxnSpPr>
        <p:spPr bwMode="auto">
          <a:xfrm flipV="1">
            <a:off x="3498489" y="1911166"/>
            <a:ext cx="4289314" cy="327012"/>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62" name="Oval 161"/>
          <p:cNvSpPr/>
          <p:nvPr/>
        </p:nvSpPr>
        <p:spPr bwMode="auto">
          <a:xfrm>
            <a:off x="7787803" y="1792754"/>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12</a:t>
            </a:r>
          </a:p>
        </p:txBody>
      </p:sp>
      <p:sp>
        <p:nvSpPr>
          <p:cNvPr id="163" name="Oval 162"/>
          <p:cNvSpPr/>
          <p:nvPr/>
        </p:nvSpPr>
        <p:spPr bwMode="auto">
          <a:xfrm>
            <a:off x="7534876" y="1273178"/>
            <a:ext cx="175855" cy="236823"/>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11</a:t>
            </a:r>
          </a:p>
        </p:txBody>
      </p:sp>
      <p:cxnSp>
        <p:nvCxnSpPr>
          <p:cNvPr id="164" name="Straight Arrow Connector 163"/>
          <p:cNvCxnSpPr>
            <a:stCxn id="154" idx="3"/>
            <a:endCxn id="163" idx="2"/>
          </p:cNvCxnSpPr>
          <p:nvPr/>
        </p:nvCxnSpPr>
        <p:spPr bwMode="auto">
          <a:xfrm flipV="1">
            <a:off x="3116012" y="1391590"/>
            <a:ext cx="4418864" cy="515053"/>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102" name="TextBox 101"/>
          <p:cNvSpPr txBox="1"/>
          <p:nvPr/>
        </p:nvSpPr>
        <p:spPr>
          <a:xfrm>
            <a:off x="7525757" y="4609731"/>
            <a:ext cx="1618243" cy="523198"/>
          </a:xfrm>
          <a:prstGeom prst="rect">
            <a:avLst/>
          </a:prstGeom>
          <a:noFill/>
          <a:ln>
            <a:noFill/>
          </a:ln>
        </p:spPr>
        <p:txBody>
          <a:bodyPr wrap="square" lIns="121899" tIns="60949" rIns="121899" bIns="60949" rtlCol="0">
            <a:spAutoFit/>
          </a:bodyPr>
          <a:lstStyle/>
          <a:p>
            <a:pPr>
              <a:buClr>
                <a:schemeClr val="accent2"/>
              </a:buClr>
            </a:pPr>
            <a:r>
              <a:rPr lang="en-US" sz="1300" dirty="0" smtClean="0"/>
              <a:t>NetApp® Flash Cache</a:t>
            </a:r>
            <a:r>
              <a:rPr lang="en-US" sz="1300" baseline="30000" dirty="0" smtClean="0"/>
              <a:t>™</a:t>
            </a:r>
            <a:endParaRPr lang="en-US" sz="1300" baseline="30000" dirty="0"/>
          </a:p>
        </p:txBody>
      </p:sp>
      <p:sp>
        <p:nvSpPr>
          <p:cNvPr id="103" name="TextBox 102"/>
          <p:cNvSpPr txBox="1"/>
          <p:nvPr/>
        </p:nvSpPr>
        <p:spPr>
          <a:xfrm>
            <a:off x="7525757" y="4938958"/>
            <a:ext cx="1151011" cy="523198"/>
          </a:xfrm>
          <a:prstGeom prst="rect">
            <a:avLst/>
          </a:prstGeom>
          <a:noFill/>
          <a:ln>
            <a:noFill/>
          </a:ln>
        </p:spPr>
        <p:txBody>
          <a:bodyPr wrap="square" lIns="121899" tIns="60949" rIns="121899" bIns="60949" rtlCol="0">
            <a:spAutoFit/>
          </a:bodyPr>
          <a:lstStyle/>
          <a:p>
            <a:pPr>
              <a:buClr>
                <a:schemeClr val="accent2"/>
              </a:buClr>
            </a:pPr>
            <a:r>
              <a:rPr lang="en-US" sz="1300" dirty="0"/>
              <a:t>SSD aggregate</a:t>
            </a:r>
          </a:p>
        </p:txBody>
      </p:sp>
      <p:sp>
        <p:nvSpPr>
          <p:cNvPr id="104" name="TextBox 103"/>
          <p:cNvSpPr txBox="1"/>
          <p:nvPr/>
        </p:nvSpPr>
        <p:spPr>
          <a:xfrm>
            <a:off x="7525757" y="5270950"/>
            <a:ext cx="1151011" cy="523198"/>
          </a:xfrm>
          <a:prstGeom prst="rect">
            <a:avLst/>
          </a:prstGeom>
          <a:noFill/>
          <a:ln>
            <a:noFill/>
          </a:ln>
        </p:spPr>
        <p:txBody>
          <a:bodyPr wrap="square" lIns="121899" tIns="60949" rIns="121899" bIns="60949" rtlCol="0">
            <a:spAutoFit/>
          </a:bodyPr>
          <a:lstStyle/>
          <a:p>
            <a:pPr>
              <a:buClr>
                <a:schemeClr val="accent2"/>
              </a:buClr>
            </a:pPr>
            <a:r>
              <a:rPr lang="en-US" sz="1300" dirty="0"/>
              <a:t>HDD aggregate</a:t>
            </a:r>
          </a:p>
        </p:txBody>
      </p:sp>
      <p:sp>
        <p:nvSpPr>
          <p:cNvPr id="93" name="TextBox 92"/>
          <p:cNvSpPr txBox="1"/>
          <p:nvPr/>
        </p:nvSpPr>
        <p:spPr>
          <a:xfrm>
            <a:off x="1159908" y="4608203"/>
            <a:ext cx="1120725" cy="523198"/>
          </a:xfrm>
          <a:prstGeom prst="rect">
            <a:avLst/>
          </a:prstGeom>
          <a:noFill/>
          <a:ln>
            <a:noFill/>
          </a:ln>
        </p:spPr>
        <p:txBody>
          <a:bodyPr wrap="square" lIns="121899" tIns="60949" rIns="121899" bIns="60949" rtlCol="0">
            <a:spAutoFit/>
          </a:bodyPr>
          <a:lstStyle/>
          <a:p>
            <a:pPr>
              <a:buClr>
                <a:schemeClr val="accent2"/>
              </a:buClr>
            </a:pPr>
            <a:r>
              <a:rPr lang="en-US" sz="1300" dirty="0"/>
              <a:t>HA interconnect</a:t>
            </a:r>
          </a:p>
        </p:txBody>
      </p:sp>
      <p:sp>
        <p:nvSpPr>
          <p:cNvPr id="95" name="TextBox 94"/>
          <p:cNvSpPr txBox="1"/>
          <p:nvPr/>
        </p:nvSpPr>
        <p:spPr>
          <a:xfrm>
            <a:off x="1159908" y="4937430"/>
            <a:ext cx="1744665" cy="523198"/>
          </a:xfrm>
          <a:prstGeom prst="rect">
            <a:avLst/>
          </a:prstGeom>
          <a:noFill/>
          <a:ln>
            <a:noFill/>
          </a:ln>
        </p:spPr>
        <p:txBody>
          <a:bodyPr wrap="square" lIns="121899" tIns="60949" rIns="121899" bIns="60949" rtlCol="0">
            <a:spAutoFit/>
          </a:bodyPr>
          <a:lstStyle/>
          <a:p>
            <a:pPr>
              <a:buClr>
                <a:schemeClr val="accent2"/>
              </a:buClr>
            </a:pPr>
            <a:r>
              <a:rPr lang="en-US" sz="1300" dirty="0"/>
              <a:t>MPHA storage connections</a:t>
            </a:r>
          </a:p>
        </p:txBody>
      </p:sp>
      <p:sp>
        <p:nvSpPr>
          <p:cNvPr id="166" name="Retângulo 165"/>
          <p:cNvSpPr/>
          <p:nvPr/>
        </p:nvSpPr>
        <p:spPr>
          <a:xfrm>
            <a:off x="8038350" y="6292602"/>
            <a:ext cx="1105650" cy="56539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509126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14"/>
                                        </p:tgtEl>
                                      </p:cBhvr>
                                    </p:animEffect>
                                    <p:set>
                                      <p:cBhvr>
                                        <p:cTn id="10" dur="1" fill="hold">
                                          <p:stCondLst>
                                            <p:cond delay="499"/>
                                          </p:stCondLst>
                                        </p:cTn>
                                        <p:tgtEl>
                                          <p:spTgt spid="11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52"/>
                                        </p:tgtEl>
                                      </p:cBhvr>
                                    </p:animEffect>
                                    <p:set>
                                      <p:cBhvr>
                                        <p:cTn id="13" dur="1" fill="hold">
                                          <p:stCondLst>
                                            <p:cond delay="499"/>
                                          </p:stCondLst>
                                        </p:cTn>
                                        <p:tgtEl>
                                          <p:spTgt spid="15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7"/>
                                        </p:tgtEl>
                                      </p:cBhvr>
                                    </p:animEffect>
                                    <p:set>
                                      <p:cBhvr>
                                        <p:cTn id="16" dur="1" fill="hold">
                                          <p:stCondLst>
                                            <p:cond delay="499"/>
                                          </p:stCondLst>
                                        </p:cTn>
                                        <p:tgtEl>
                                          <p:spTgt spid="11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16"/>
                                        </p:tgtEl>
                                      </p:cBhvr>
                                    </p:animEffect>
                                    <p:set>
                                      <p:cBhvr>
                                        <p:cTn id="19" dur="1" fill="hold">
                                          <p:stCondLst>
                                            <p:cond delay="499"/>
                                          </p:stCondLst>
                                        </p:cTn>
                                        <p:tgtEl>
                                          <p:spTgt spid="11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12"/>
                                        </p:tgtEl>
                                      </p:cBhvr>
                                    </p:animEffect>
                                    <p:set>
                                      <p:cBhvr>
                                        <p:cTn id="22" dur="1" fill="hold">
                                          <p:stCondLst>
                                            <p:cond delay="499"/>
                                          </p:stCondLst>
                                        </p:cTn>
                                        <p:tgtEl>
                                          <p:spTgt spid="11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46"/>
                                        </p:tgtEl>
                                      </p:cBhvr>
                                    </p:animEffect>
                                    <p:set>
                                      <p:cBhvr>
                                        <p:cTn id="25" dur="1" fill="hold">
                                          <p:stCondLst>
                                            <p:cond delay="499"/>
                                          </p:stCondLst>
                                        </p:cTn>
                                        <p:tgtEl>
                                          <p:spTgt spid="14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45"/>
                                        </p:tgtEl>
                                      </p:cBhvr>
                                    </p:animEffect>
                                    <p:set>
                                      <p:cBhvr>
                                        <p:cTn id="28" dur="1" fill="hold">
                                          <p:stCondLst>
                                            <p:cond delay="499"/>
                                          </p:stCondLst>
                                        </p:cTn>
                                        <p:tgtEl>
                                          <p:spTgt spid="14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44"/>
                                        </p:tgtEl>
                                      </p:cBhvr>
                                    </p:animEffect>
                                    <p:set>
                                      <p:cBhvr>
                                        <p:cTn id="31" dur="1" fill="hold">
                                          <p:stCondLst>
                                            <p:cond delay="499"/>
                                          </p:stCondLst>
                                        </p:cTn>
                                        <p:tgtEl>
                                          <p:spTgt spid="144"/>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39"/>
                                        </p:tgtEl>
                                      </p:cBhvr>
                                    </p:animEffect>
                                    <p:set>
                                      <p:cBhvr>
                                        <p:cTn id="34" dur="1" fill="hold">
                                          <p:stCondLst>
                                            <p:cond delay="499"/>
                                          </p:stCondLst>
                                        </p:cTn>
                                        <p:tgtEl>
                                          <p:spTgt spid="139"/>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38"/>
                                        </p:tgtEl>
                                      </p:cBhvr>
                                    </p:animEffect>
                                    <p:set>
                                      <p:cBhvr>
                                        <p:cTn id="37" dur="1" fill="hold">
                                          <p:stCondLst>
                                            <p:cond delay="499"/>
                                          </p:stCondLst>
                                        </p:cTn>
                                        <p:tgtEl>
                                          <p:spTgt spid="138"/>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140"/>
                                        </p:tgtEl>
                                      </p:cBhvr>
                                    </p:animEffect>
                                    <p:set>
                                      <p:cBhvr>
                                        <p:cTn id="40" dur="1" fill="hold">
                                          <p:stCondLst>
                                            <p:cond delay="499"/>
                                          </p:stCondLst>
                                        </p:cTn>
                                        <p:tgtEl>
                                          <p:spTgt spid="140"/>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41"/>
                                        </p:tgtEl>
                                      </p:cBhvr>
                                    </p:animEffect>
                                    <p:set>
                                      <p:cBhvr>
                                        <p:cTn id="43" dur="1" fill="hold">
                                          <p:stCondLst>
                                            <p:cond delay="499"/>
                                          </p:stCondLst>
                                        </p:cTn>
                                        <p:tgtEl>
                                          <p:spTgt spid="141"/>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42"/>
                                        </p:tgtEl>
                                      </p:cBhvr>
                                    </p:animEffect>
                                    <p:set>
                                      <p:cBhvr>
                                        <p:cTn id="46" dur="1" fill="hold">
                                          <p:stCondLst>
                                            <p:cond delay="499"/>
                                          </p:stCondLst>
                                        </p:cTn>
                                        <p:tgtEl>
                                          <p:spTgt spid="142"/>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43"/>
                                        </p:tgtEl>
                                      </p:cBhvr>
                                    </p:animEffect>
                                    <p:set>
                                      <p:cBhvr>
                                        <p:cTn id="49" dur="1" fill="hold">
                                          <p:stCondLst>
                                            <p:cond delay="499"/>
                                          </p:stCondLst>
                                        </p:cTn>
                                        <p:tgtEl>
                                          <p:spTgt spid="143"/>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48"/>
                                        </p:tgtEl>
                                      </p:cBhvr>
                                    </p:animEffect>
                                    <p:set>
                                      <p:cBhvr>
                                        <p:cTn id="52" dur="1" fill="hold">
                                          <p:stCondLst>
                                            <p:cond delay="499"/>
                                          </p:stCondLst>
                                        </p:cTn>
                                        <p:tgtEl>
                                          <p:spTgt spid="14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47"/>
                                        </p:tgtEl>
                                      </p:cBhvr>
                                    </p:animEffect>
                                    <p:set>
                                      <p:cBhvr>
                                        <p:cTn id="55" dur="1" fill="hold">
                                          <p:stCondLst>
                                            <p:cond delay="499"/>
                                          </p:stCondLst>
                                        </p:cTn>
                                        <p:tgtEl>
                                          <p:spTgt spid="14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50"/>
                                        </p:tgtEl>
                                      </p:cBhvr>
                                    </p:animEffect>
                                    <p:set>
                                      <p:cBhvr>
                                        <p:cTn id="58" dur="1" fill="hold">
                                          <p:stCondLst>
                                            <p:cond delay="499"/>
                                          </p:stCondLst>
                                        </p:cTn>
                                        <p:tgtEl>
                                          <p:spTgt spid="150"/>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49"/>
                                        </p:tgtEl>
                                      </p:cBhvr>
                                    </p:animEffect>
                                    <p:set>
                                      <p:cBhvr>
                                        <p:cTn id="61" dur="1" fill="hold">
                                          <p:stCondLst>
                                            <p:cond delay="499"/>
                                          </p:stCondLst>
                                        </p:cTn>
                                        <p:tgtEl>
                                          <p:spTgt spid="149"/>
                                        </p:tgtEl>
                                        <p:attrNameLst>
                                          <p:attrName>style.visibility</p:attrName>
                                        </p:attrNameLst>
                                      </p:cBhvr>
                                      <p:to>
                                        <p:strVal val="hidden"/>
                                      </p:to>
                                    </p:set>
                                  </p:childTnLst>
                                </p:cTn>
                              </p:par>
                            </p:childTnLst>
                          </p:cTn>
                        </p:par>
                        <p:par>
                          <p:cTn id="62" fill="hold">
                            <p:stCondLst>
                              <p:cond delay="500"/>
                            </p:stCondLst>
                            <p:childTnLst>
                              <p:par>
                                <p:cTn id="63" presetID="64" presetClass="path" presetSubtype="0" accel="50000" decel="50000" fill="hold" nodeType="afterEffect">
                                  <p:stCondLst>
                                    <p:cond delay="0"/>
                                  </p:stCondLst>
                                  <p:childTnLst>
                                    <p:animMotion origin="layout" path="M 0 0 L 0 -0.25 E" pathEditMode="relative" ptsTypes="">
                                      <p:cBhvr>
                                        <p:cTn id="64" dur="1000" fill="hold"/>
                                        <p:tgtEl>
                                          <p:spTgt spid="13"/>
                                        </p:tgtEl>
                                        <p:attrNameLst>
                                          <p:attrName>ppt_x</p:attrName>
                                          <p:attrName>ppt_y</p:attrName>
                                        </p:attrNameLst>
                                      </p:cBhvr>
                                    </p:animMotion>
                                  </p:childTnLst>
                                </p:cTn>
                              </p:par>
                              <p:par>
                                <p:cTn id="65" presetID="64" presetClass="path" presetSubtype="0" accel="50000" decel="50000" fill="hold" nodeType="withEffect">
                                  <p:stCondLst>
                                    <p:cond delay="0"/>
                                  </p:stCondLst>
                                  <p:childTnLst>
                                    <p:animMotion origin="layout" path="M 0 0 L 0 -0.25 E" pathEditMode="relative" ptsTypes="">
                                      <p:cBhvr>
                                        <p:cTn id="66" dur="1000" fill="hold"/>
                                        <p:tgtEl>
                                          <p:spTgt spid="14"/>
                                        </p:tgtEl>
                                        <p:attrNameLst>
                                          <p:attrName>ppt_x</p:attrName>
                                          <p:attrName>ppt_y</p:attrName>
                                        </p:attrNameLst>
                                      </p:cBhvr>
                                    </p:animMotion>
                                  </p:childTnLst>
                                </p:cTn>
                              </p:par>
                              <p:par>
                                <p:cTn id="67" presetID="64" presetClass="path" presetSubtype="0" accel="50000" decel="50000" fill="hold" nodeType="withEffect">
                                  <p:stCondLst>
                                    <p:cond delay="0"/>
                                  </p:stCondLst>
                                  <p:childTnLst>
                                    <p:animMotion origin="layout" path="M 0 0 L 0 -0.25 E" pathEditMode="relative" ptsTypes="">
                                      <p:cBhvr>
                                        <p:cTn id="68" dur="1000" fill="hold"/>
                                        <p:tgtEl>
                                          <p:spTgt spid="15"/>
                                        </p:tgtEl>
                                        <p:attrNameLst>
                                          <p:attrName>ppt_x</p:attrName>
                                          <p:attrName>ppt_y</p:attrName>
                                        </p:attrNameLst>
                                      </p:cBhvr>
                                    </p:animMotion>
                                  </p:childTnLst>
                                </p:cTn>
                              </p:par>
                              <p:par>
                                <p:cTn id="69" presetID="64" presetClass="path" presetSubtype="0" accel="50000" decel="50000" fill="hold" nodeType="withEffect">
                                  <p:stCondLst>
                                    <p:cond delay="0"/>
                                  </p:stCondLst>
                                  <p:childTnLst>
                                    <p:animMotion origin="layout" path="M 0 0 L 0 -0.25 E" pathEditMode="relative" ptsTypes="">
                                      <p:cBhvr>
                                        <p:cTn id="70" dur="1000" fill="hold"/>
                                        <p:tgtEl>
                                          <p:spTgt spid="16"/>
                                        </p:tgtEl>
                                        <p:attrNameLst>
                                          <p:attrName>ppt_x</p:attrName>
                                          <p:attrName>ppt_y</p:attrName>
                                        </p:attrNameLst>
                                      </p:cBhvr>
                                    </p:animMotion>
                                  </p:childTnLst>
                                </p:cTn>
                              </p:par>
                              <p:par>
                                <p:cTn id="71" presetID="64" presetClass="path" presetSubtype="0" accel="50000" decel="50000" fill="hold" nodeType="withEffect">
                                  <p:stCondLst>
                                    <p:cond delay="0"/>
                                  </p:stCondLst>
                                  <p:childTnLst>
                                    <p:animMotion origin="layout" path="M 0 0 L 0 -0.25 E" pathEditMode="relative" ptsTypes="">
                                      <p:cBhvr>
                                        <p:cTn id="72" dur="1000" fill="hold"/>
                                        <p:tgtEl>
                                          <p:spTgt spid="20"/>
                                        </p:tgtEl>
                                        <p:attrNameLst>
                                          <p:attrName>ppt_x</p:attrName>
                                          <p:attrName>ppt_y</p:attrName>
                                        </p:attrNameLst>
                                      </p:cBhvr>
                                    </p:animMotion>
                                  </p:childTnLst>
                                </p:cTn>
                              </p:par>
                              <p:par>
                                <p:cTn id="73" presetID="64" presetClass="path" presetSubtype="0" accel="50000" decel="50000" fill="hold" nodeType="withEffect">
                                  <p:stCondLst>
                                    <p:cond delay="0"/>
                                  </p:stCondLst>
                                  <p:childTnLst>
                                    <p:animMotion origin="layout" path="M 0 0 L 0 -0.25 E" pathEditMode="relative" ptsTypes="">
                                      <p:cBhvr>
                                        <p:cTn id="74" dur="1000" fill="hold"/>
                                        <p:tgtEl>
                                          <p:spTgt spid="19"/>
                                        </p:tgtEl>
                                        <p:attrNameLst>
                                          <p:attrName>ppt_x</p:attrName>
                                          <p:attrName>ppt_y</p:attrName>
                                        </p:attrNameLst>
                                      </p:cBhvr>
                                    </p:animMotion>
                                  </p:childTnLst>
                                </p:cTn>
                              </p:par>
                              <p:par>
                                <p:cTn id="75" presetID="64" presetClass="path" presetSubtype="0" accel="50000" decel="50000" fill="hold" nodeType="withEffect">
                                  <p:stCondLst>
                                    <p:cond delay="0"/>
                                  </p:stCondLst>
                                  <p:childTnLst>
                                    <p:animMotion origin="layout" path="M 0 0 L 0 -0.25 E" pathEditMode="relative" ptsTypes="">
                                      <p:cBhvr>
                                        <p:cTn id="76" dur="1000" fill="hold"/>
                                        <p:tgtEl>
                                          <p:spTgt spid="18"/>
                                        </p:tgtEl>
                                        <p:attrNameLst>
                                          <p:attrName>ppt_x</p:attrName>
                                          <p:attrName>ppt_y</p:attrName>
                                        </p:attrNameLst>
                                      </p:cBhvr>
                                    </p:animMotion>
                                  </p:childTnLst>
                                </p:cTn>
                              </p:par>
                              <p:par>
                                <p:cTn id="77" presetID="64" presetClass="path" presetSubtype="0" accel="50000" decel="50000" fill="hold" nodeType="withEffect">
                                  <p:stCondLst>
                                    <p:cond delay="0"/>
                                  </p:stCondLst>
                                  <p:childTnLst>
                                    <p:animMotion origin="layout" path="M 0 0 L 0 -0.25 E" pathEditMode="relative" ptsTypes="">
                                      <p:cBhvr>
                                        <p:cTn id="78" dur="1000" fill="hold"/>
                                        <p:tgtEl>
                                          <p:spTgt spid="17"/>
                                        </p:tgtEl>
                                        <p:attrNameLst>
                                          <p:attrName>ppt_x</p:attrName>
                                          <p:attrName>ppt_y</p:attrName>
                                        </p:attrNameLst>
                                      </p:cBhvr>
                                    </p:animMotion>
                                  </p:childTnLst>
                                </p:cTn>
                              </p:par>
                              <p:par>
                                <p:cTn id="79" presetID="64" presetClass="path" presetSubtype="0" accel="50000" decel="50000" fill="hold" nodeType="withEffect">
                                  <p:stCondLst>
                                    <p:cond delay="0"/>
                                  </p:stCondLst>
                                  <p:childTnLst>
                                    <p:animMotion origin="layout" path="M 0 0 L 0 -0.25 E" pathEditMode="relative" ptsTypes="">
                                      <p:cBhvr>
                                        <p:cTn id="80" dur="1000" fill="hold"/>
                                        <p:tgtEl>
                                          <p:spTgt spid="30"/>
                                        </p:tgtEl>
                                        <p:attrNameLst>
                                          <p:attrName>ppt_x</p:attrName>
                                          <p:attrName>ppt_y</p:attrName>
                                        </p:attrNameLst>
                                      </p:cBhvr>
                                    </p:animMotion>
                                  </p:childTnLst>
                                </p:cTn>
                              </p:par>
                              <p:par>
                                <p:cTn id="81" presetID="64" presetClass="path" presetSubtype="0" accel="50000" decel="50000" fill="hold" nodeType="withEffect">
                                  <p:stCondLst>
                                    <p:cond delay="0"/>
                                  </p:stCondLst>
                                  <p:childTnLst>
                                    <p:animMotion origin="layout" path="M 0 0 L 0 -0.25 E" pathEditMode="relative" ptsTypes="">
                                      <p:cBhvr>
                                        <p:cTn id="82" dur="1000" fill="hold"/>
                                        <p:tgtEl>
                                          <p:spTgt spid="29"/>
                                        </p:tgtEl>
                                        <p:attrNameLst>
                                          <p:attrName>ppt_x</p:attrName>
                                          <p:attrName>ppt_y</p:attrName>
                                        </p:attrNameLst>
                                      </p:cBhvr>
                                    </p:animMotion>
                                  </p:childTnLst>
                                </p:cTn>
                              </p:par>
                              <p:par>
                                <p:cTn id="83" presetID="64" presetClass="path" presetSubtype="0" accel="50000" decel="50000" fill="hold" nodeType="withEffect">
                                  <p:stCondLst>
                                    <p:cond delay="0"/>
                                  </p:stCondLst>
                                  <p:childTnLst>
                                    <p:animMotion origin="layout" path="M 0 0 L 0 -0.25 E" pathEditMode="relative" ptsTypes="">
                                      <p:cBhvr>
                                        <p:cTn id="84" dur="1000" fill="hold"/>
                                        <p:tgtEl>
                                          <p:spTgt spid="113"/>
                                        </p:tgtEl>
                                        <p:attrNameLst>
                                          <p:attrName>ppt_x</p:attrName>
                                          <p:attrName>ppt_y</p:attrName>
                                        </p:attrNameLst>
                                      </p:cBhvr>
                                    </p:animMotion>
                                  </p:childTnLst>
                                </p:cTn>
                              </p:par>
                              <p:par>
                                <p:cTn id="85" presetID="64" presetClass="path" presetSubtype="0" accel="50000" decel="50000" fill="hold" nodeType="withEffect">
                                  <p:stCondLst>
                                    <p:cond delay="0"/>
                                  </p:stCondLst>
                                  <p:childTnLst>
                                    <p:animMotion origin="layout" path="M 0 0 L 0 -0.25 E" pathEditMode="relative" ptsTypes="">
                                      <p:cBhvr>
                                        <p:cTn id="86" dur="1000" fill="hold"/>
                                        <p:tgtEl>
                                          <p:spTgt spid="111"/>
                                        </p:tgtEl>
                                        <p:attrNameLst>
                                          <p:attrName>ppt_x</p:attrName>
                                          <p:attrName>ppt_y</p:attrName>
                                        </p:attrNameLst>
                                      </p:cBhvr>
                                    </p:animMotion>
                                  </p:childTnLst>
                                </p:cTn>
                              </p:par>
                              <p:par>
                                <p:cTn id="87" presetID="64" presetClass="path" presetSubtype="0" accel="50000" decel="50000" fill="hold" nodeType="withEffect">
                                  <p:stCondLst>
                                    <p:cond delay="0"/>
                                  </p:stCondLst>
                                  <p:childTnLst>
                                    <p:animMotion origin="layout" path="M 0 0 L 0 -0.25 E" pathEditMode="relative" ptsTypes="">
                                      <p:cBhvr>
                                        <p:cTn id="88" dur="1000" fill="hold"/>
                                        <p:tgtEl>
                                          <p:spTgt spid="151"/>
                                        </p:tgtEl>
                                        <p:attrNameLst>
                                          <p:attrName>ppt_x</p:attrName>
                                          <p:attrName>ppt_y</p:attrName>
                                        </p:attrNameLst>
                                      </p:cBhvr>
                                    </p:animMotion>
                                  </p:childTnLst>
                                </p:cTn>
                              </p:par>
                              <p:par>
                                <p:cTn id="89" presetID="64" presetClass="path" presetSubtype="0" accel="50000" decel="50000" fill="hold" nodeType="withEffect">
                                  <p:stCondLst>
                                    <p:cond delay="0"/>
                                  </p:stCondLst>
                                  <p:childTnLst>
                                    <p:animMotion origin="layout" path="M 0 0 L 0 -0.25 E" pathEditMode="relative" ptsTypes="">
                                      <p:cBhvr>
                                        <p:cTn id="90" dur="1000" fill="hold"/>
                                        <p:tgtEl>
                                          <p:spTgt spid="160"/>
                                        </p:tgtEl>
                                        <p:attrNameLst>
                                          <p:attrName>ppt_x</p:attrName>
                                          <p:attrName>ppt_y</p:attrName>
                                        </p:attrNameLst>
                                      </p:cBhvr>
                                    </p:animMotion>
                                  </p:childTnLst>
                                </p:cTn>
                              </p:par>
                              <p:par>
                                <p:cTn id="91" presetID="64" presetClass="path" presetSubtype="0" accel="50000" decel="50000" fill="hold" nodeType="withEffect">
                                  <p:stCondLst>
                                    <p:cond delay="0"/>
                                  </p:stCondLst>
                                  <p:childTnLst>
                                    <p:animMotion origin="layout" path="M 0 0 L 0 -0.25 E" pathEditMode="relative" ptsTypes="">
                                      <p:cBhvr>
                                        <p:cTn id="92" dur="1000" fill="hold"/>
                                        <p:tgtEl>
                                          <p:spTgt spid="159"/>
                                        </p:tgtEl>
                                        <p:attrNameLst>
                                          <p:attrName>ppt_x</p:attrName>
                                          <p:attrName>ppt_y</p:attrName>
                                        </p:attrNameLst>
                                      </p:cBhvr>
                                    </p:animMotion>
                                  </p:childTnLst>
                                </p:cTn>
                              </p:par>
                            </p:childTnLst>
                          </p:cTn>
                        </p:par>
                        <p:par>
                          <p:cTn id="93" fill="hold">
                            <p:stCondLst>
                              <p:cond delay="1500"/>
                            </p:stCondLst>
                            <p:childTnLst>
                              <p:par>
                                <p:cTn id="94" presetID="57" presetClass="path" presetSubtype="0" accel="50000" decel="50000" fill="hold" nodeType="afterEffect">
                                  <p:stCondLst>
                                    <p:cond delay="0"/>
                                  </p:stCondLst>
                                  <p:childTnLst>
                                    <p:animMotion origin="layout" path="M 1.66667E-6 -0.25007 L 1.66667E-6 -0.33837 C 1.66667E-6 -0.37789 0.02239 -0.42605 0.04097 -0.42605 L 0.08212 -0.42605 " pathEditMode="relative" rAng="0" ptsTypes="FfFF">
                                      <p:cBhvr>
                                        <p:cTn id="95" dur="1000" fill="hold"/>
                                        <p:tgtEl>
                                          <p:spTgt spid="151"/>
                                        </p:tgtEl>
                                        <p:attrNameLst>
                                          <p:attrName>ppt_x</p:attrName>
                                          <p:attrName>ppt_y</p:attrName>
                                        </p:attrNameLst>
                                      </p:cBhvr>
                                      <p:rCtr x="4097" y="-8799"/>
                                    </p:animMotion>
                                  </p:childTnLst>
                                </p:cTn>
                              </p:par>
                              <p:par>
                                <p:cTn id="96" presetID="57" presetClass="path" presetSubtype="0" accel="50000" decel="50000" fill="hold" nodeType="withEffect">
                                  <p:stCondLst>
                                    <p:cond delay="0"/>
                                  </p:stCondLst>
                                  <p:childTnLst>
                                    <p:animMotion origin="layout" path="M 2.77778E-7 -0.25008 L 2.77778E-7 -0.33838 C 2.77778E-7 -0.37789 0.0224 -0.42606 0.04097 -0.42606 L 0.08212 -0.42606 " pathEditMode="relative" rAng="0" ptsTypes="FfFF">
                                      <p:cBhvr>
                                        <p:cTn id="97" dur="1000" fill="hold"/>
                                        <p:tgtEl>
                                          <p:spTgt spid="160"/>
                                        </p:tgtEl>
                                        <p:attrNameLst>
                                          <p:attrName>ppt_x</p:attrName>
                                          <p:attrName>ppt_y</p:attrName>
                                        </p:attrNameLst>
                                      </p:cBhvr>
                                      <p:rCtr x="4097" y="-8799"/>
                                    </p:animMotion>
                                  </p:childTnLst>
                                </p:cTn>
                              </p:par>
                              <p:par>
                                <p:cTn id="98" presetID="57" presetClass="path" presetSubtype="0" accel="50000" decel="50000" fill="hold" nodeType="withEffect">
                                  <p:stCondLst>
                                    <p:cond delay="0"/>
                                  </p:stCondLst>
                                  <p:childTnLst>
                                    <p:animMotion origin="layout" path="M -4.44444E-6 -0.25008 L -4.44444E-6 -0.33837 C -4.44444E-6 -0.37789 0.0224 -0.42606 0.04098 -0.42606 L 0.08212 -0.42606 " pathEditMode="relative" rAng="0" ptsTypes="FfFF">
                                      <p:cBhvr>
                                        <p:cTn id="99" dur="1000" fill="hold"/>
                                        <p:tgtEl>
                                          <p:spTgt spid="159"/>
                                        </p:tgtEl>
                                        <p:attrNameLst>
                                          <p:attrName>ppt_x</p:attrName>
                                          <p:attrName>ppt_y</p:attrName>
                                        </p:attrNameLst>
                                      </p:cBhvr>
                                      <p:rCtr x="4097" y="-8799"/>
                                    </p:animMotion>
                                  </p:childTnLst>
                                </p:cTn>
                              </p:par>
                            </p:childTnLst>
                          </p:cTn>
                        </p:par>
                        <p:par>
                          <p:cTn id="100" fill="hold">
                            <p:stCondLst>
                              <p:cond delay="2500"/>
                            </p:stCondLst>
                            <p:childTnLst>
                              <p:par>
                                <p:cTn id="101" presetID="10" presetClass="entr" presetSubtype="0" fill="hold" grpId="0" nodeType="after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fade">
                                      <p:cBhvr>
                                        <p:cTn id="103" dur="500"/>
                                        <p:tgtEl>
                                          <p:spTgt spid="9"/>
                                        </p:tgtEl>
                                      </p:cBhvr>
                                    </p:animEffect>
                                  </p:childTnLst>
                                </p:cTn>
                              </p:par>
                              <p:par>
                                <p:cTn id="104" presetID="10" presetClass="entr" presetSubtype="0" fill="hold"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par>
                                <p:cTn id="107" presetID="10" presetClass="entr" presetSubtype="0" fill="hold" nodeType="with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fade">
                                      <p:cBhvr>
                                        <p:cTn id="109" dur="500"/>
                                        <p:tgtEl>
                                          <p:spTgt spid="23"/>
                                        </p:tgtEl>
                                      </p:cBhvr>
                                    </p:animEffect>
                                  </p:childTnLst>
                                </p:cTn>
                              </p:par>
                              <p:par>
                                <p:cTn id="110" presetID="10" presetClass="entr" presetSubtype="0" fill="hold" nodeType="with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500"/>
                                        <p:tgtEl>
                                          <p:spTgt spid="2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fade">
                                      <p:cBhvr>
                                        <p:cTn id="115" dur="500"/>
                                        <p:tgtEl>
                                          <p:spTgt spid="21"/>
                                        </p:tgtEl>
                                      </p:cBhvr>
                                    </p:animEffect>
                                  </p:childTnLst>
                                </p:cTn>
                              </p:par>
                              <p:par>
                                <p:cTn id="116" presetID="10" presetClass="entr" presetSubtype="0" fill="hold"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fade">
                                      <p:cBhvr>
                                        <p:cTn id="118" dur="500"/>
                                        <p:tgtEl>
                                          <p:spTgt spid="2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fade">
                                      <p:cBhvr>
                                        <p:cTn id="121" dur="500"/>
                                        <p:tgtEl>
                                          <p:spTgt spid="11"/>
                                        </p:tgtEl>
                                      </p:cBhvr>
                                    </p:animEffect>
                                  </p:childTnLst>
                                </p:cTn>
                              </p:par>
                              <p:par>
                                <p:cTn id="122" presetID="10" presetClass="entr" presetSubtype="0" fill="hold" nodeType="with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fade">
                                      <p:cBhvr>
                                        <p:cTn id="124" dur="500"/>
                                        <p:tgtEl>
                                          <p:spTgt spid="3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fade">
                                      <p:cBhvr>
                                        <p:cTn id="127" dur="500"/>
                                        <p:tgtEl>
                                          <p:spTgt spid="31"/>
                                        </p:tgtEl>
                                      </p:cBhvr>
                                    </p:animEffect>
                                  </p:childTnLst>
                                </p:cTn>
                              </p:par>
                              <p:par>
                                <p:cTn id="128" presetID="10" presetClass="entr" presetSubtype="0" fill="hold" nodeType="with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fade">
                                      <p:cBhvr>
                                        <p:cTn id="130" dur="500"/>
                                        <p:tgtEl>
                                          <p:spTgt spid="34"/>
                                        </p:tgtEl>
                                      </p:cBhvr>
                                    </p:animEffect>
                                  </p:childTnLst>
                                </p:cTn>
                              </p:par>
                              <p:par>
                                <p:cTn id="131" presetID="10" presetClass="entr" presetSubtype="0" fill="hold" nodeType="with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500"/>
                                        <p:tgtEl>
                                          <p:spTgt spid="33"/>
                                        </p:tgtEl>
                                      </p:cBhvr>
                                    </p:animEffect>
                                  </p:childTnLst>
                                </p:cTn>
                              </p:par>
                              <p:par>
                                <p:cTn id="134" presetID="10" presetClass="entr" presetSubtype="0" fill="hold" nodeType="withEffect">
                                  <p:stCondLst>
                                    <p:cond delay="0"/>
                                  </p:stCondLst>
                                  <p:childTnLst>
                                    <p:set>
                                      <p:cBhvr>
                                        <p:cTn id="135" dur="1" fill="hold">
                                          <p:stCondLst>
                                            <p:cond delay="0"/>
                                          </p:stCondLst>
                                        </p:cTn>
                                        <p:tgtEl>
                                          <p:spTgt spid="80"/>
                                        </p:tgtEl>
                                        <p:attrNameLst>
                                          <p:attrName>style.visibility</p:attrName>
                                        </p:attrNameLst>
                                      </p:cBhvr>
                                      <p:to>
                                        <p:strVal val="visible"/>
                                      </p:to>
                                    </p:set>
                                    <p:animEffect transition="in" filter="fade">
                                      <p:cBhvr>
                                        <p:cTn id="136" dur="500"/>
                                        <p:tgtEl>
                                          <p:spTgt spid="8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0"/>
                                        </p:tgtEl>
                                        <p:attrNameLst>
                                          <p:attrName>style.visibility</p:attrName>
                                        </p:attrNameLst>
                                      </p:cBhvr>
                                      <p:to>
                                        <p:strVal val="visible"/>
                                      </p:to>
                                    </p:set>
                                    <p:animEffect transition="in" filter="fade">
                                      <p:cBhvr>
                                        <p:cTn id="139" dur="500"/>
                                        <p:tgtEl>
                                          <p:spTgt spid="1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0"/>
                                        </p:tgtEl>
                                        <p:attrNameLst>
                                          <p:attrName>style.visibility</p:attrName>
                                        </p:attrNameLst>
                                      </p:cBhvr>
                                      <p:to>
                                        <p:strVal val="visible"/>
                                      </p:to>
                                    </p:set>
                                    <p:animEffect transition="in" filter="fade">
                                      <p:cBhvr>
                                        <p:cTn id="142" dur="500"/>
                                        <p:tgtEl>
                                          <p:spTgt spid="70"/>
                                        </p:tgtEl>
                                      </p:cBhvr>
                                    </p:animEffect>
                                  </p:childTnLst>
                                </p:cTn>
                              </p:par>
                              <p:par>
                                <p:cTn id="143" presetID="10" presetClass="entr" presetSubtype="0" fill="hold"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fade">
                                      <p:cBhvr>
                                        <p:cTn id="145" dur="500"/>
                                        <p:tgtEl>
                                          <p:spTgt spid="74"/>
                                        </p:tgtEl>
                                      </p:cBhvr>
                                    </p:animEffect>
                                  </p:childTnLst>
                                </p:cTn>
                              </p:par>
                              <p:par>
                                <p:cTn id="146" presetID="10" presetClass="entr" presetSubtype="0" fill="hold" nodeType="withEffect">
                                  <p:stCondLst>
                                    <p:cond delay="0"/>
                                  </p:stCondLst>
                                  <p:childTnLst>
                                    <p:set>
                                      <p:cBhvr>
                                        <p:cTn id="147" dur="1" fill="hold">
                                          <p:stCondLst>
                                            <p:cond delay="0"/>
                                          </p:stCondLst>
                                        </p:cTn>
                                        <p:tgtEl>
                                          <p:spTgt spid="73"/>
                                        </p:tgtEl>
                                        <p:attrNameLst>
                                          <p:attrName>style.visibility</p:attrName>
                                        </p:attrNameLst>
                                      </p:cBhvr>
                                      <p:to>
                                        <p:strVal val="visible"/>
                                      </p:to>
                                    </p:set>
                                    <p:animEffect transition="in" filter="fade">
                                      <p:cBhvr>
                                        <p:cTn id="148" dur="500"/>
                                        <p:tgtEl>
                                          <p:spTgt spid="73"/>
                                        </p:tgtEl>
                                      </p:cBhvr>
                                    </p:animEffect>
                                  </p:childTnLst>
                                </p:cTn>
                              </p:par>
                              <p:par>
                                <p:cTn id="149" presetID="10" presetClass="entr" presetSubtype="0" fill="hold" nodeType="withEffect">
                                  <p:stCondLst>
                                    <p:cond delay="0"/>
                                  </p:stCondLst>
                                  <p:childTnLst>
                                    <p:set>
                                      <p:cBhvr>
                                        <p:cTn id="150" dur="1" fill="hold">
                                          <p:stCondLst>
                                            <p:cond delay="0"/>
                                          </p:stCondLst>
                                        </p:cTn>
                                        <p:tgtEl>
                                          <p:spTgt spid="72"/>
                                        </p:tgtEl>
                                        <p:attrNameLst>
                                          <p:attrName>style.visibility</p:attrName>
                                        </p:attrNameLst>
                                      </p:cBhvr>
                                      <p:to>
                                        <p:strVal val="visible"/>
                                      </p:to>
                                    </p:set>
                                    <p:animEffect transition="in" filter="fade">
                                      <p:cBhvr>
                                        <p:cTn id="151" dur="500"/>
                                        <p:tgtEl>
                                          <p:spTgt spid="72"/>
                                        </p:tgtEl>
                                      </p:cBhvr>
                                    </p:animEffect>
                                  </p:childTnLst>
                                </p:cTn>
                              </p:par>
                              <p:par>
                                <p:cTn id="152" presetID="10" presetClass="entr" presetSubtype="0" fill="hold" nodeType="with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fade">
                                      <p:cBhvr>
                                        <p:cTn id="154" dur="500"/>
                                        <p:tgtEl>
                                          <p:spTgt spid="71"/>
                                        </p:tgtEl>
                                      </p:cBhvr>
                                    </p:animEffect>
                                  </p:childTnLst>
                                </p:cTn>
                              </p:par>
                              <p:par>
                                <p:cTn id="155" presetID="10" presetClass="entr" presetSubtype="0" fill="hold"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fade">
                                      <p:cBhvr>
                                        <p:cTn id="157" dur="500"/>
                                        <p:tgtEl>
                                          <p:spTgt spid="53"/>
                                        </p:tgtEl>
                                      </p:cBhvr>
                                    </p:animEffect>
                                  </p:childTnLst>
                                </p:cTn>
                              </p:par>
                              <p:par>
                                <p:cTn id="158" presetID="10" presetClass="entr" presetSubtype="0" fill="hold" nodeType="withEffect">
                                  <p:stCondLst>
                                    <p:cond delay="0"/>
                                  </p:stCondLst>
                                  <p:childTnLst>
                                    <p:set>
                                      <p:cBhvr>
                                        <p:cTn id="159" dur="1" fill="hold">
                                          <p:stCondLst>
                                            <p:cond delay="0"/>
                                          </p:stCondLst>
                                        </p:cTn>
                                        <p:tgtEl>
                                          <p:spTgt spid="50"/>
                                        </p:tgtEl>
                                        <p:attrNameLst>
                                          <p:attrName>style.visibility</p:attrName>
                                        </p:attrNameLst>
                                      </p:cBhvr>
                                      <p:to>
                                        <p:strVal val="visible"/>
                                      </p:to>
                                    </p:set>
                                    <p:animEffect transition="in" filter="fade">
                                      <p:cBhvr>
                                        <p:cTn id="160" dur="500"/>
                                        <p:tgtEl>
                                          <p:spTgt spid="50"/>
                                        </p:tgtEl>
                                      </p:cBhvr>
                                    </p:animEffect>
                                  </p:childTnLst>
                                </p:cTn>
                              </p:par>
                              <p:par>
                                <p:cTn id="161" presetID="10" presetClass="entr" presetSubtype="0" fill="hold" nodeType="withEffect">
                                  <p:stCondLst>
                                    <p:cond delay="0"/>
                                  </p:stCondLst>
                                  <p:childTnLst>
                                    <p:set>
                                      <p:cBhvr>
                                        <p:cTn id="162" dur="1" fill="hold">
                                          <p:stCondLst>
                                            <p:cond delay="0"/>
                                          </p:stCondLst>
                                        </p:cTn>
                                        <p:tgtEl>
                                          <p:spTgt spid="52"/>
                                        </p:tgtEl>
                                        <p:attrNameLst>
                                          <p:attrName>style.visibility</p:attrName>
                                        </p:attrNameLst>
                                      </p:cBhvr>
                                      <p:to>
                                        <p:strVal val="visible"/>
                                      </p:to>
                                    </p:set>
                                    <p:animEffect transition="in" filter="fade">
                                      <p:cBhvr>
                                        <p:cTn id="163" dur="500"/>
                                        <p:tgtEl>
                                          <p:spTgt spid="52"/>
                                        </p:tgtEl>
                                      </p:cBhvr>
                                    </p:animEffect>
                                  </p:childTnLst>
                                </p:cTn>
                              </p:par>
                              <p:par>
                                <p:cTn id="164" presetID="10" presetClass="entr" presetSubtype="0" fill="hold" nodeType="withEffect">
                                  <p:stCondLst>
                                    <p:cond delay="0"/>
                                  </p:stCondLst>
                                  <p:childTnLst>
                                    <p:set>
                                      <p:cBhvr>
                                        <p:cTn id="165" dur="1" fill="hold">
                                          <p:stCondLst>
                                            <p:cond delay="0"/>
                                          </p:stCondLst>
                                        </p:cTn>
                                        <p:tgtEl>
                                          <p:spTgt spid="45"/>
                                        </p:tgtEl>
                                        <p:attrNameLst>
                                          <p:attrName>style.visibility</p:attrName>
                                        </p:attrNameLst>
                                      </p:cBhvr>
                                      <p:to>
                                        <p:strVal val="visible"/>
                                      </p:to>
                                    </p:set>
                                    <p:animEffect transition="in" filter="fade">
                                      <p:cBhvr>
                                        <p:cTn id="166" dur="500"/>
                                        <p:tgtEl>
                                          <p:spTgt spid="45"/>
                                        </p:tgtEl>
                                      </p:cBhvr>
                                    </p:animEffect>
                                  </p:childTnLst>
                                </p:cTn>
                              </p:par>
                              <p:par>
                                <p:cTn id="167" presetID="10" presetClass="entr" presetSubtype="0" fill="hold" nodeType="withEffect">
                                  <p:stCondLst>
                                    <p:cond delay="0"/>
                                  </p:stCondLst>
                                  <p:childTnLst>
                                    <p:set>
                                      <p:cBhvr>
                                        <p:cTn id="168" dur="1" fill="hold">
                                          <p:stCondLst>
                                            <p:cond delay="0"/>
                                          </p:stCondLst>
                                        </p:cTn>
                                        <p:tgtEl>
                                          <p:spTgt spid="48"/>
                                        </p:tgtEl>
                                        <p:attrNameLst>
                                          <p:attrName>style.visibility</p:attrName>
                                        </p:attrNameLst>
                                      </p:cBhvr>
                                      <p:to>
                                        <p:strVal val="visible"/>
                                      </p:to>
                                    </p:set>
                                    <p:animEffect transition="in" filter="fade">
                                      <p:cBhvr>
                                        <p:cTn id="169" dur="500"/>
                                        <p:tgtEl>
                                          <p:spTgt spid="48"/>
                                        </p:tgtEl>
                                      </p:cBhvr>
                                    </p:animEffect>
                                  </p:childTnLst>
                                </p:cTn>
                              </p:par>
                              <p:par>
                                <p:cTn id="170" presetID="10" presetClass="entr" presetSubtype="0" fill="hold" nodeType="with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fade">
                                      <p:cBhvr>
                                        <p:cTn id="172" dur="500"/>
                                        <p:tgtEl>
                                          <p:spTgt spid="44"/>
                                        </p:tgtEl>
                                      </p:cBhvr>
                                    </p:animEffect>
                                  </p:childTnLst>
                                </p:cTn>
                              </p:par>
                              <p:par>
                                <p:cTn id="173" presetID="10" presetClass="entr" presetSubtype="0" fill="hold" nodeType="withEffect">
                                  <p:stCondLst>
                                    <p:cond delay="0"/>
                                  </p:stCondLst>
                                  <p:childTnLst>
                                    <p:set>
                                      <p:cBhvr>
                                        <p:cTn id="174" dur="1" fill="hold">
                                          <p:stCondLst>
                                            <p:cond delay="0"/>
                                          </p:stCondLst>
                                        </p:cTn>
                                        <p:tgtEl>
                                          <p:spTgt spid="47"/>
                                        </p:tgtEl>
                                        <p:attrNameLst>
                                          <p:attrName>style.visibility</p:attrName>
                                        </p:attrNameLst>
                                      </p:cBhvr>
                                      <p:to>
                                        <p:strVal val="visible"/>
                                      </p:to>
                                    </p:set>
                                    <p:animEffect transition="in" filter="fade">
                                      <p:cBhvr>
                                        <p:cTn id="175" dur="500"/>
                                        <p:tgtEl>
                                          <p:spTgt spid="47"/>
                                        </p:tgtEl>
                                      </p:cBhvr>
                                    </p:animEffect>
                                  </p:childTnLst>
                                </p:cTn>
                              </p:par>
                              <p:par>
                                <p:cTn id="176" presetID="10" presetClass="entr" presetSubtype="0" fill="hold" nodeType="withEffect">
                                  <p:stCondLst>
                                    <p:cond delay="0"/>
                                  </p:stCondLst>
                                  <p:childTnLst>
                                    <p:set>
                                      <p:cBhvr>
                                        <p:cTn id="177" dur="1" fill="hold">
                                          <p:stCondLst>
                                            <p:cond delay="0"/>
                                          </p:stCondLst>
                                        </p:cTn>
                                        <p:tgtEl>
                                          <p:spTgt spid="43"/>
                                        </p:tgtEl>
                                        <p:attrNameLst>
                                          <p:attrName>style.visibility</p:attrName>
                                        </p:attrNameLst>
                                      </p:cBhvr>
                                      <p:to>
                                        <p:strVal val="visible"/>
                                      </p:to>
                                    </p:set>
                                    <p:animEffect transition="in" filter="fade">
                                      <p:cBhvr>
                                        <p:cTn id="178" dur="500"/>
                                        <p:tgtEl>
                                          <p:spTgt spid="4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
                                        </p:tgtEl>
                                        <p:attrNameLst>
                                          <p:attrName>style.visibility</p:attrName>
                                        </p:attrNameLst>
                                      </p:cBhvr>
                                      <p:to>
                                        <p:strVal val="visible"/>
                                      </p:to>
                                    </p:set>
                                    <p:animEffect transition="in" filter="fade">
                                      <p:cBhvr>
                                        <p:cTn id="181" dur="500"/>
                                        <p:tgtEl>
                                          <p:spTgt spid="1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42"/>
                                        </p:tgtEl>
                                        <p:attrNameLst>
                                          <p:attrName>style.visibility</p:attrName>
                                        </p:attrNameLst>
                                      </p:cBhvr>
                                      <p:to>
                                        <p:strVal val="visible"/>
                                      </p:to>
                                    </p:set>
                                    <p:animEffect transition="in" filter="fade">
                                      <p:cBhvr>
                                        <p:cTn id="184" dur="500"/>
                                        <p:tgtEl>
                                          <p:spTgt spid="42"/>
                                        </p:tgtEl>
                                      </p:cBhvr>
                                    </p:animEffect>
                                  </p:childTnLst>
                                </p:cTn>
                              </p:par>
                              <p:par>
                                <p:cTn id="185" presetID="10" presetClass="entr" presetSubtype="0" fill="hold" nodeType="with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fade">
                                      <p:cBhvr>
                                        <p:cTn id="187" dur="500"/>
                                        <p:tgtEl>
                                          <p:spTgt spid="4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35"/>
                                        </p:tgtEl>
                                        <p:attrNameLst>
                                          <p:attrName>style.visibility</p:attrName>
                                        </p:attrNameLst>
                                      </p:cBhvr>
                                      <p:to>
                                        <p:strVal val="visible"/>
                                      </p:to>
                                    </p:set>
                                    <p:animEffect transition="in" filter="fade">
                                      <p:cBhvr>
                                        <p:cTn id="190" dur="500"/>
                                        <p:tgtEl>
                                          <p:spTgt spid="35"/>
                                        </p:tgtEl>
                                      </p:cBhvr>
                                    </p:animEffect>
                                  </p:childTnLst>
                                </p:cTn>
                              </p:par>
                              <p:par>
                                <p:cTn id="191" presetID="10" presetClass="entr" presetSubtype="0" fill="hold" nodeType="withEffect">
                                  <p:stCondLst>
                                    <p:cond delay="0"/>
                                  </p:stCondLst>
                                  <p:childTnLst>
                                    <p:set>
                                      <p:cBhvr>
                                        <p:cTn id="192" dur="1" fill="hold">
                                          <p:stCondLst>
                                            <p:cond delay="0"/>
                                          </p:stCondLst>
                                        </p:cTn>
                                        <p:tgtEl>
                                          <p:spTgt spid="109"/>
                                        </p:tgtEl>
                                        <p:attrNameLst>
                                          <p:attrName>style.visibility</p:attrName>
                                        </p:attrNameLst>
                                      </p:cBhvr>
                                      <p:to>
                                        <p:strVal val="visible"/>
                                      </p:to>
                                    </p:set>
                                    <p:animEffect transition="in" filter="fade">
                                      <p:cBhvr>
                                        <p:cTn id="193" dur="500"/>
                                        <p:tgtEl>
                                          <p:spTgt spid="109"/>
                                        </p:tgtEl>
                                      </p:cBhvr>
                                    </p:animEffect>
                                  </p:childTnLst>
                                </p:cTn>
                              </p:par>
                              <p:par>
                                <p:cTn id="194" presetID="10" presetClass="entr" presetSubtype="0" fill="hold" nodeType="withEffect">
                                  <p:stCondLst>
                                    <p:cond delay="0"/>
                                  </p:stCondLst>
                                  <p:childTnLst>
                                    <p:set>
                                      <p:cBhvr>
                                        <p:cTn id="195" dur="1" fill="hold">
                                          <p:stCondLst>
                                            <p:cond delay="0"/>
                                          </p:stCondLst>
                                        </p:cTn>
                                        <p:tgtEl>
                                          <p:spTgt spid="110"/>
                                        </p:tgtEl>
                                        <p:attrNameLst>
                                          <p:attrName>style.visibility</p:attrName>
                                        </p:attrNameLst>
                                      </p:cBhvr>
                                      <p:to>
                                        <p:strVal val="visible"/>
                                      </p:to>
                                    </p:set>
                                    <p:animEffect transition="in" filter="fade">
                                      <p:cBhvr>
                                        <p:cTn id="196" dur="500"/>
                                        <p:tgtEl>
                                          <p:spTgt spid="110"/>
                                        </p:tgtEl>
                                      </p:cBhvr>
                                    </p:animEffect>
                                  </p:childTnLst>
                                </p:cTn>
                              </p:par>
                              <p:par>
                                <p:cTn id="197" presetID="10" presetClass="entr" presetSubtype="0" fill="hold" nodeType="withEffect">
                                  <p:stCondLst>
                                    <p:cond delay="0"/>
                                  </p:stCondLst>
                                  <p:childTnLst>
                                    <p:set>
                                      <p:cBhvr>
                                        <p:cTn id="198" dur="1" fill="hold">
                                          <p:stCondLst>
                                            <p:cond delay="0"/>
                                          </p:stCondLst>
                                        </p:cTn>
                                        <p:tgtEl>
                                          <p:spTgt spid="39"/>
                                        </p:tgtEl>
                                        <p:attrNameLst>
                                          <p:attrName>style.visibility</p:attrName>
                                        </p:attrNameLst>
                                      </p:cBhvr>
                                      <p:to>
                                        <p:strVal val="visible"/>
                                      </p:to>
                                    </p:set>
                                    <p:animEffect transition="in" filter="fade">
                                      <p:cBhvr>
                                        <p:cTn id="199" dur="500"/>
                                        <p:tgtEl>
                                          <p:spTgt spid="39"/>
                                        </p:tgtEl>
                                      </p:cBhvr>
                                    </p:animEffect>
                                  </p:childTnLst>
                                </p:cTn>
                              </p:par>
                              <p:par>
                                <p:cTn id="200" presetID="10" presetClass="entr" presetSubtype="0" fill="hold" nodeType="withEffect">
                                  <p:stCondLst>
                                    <p:cond delay="0"/>
                                  </p:stCondLst>
                                  <p:childTnLst>
                                    <p:set>
                                      <p:cBhvr>
                                        <p:cTn id="201" dur="1" fill="hold">
                                          <p:stCondLst>
                                            <p:cond delay="0"/>
                                          </p:stCondLst>
                                        </p:cTn>
                                        <p:tgtEl>
                                          <p:spTgt spid="37"/>
                                        </p:tgtEl>
                                        <p:attrNameLst>
                                          <p:attrName>style.visibility</p:attrName>
                                        </p:attrNameLst>
                                      </p:cBhvr>
                                      <p:to>
                                        <p:strVal val="visible"/>
                                      </p:to>
                                    </p:set>
                                    <p:animEffect transition="in" filter="fade">
                                      <p:cBhvr>
                                        <p:cTn id="202" dur="500"/>
                                        <p:tgtEl>
                                          <p:spTgt spid="37"/>
                                        </p:tgtEl>
                                      </p:cBhvr>
                                    </p:animEffect>
                                  </p:childTnLst>
                                </p:cTn>
                              </p:par>
                              <p:par>
                                <p:cTn id="203" presetID="10" presetClass="entr" presetSubtype="0" fill="hold" nodeType="withEffect">
                                  <p:stCondLst>
                                    <p:cond delay="0"/>
                                  </p:stCondLst>
                                  <p:childTnLst>
                                    <p:set>
                                      <p:cBhvr>
                                        <p:cTn id="204" dur="1" fill="hold">
                                          <p:stCondLst>
                                            <p:cond delay="0"/>
                                          </p:stCondLst>
                                        </p:cTn>
                                        <p:tgtEl>
                                          <p:spTgt spid="36"/>
                                        </p:tgtEl>
                                        <p:attrNameLst>
                                          <p:attrName>style.visibility</p:attrName>
                                        </p:attrNameLst>
                                      </p:cBhvr>
                                      <p:to>
                                        <p:strVal val="visible"/>
                                      </p:to>
                                    </p:set>
                                    <p:animEffect transition="in" filter="fade">
                                      <p:cBhvr>
                                        <p:cTn id="205" dur="500"/>
                                        <p:tgtEl>
                                          <p:spTgt spid="36"/>
                                        </p:tgtEl>
                                      </p:cBhvr>
                                    </p:animEffect>
                                  </p:childTnLst>
                                </p:cTn>
                              </p:par>
                              <p:par>
                                <p:cTn id="206" presetID="10" presetClass="entr" presetSubtype="0" fill="hold" nodeType="withEffect">
                                  <p:stCondLst>
                                    <p:cond delay="0"/>
                                  </p:stCondLst>
                                  <p:childTnLst>
                                    <p:set>
                                      <p:cBhvr>
                                        <p:cTn id="207" dur="1" fill="hold">
                                          <p:stCondLst>
                                            <p:cond delay="0"/>
                                          </p:stCondLst>
                                        </p:cTn>
                                        <p:tgtEl>
                                          <p:spTgt spid="38"/>
                                        </p:tgtEl>
                                        <p:attrNameLst>
                                          <p:attrName>style.visibility</p:attrName>
                                        </p:attrNameLst>
                                      </p:cBhvr>
                                      <p:to>
                                        <p:strVal val="visible"/>
                                      </p:to>
                                    </p:set>
                                    <p:animEffect transition="in" filter="fade">
                                      <p:cBhvr>
                                        <p:cTn id="208" dur="500"/>
                                        <p:tgtEl>
                                          <p:spTgt spid="38"/>
                                        </p:tgtEl>
                                      </p:cBhvr>
                                    </p:animEffect>
                                  </p:childTnLst>
                                </p:cTn>
                              </p:par>
                              <p:par>
                                <p:cTn id="209" presetID="10" presetClass="entr" presetSubtype="0" fill="hold" nodeType="withEffect">
                                  <p:stCondLst>
                                    <p:cond delay="0"/>
                                  </p:stCondLst>
                                  <p:childTnLst>
                                    <p:set>
                                      <p:cBhvr>
                                        <p:cTn id="210" dur="1" fill="hold">
                                          <p:stCondLst>
                                            <p:cond delay="0"/>
                                          </p:stCondLst>
                                        </p:cTn>
                                        <p:tgtEl>
                                          <p:spTgt spid="41"/>
                                        </p:tgtEl>
                                        <p:attrNameLst>
                                          <p:attrName>style.visibility</p:attrName>
                                        </p:attrNameLst>
                                      </p:cBhvr>
                                      <p:to>
                                        <p:strVal val="visible"/>
                                      </p:to>
                                    </p:set>
                                    <p:animEffect transition="in" filter="fade">
                                      <p:cBhvr>
                                        <p:cTn id="211" dur="500"/>
                                        <p:tgtEl>
                                          <p:spTgt spid="41"/>
                                        </p:tgtEl>
                                      </p:cBhvr>
                                    </p:animEffect>
                                  </p:childTnLst>
                                </p:cTn>
                              </p:par>
                              <p:par>
                                <p:cTn id="212" presetID="10" presetClass="entr" presetSubtype="0" fill="hold" nodeType="withEffect">
                                  <p:stCondLst>
                                    <p:cond delay="0"/>
                                  </p:stCondLst>
                                  <p:childTnLst>
                                    <p:set>
                                      <p:cBhvr>
                                        <p:cTn id="213" dur="1" fill="hold">
                                          <p:stCondLst>
                                            <p:cond delay="0"/>
                                          </p:stCondLst>
                                        </p:cTn>
                                        <p:tgtEl>
                                          <p:spTgt spid="40"/>
                                        </p:tgtEl>
                                        <p:attrNameLst>
                                          <p:attrName>style.visibility</p:attrName>
                                        </p:attrNameLst>
                                      </p:cBhvr>
                                      <p:to>
                                        <p:strVal val="visible"/>
                                      </p:to>
                                    </p:set>
                                    <p:animEffect transition="in" filter="fade">
                                      <p:cBhvr>
                                        <p:cTn id="214" dur="500"/>
                                        <p:tgtEl>
                                          <p:spTgt spid="40"/>
                                        </p:tgtEl>
                                      </p:cBhvr>
                                    </p:animEffect>
                                  </p:childTnLst>
                                </p:cTn>
                              </p:par>
                              <p:par>
                                <p:cTn id="215" presetID="10" presetClass="entr" presetSubtype="0" fill="hold" nodeType="withEffect">
                                  <p:stCondLst>
                                    <p:cond delay="0"/>
                                  </p:stCondLst>
                                  <p:childTnLst>
                                    <p:set>
                                      <p:cBhvr>
                                        <p:cTn id="216" dur="1" fill="hold">
                                          <p:stCondLst>
                                            <p:cond delay="0"/>
                                          </p:stCondLst>
                                        </p:cTn>
                                        <p:tgtEl>
                                          <p:spTgt spid="66"/>
                                        </p:tgtEl>
                                        <p:attrNameLst>
                                          <p:attrName>style.visibility</p:attrName>
                                        </p:attrNameLst>
                                      </p:cBhvr>
                                      <p:to>
                                        <p:strVal val="visible"/>
                                      </p:to>
                                    </p:set>
                                    <p:animEffect transition="in" filter="fade">
                                      <p:cBhvr>
                                        <p:cTn id="217" dur="500"/>
                                        <p:tgtEl>
                                          <p:spTgt spid="66"/>
                                        </p:tgtEl>
                                      </p:cBhvr>
                                    </p:animEffect>
                                  </p:childTnLst>
                                </p:cTn>
                              </p:par>
                              <p:par>
                                <p:cTn id="218" presetID="10" presetClass="entr" presetSubtype="0" fill="hold" nodeType="withEffect">
                                  <p:stCondLst>
                                    <p:cond delay="0"/>
                                  </p:stCondLst>
                                  <p:childTnLst>
                                    <p:set>
                                      <p:cBhvr>
                                        <p:cTn id="219" dur="1" fill="hold">
                                          <p:stCondLst>
                                            <p:cond delay="0"/>
                                          </p:stCondLst>
                                        </p:cTn>
                                        <p:tgtEl>
                                          <p:spTgt spid="69"/>
                                        </p:tgtEl>
                                        <p:attrNameLst>
                                          <p:attrName>style.visibility</p:attrName>
                                        </p:attrNameLst>
                                      </p:cBhvr>
                                      <p:to>
                                        <p:strVal val="visible"/>
                                      </p:to>
                                    </p:set>
                                    <p:animEffect transition="in" filter="fade">
                                      <p:cBhvr>
                                        <p:cTn id="220" dur="500"/>
                                        <p:tgtEl>
                                          <p:spTgt spid="69"/>
                                        </p:tgtEl>
                                      </p:cBhvr>
                                    </p:animEffect>
                                  </p:childTnLst>
                                </p:cTn>
                              </p:par>
                              <p:par>
                                <p:cTn id="221" presetID="10" presetClass="entr" presetSubtype="0" fill="hold" nodeType="withEffect">
                                  <p:stCondLst>
                                    <p:cond delay="0"/>
                                  </p:stCondLst>
                                  <p:childTnLst>
                                    <p:set>
                                      <p:cBhvr>
                                        <p:cTn id="222" dur="1" fill="hold">
                                          <p:stCondLst>
                                            <p:cond delay="0"/>
                                          </p:stCondLst>
                                        </p:cTn>
                                        <p:tgtEl>
                                          <p:spTgt spid="68"/>
                                        </p:tgtEl>
                                        <p:attrNameLst>
                                          <p:attrName>style.visibility</p:attrName>
                                        </p:attrNameLst>
                                      </p:cBhvr>
                                      <p:to>
                                        <p:strVal val="visible"/>
                                      </p:to>
                                    </p:set>
                                    <p:animEffect transition="in" filter="fade">
                                      <p:cBhvr>
                                        <p:cTn id="223" dur="500"/>
                                        <p:tgtEl>
                                          <p:spTgt spid="68"/>
                                        </p:tgtEl>
                                      </p:cBhvr>
                                    </p:animEffect>
                                  </p:childTnLst>
                                </p:cTn>
                              </p:par>
                              <p:par>
                                <p:cTn id="224" presetID="10" presetClass="entr" presetSubtype="0" fill="hold" nodeType="withEffect">
                                  <p:stCondLst>
                                    <p:cond delay="0"/>
                                  </p:stCondLst>
                                  <p:childTnLst>
                                    <p:set>
                                      <p:cBhvr>
                                        <p:cTn id="225" dur="1" fill="hold">
                                          <p:stCondLst>
                                            <p:cond delay="0"/>
                                          </p:stCondLst>
                                        </p:cTn>
                                        <p:tgtEl>
                                          <p:spTgt spid="65"/>
                                        </p:tgtEl>
                                        <p:attrNameLst>
                                          <p:attrName>style.visibility</p:attrName>
                                        </p:attrNameLst>
                                      </p:cBhvr>
                                      <p:to>
                                        <p:strVal val="visible"/>
                                      </p:to>
                                    </p:set>
                                    <p:animEffect transition="in" filter="fade">
                                      <p:cBhvr>
                                        <p:cTn id="226" dur="500"/>
                                        <p:tgtEl>
                                          <p:spTgt spid="65"/>
                                        </p:tgtEl>
                                      </p:cBhvr>
                                    </p:animEffect>
                                  </p:childTnLst>
                                </p:cTn>
                              </p:par>
                              <p:par>
                                <p:cTn id="227" presetID="10" presetClass="entr" presetSubtype="0" fill="hold" nodeType="withEffect">
                                  <p:stCondLst>
                                    <p:cond delay="0"/>
                                  </p:stCondLst>
                                  <p:childTnLst>
                                    <p:set>
                                      <p:cBhvr>
                                        <p:cTn id="228" dur="1" fill="hold">
                                          <p:stCondLst>
                                            <p:cond delay="0"/>
                                          </p:stCondLst>
                                        </p:cTn>
                                        <p:tgtEl>
                                          <p:spTgt spid="64"/>
                                        </p:tgtEl>
                                        <p:attrNameLst>
                                          <p:attrName>style.visibility</p:attrName>
                                        </p:attrNameLst>
                                      </p:cBhvr>
                                      <p:to>
                                        <p:strVal val="visible"/>
                                      </p:to>
                                    </p:set>
                                    <p:animEffect transition="in" filter="fade">
                                      <p:cBhvr>
                                        <p:cTn id="229" dur="500"/>
                                        <p:tgtEl>
                                          <p:spTgt spid="64"/>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63"/>
                                        </p:tgtEl>
                                        <p:attrNameLst>
                                          <p:attrName>style.visibility</p:attrName>
                                        </p:attrNameLst>
                                      </p:cBhvr>
                                      <p:to>
                                        <p:strVal val="visible"/>
                                      </p:to>
                                    </p:set>
                                    <p:animEffect transition="in" filter="fade">
                                      <p:cBhvr>
                                        <p:cTn id="232" dur="500"/>
                                        <p:tgtEl>
                                          <p:spTgt spid="63"/>
                                        </p:tgtEl>
                                      </p:cBhvr>
                                    </p:animEffect>
                                  </p:childTnLst>
                                </p:cTn>
                              </p:par>
                              <p:par>
                                <p:cTn id="233" presetID="10" presetClass="entr" presetSubtype="0" fill="hold" nodeType="withEffect">
                                  <p:stCondLst>
                                    <p:cond delay="0"/>
                                  </p:stCondLst>
                                  <p:childTnLst>
                                    <p:set>
                                      <p:cBhvr>
                                        <p:cTn id="234" dur="1" fill="hold">
                                          <p:stCondLst>
                                            <p:cond delay="0"/>
                                          </p:stCondLst>
                                        </p:cTn>
                                        <p:tgtEl>
                                          <p:spTgt spid="67"/>
                                        </p:tgtEl>
                                        <p:attrNameLst>
                                          <p:attrName>style.visibility</p:attrName>
                                        </p:attrNameLst>
                                      </p:cBhvr>
                                      <p:to>
                                        <p:strVal val="visible"/>
                                      </p:to>
                                    </p:set>
                                    <p:animEffect transition="in" filter="fade">
                                      <p:cBhvr>
                                        <p:cTn id="235" dur="500"/>
                                        <p:tgtEl>
                                          <p:spTgt spid="67"/>
                                        </p:tgtEl>
                                      </p:cBhvr>
                                    </p:animEffect>
                                  </p:childTnLst>
                                </p:cTn>
                              </p:par>
                              <p:par>
                                <p:cTn id="236" presetID="10" presetClass="entr" presetSubtype="0" fill="hold" nodeType="withEffect">
                                  <p:stCondLst>
                                    <p:cond delay="0"/>
                                  </p:stCondLst>
                                  <p:childTnLst>
                                    <p:set>
                                      <p:cBhvr>
                                        <p:cTn id="237" dur="1" fill="hold">
                                          <p:stCondLst>
                                            <p:cond delay="0"/>
                                          </p:stCondLst>
                                        </p:cTn>
                                        <p:tgtEl>
                                          <p:spTgt spid="62"/>
                                        </p:tgtEl>
                                        <p:attrNameLst>
                                          <p:attrName>style.visibility</p:attrName>
                                        </p:attrNameLst>
                                      </p:cBhvr>
                                      <p:to>
                                        <p:strVal val="visible"/>
                                      </p:to>
                                    </p:set>
                                    <p:animEffect transition="in" filter="fade">
                                      <p:cBhvr>
                                        <p:cTn id="238" dur="500"/>
                                        <p:tgtEl>
                                          <p:spTgt spid="62"/>
                                        </p:tgtEl>
                                      </p:cBhvr>
                                    </p:animEffect>
                                  </p:childTnLst>
                                </p:cTn>
                              </p:par>
                              <p:par>
                                <p:cTn id="239" presetID="10" presetClass="entr" presetSubtype="0" fill="hold" nodeType="withEffect">
                                  <p:stCondLst>
                                    <p:cond delay="0"/>
                                  </p:stCondLst>
                                  <p:childTnLst>
                                    <p:set>
                                      <p:cBhvr>
                                        <p:cTn id="240" dur="1" fill="hold">
                                          <p:stCondLst>
                                            <p:cond delay="0"/>
                                          </p:stCondLst>
                                        </p:cTn>
                                        <p:tgtEl>
                                          <p:spTgt spid="61"/>
                                        </p:tgtEl>
                                        <p:attrNameLst>
                                          <p:attrName>style.visibility</p:attrName>
                                        </p:attrNameLst>
                                      </p:cBhvr>
                                      <p:to>
                                        <p:strVal val="visible"/>
                                      </p:to>
                                    </p:set>
                                    <p:animEffect transition="in" filter="fade">
                                      <p:cBhvr>
                                        <p:cTn id="241" dur="500"/>
                                        <p:tgtEl>
                                          <p:spTgt spid="61"/>
                                        </p:tgtEl>
                                      </p:cBhvr>
                                    </p:animEffect>
                                  </p:childTnLst>
                                </p:cTn>
                              </p:par>
                              <p:par>
                                <p:cTn id="242" presetID="10" presetClass="entr" presetSubtype="0" fill="hold" nodeType="withEffect">
                                  <p:stCondLst>
                                    <p:cond delay="0"/>
                                  </p:stCondLst>
                                  <p:childTnLst>
                                    <p:set>
                                      <p:cBhvr>
                                        <p:cTn id="243" dur="1" fill="hold">
                                          <p:stCondLst>
                                            <p:cond delay="0"/>
                                          </p:stCondLst>
                                        </p:cTn>
                                        <p:tgtEl>
                                          <p:spTgt spid="57"/>
                                        </p:tgtEl>
                                        <p:attrNameLst>
                                          <p:attrName>style.visibility</p:attrName>
                                        </p:attrNameLst>
                                      </p:cBhvr>
                                      <p:to>
                                        <p:strVal val="visible"/>
                                      </p:to>
                                    </p:set>
                                    <p:animEffect transition="in" filter="fade">
                                      <p:cBhvr>
                                        <p:cTn id="244" dur="500"/>
                                        <p:tgtEl>
                                          <p:spTgt spid="57"/>
                                        </p:tgtEl>
                                      </p:cBhvr>
                                    </p:animEffect>
                                  </p:childTnLst>
                                </p:cTn>
                              </p:par>
                              <p:par>
                                <p:cTn id="245" presetID="10" presetClass="entr" presetSubtype="0" fill="hold" nodeType="withEffect">
                                  <p:stCondLst>
                                    <p:cond delay="0"/>
                                  </p:stCondLst>
                                  <p:childTnLst>
                                    <p:set>
                                      <p:cBhvr>
                                        <p:cTn id="246" dur="1" fill="hold">
                                          <p:stCondLst>
                                            <p:cond delay="0"/>
                                          </p:stCondLst>
                                        </p:cTn>
                                        <p:tgtEl>
                                          <p:spTgt spid="60"/>
                                        </p:tgtEl>
                                        <p:attrNameLst>
                                          <p:attrName>style.visibility</p:attrName>
                                        </p:attrNameLst>
                                      </p:cBhvr>
                                      <p:to>
                                        <p:strVal val="visible"/>
                                      </p:to>
                                    </p:set>
                                    <p:animEffect transition="in" filter="fade">
                                      <p:cBhvr>
                                        <p:cTn id="247" dur="500"/>
                                        <p:tgtEl>
                                          <p:spTgt spid="60"/>
                                        </p:tgtEl>
                                      </p:cBhvr>
                                    </p:animEffect>
                                  </p:childTnLst>
                                </p:cTn>
                              </p:par>
                              <p:par>
                                <p:cTn id="248" presetID="10" presetClass="entr" presetSubtype="0" fill="hold" nodeType="withEffect">
                                  <p:stCondLst>
                                    <p:cond delay="0"/>
                                  </p:stCondLst>
                                  <p:childTnLst>
                                    <p:set>
                                      <p:cBhvr>
                                        <p:cTn id="249" dur="1" fill="hold">
                                          <p:stCondLst>
                                            <p:cond delay="0"/>
                                          </p:stCondLst>
                                        </p:cTn>
                                        <p:tgtEl>
                                          <p:spTgt spid="59"/>
                                        </p:tgtEl>
                                        <p:attrNameLst>
                                          <p:attrName>style.visibility</p:attrName>
                                        </p:attrNameLst>
                                      </p:cBhvr>
                                      <p:to>
                                        <p:strVal val="visible"/>
                                      </p:to>
                                    </p:set>
                                    <p:animEffect transition="in" filter="fade">
                                      <p:cBhvr>
                                        <p:cTn id="250" dur="500"/>
                                        <p:tgtEl>
                                          <p:spTgt spid="59"/>
                                        </p:tgtEl>
                                      </p:cBhvr>
                                    </p:animEffect>
                                  </p:childTnLst>
                                </p:cTn>
                              </p:par>
                              <p:par>
                                <p:cTn id="251" presetID="10" presetClass="entr" presetSubtype="0" fill="hold" nodeType="withEffect">
                                  <p:stCondLst>
                                    <p:cond delay="0"/>
                                  </p:stCondLst>
                                  <p:childTnLst>
                                    <p:set>
                                      <p:cBhvr>
                                        <p:cTn id="252" dur="1" fill="hold">
                                          <p:stCondLst>
                                            <p:cond delay="0"/>
                                          </p:stCondLst>
                                        </p:cTn>
                                        <p:tgtEl>
                                          <p:spTgt spid="56"/>
                                        </p:tgtEl>
                                        <p:attrNameLst>
                                          <p:attrName>style.visibility</p:attrName>
                                        </p:attrNameLst>
                                      </p:cBhvr>
                                      <p:to>
                                        <p:strVal val="visible"/>
                                      </p:to>
                                    </p:set>
                                    <p:animEffect transition="in" filter="fade">
                                      <p:cBhvr>
                                        <p:cTn id="253" dur="500"/>
                                        <p:tgtEl>
                                          <p:spTgt spid="56"/>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54"/>
                                        </p:tgtEl>
                                        <p:attrNameLst>
                                          <p:attrName>style.visibility</p:attrName>
                                        </p:attrNameLst>
                                      </p:cBhvr>
                                      <p:to>
                                        <p:strVal val="visible"/>
                                      </p:to>
                                    </p:set>
                                    <p:animEffect transition="in" filter="fade">
                                      <p:cBhvr>
                                        <p:cTn id="256" dur="500"/>
                                        <p:tgtEl>
                                          <p:spTgt spid="54"/>
                                        </p:tgtEl>
                                      </p:cBhvr>
                                    </p:animEffect>
                                  </p:childTnLst>
                                </p:cTn>
                              </p:par>
                              <p:par>
                                <p:cTn id="257" presetID="10" presetClass="entr" presetSubtype="0" fill="hold" nodeType="withEffect">
                                  <p:stCondLst>
                                    <p:cond delay="0"/>
                                  </p:stCondLst>
                                  <p:childTnLst>
                                    <p:set>
                                      <p:cBhvr>
                                        <p:cTn id="258" dur="1" fill="hold">
                                          <p:stCondLst>
                                            <p:cond delay="0"/>
                                          </p:stCondLst>
                                        </p:cTn>
                                        <p:tgtEl>
                                          <p:spTgt spid="55"/>
                                        </p:tgtEl>
                                        <p:attrNameLst>
                                          <p:attrName>style.visibility</p:attrName>
                                        </p:attrNameLst>
                                      </p:cBhvr>
                                      <p:to>
                                        <p:strVal val="visible"/>
                                      </p:to>
                                    </p:set>
                                    <p:animEffect transition="in" filter="fade">
                                      <p:cBhvr>
                                        <p:cTn id="259" dur="500"/>
                                        <p:tgtEl>
                                          <p:spTgt spid="55"/>
                                        </p:tgtEl>
                                      </p:cBhvr>
                                    </p:animEffect>
                                  </p:childTnLst>
                                </p:cTn>
                              </p:par>
                              <p:par>
                                <p:cTn id="260" presetID="10" presetClass="entr" presetSubtype="0" fill="hold" nodeType="withEffect">
                                  <p:stCondLst>
                                    <p:cond delay="0"/>
                                  </p:stCondLst>
                                  <p:childTnLst>
                                    <p:set>
                                      <p:cBhvr>
                                        <p:cTn id="261" dur="1" fill="hold">
                                          <p:stCondLst>
                                            <p:cond delay="0"/>
                                          </p:stCondLst>
                                        </p:cTn>
                                        <p:tgtEl>
                                          <p:spTgt spid="58"/>
                                        </p:tgtEl>
                                        <p:attrNameLst>
                                          <p:attrName>style.visibility</p:attrName>
                                        </p:attrNameLst>
                                      </p:cBhvr>
                                      <p:to>
                                        <p:strVal val="visible"/>
                                      </p:to>
                                    </p:set>
                                    <p:animEffect transition="in" filter="fade">
                                      <p:cBhvr>
                                        <p:cTn id="262" dur="500"/>
                                        <p:tgtEl>
                                          <p:spTgt spid="58"/>
                                        </p:tgtEl>
                                      </p:cBhvr>
                                    </p:animEffect>
                                  </p:childTnLst>
                                </p:cTn>
                              </p:par>
                              <p:par>
                                <p:cTn id="263" presetID="10" presetClass="entr" presetSubtype="0" fill="hold" nodeType="withEffect">
                                  <p:stCondLst>
                                    <p:cond delay="0"/>
                                  </p:stCondLst>
                                  <p:childTnLst>
                                    <p:set>
                                      <p:cBhvr>
                                        <p:cTn id="264" dur="1" fill="hold">
                                          <p:stCondLst>
                                            <p:cond delay="0"/>
                                          </p:stCondLst>
                                        </p:cTn>
                                        <p:tgtEl>
                                          <p:spTgt spid="51"/>
                                        </p:tgtEl>
                                        <p:attrNameLst>
                                          <p:attrName>style.visibility</p:attrName>
                                        </p:attrNameLst>
                                      </p:cBhvr>
                                      <p:to>
                                        <p:strVal val="visible"/>
                                      </p:to>
                                    </p:set>
                                    <p:animEffect transition="in" filter="fade">
                                      <p:cBhvr>
                                        <p:cTn id="265" dur="500"/>
                                        <p:tgtEl>
                                          <p:spTgt spid="51"/>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49"/>
                                        </p:tgtEl>
                                        <p:attrNameLst>
                                          <p:attrName>style.visibility</p:attrName>
                                        </p:attrNameLst>
                                      </p:cBhvr>
                                      <p:to>
                                        <p:strVal val="visible"/>
                                      </p:to>
                                    </p:set>
                                    <p:animEffect transition="in" filter="fade">
                                      <p:cBhvr>
                                        <p:cTn id="268" dur="500"/>
                                        <p:tgtEl>
                                          <p:spTgt spid="49"/>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92"/>
                                        </p:tgtEl>
                                        <p:attrNameLst>
                                          <p:attrName>style.visibility</p:attrName>
                                        </p:attrNameLst>
                                      </p:cBhvr>
                                      <p:to>
                                        <p:strVal val="visible"/>
                                      </p:to>
                                    </p:set>
                                    <p:animEffect transition="in" filter="fade">
                                      <p:cBhvr>
                                        <p:cTn id="273" dur="500"/>
                                        <p:tgtEl>
                                          <p:spTgt spid="92"/>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91"/>
                                        </p:tgtEl>
                                        <p:attrNameLst>
                                          <p:attrName>style.visibility</p:attrName>
                                        </p:attrNameLst>
                                      </p:cBhvr>
                                      <p:to>
                                        <p:strVal val="visible"/>
                                      </p:to>
                                    </p:set>
                                    <p:animEffect transition="in" filter="fade">
                                      <p:cBhvr>
                                        <p:cTn id="276" dur="500"/>
                                        <p:tgtEl>
                                          <p:spTgt spid="91"/>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85"/>
                                        </p:tgtEl>
                                        <p:attrNameLst>
                                          <p:attrName>style.visibility</p:attrName>
                                        </p:attrNameLst>
                                      </p:cBhvr>
                                      <p:to>
                                        <p:strVal val="visible"/>
                                      </p:to>
                                    </p:set>
                                    <p:animEffect transition="in" filter="fade">
                                      <p:cBhvr>
                                        <p:cTn id="279" dur="500"/>
                                        <p:tgtEl>
                                          <p:spTgt spid="85"/>
                                        </p:tgtEl>
                                      </p:cBhvr>
                                    </p:animEffect>
                                  </p:childTnLst>
                                </p:cTn>
                              </p:par>
                              <p:par>
                                <p:cTn id="280" presetID="10" presetClass="entr" presetSubtype="0" fill="hold" nodeType="withEffect">
                                  <p:stCondLst>
                                    <p:cond delay="0"/>
                                  </p:stCondLst>
                                  <p:childTnLst>
                                    <p:set>
                                      <p:cBhvr>
                                        <p:cTn id="281" dur="1" fill="hold">
                                          <p:stCondLst>
                                            <p:cond delay="0"/>
                                          </p:stCondLst>
                                        </p:cTn>
                                        <p:tgtEl>
                                          <p:spTgt spid="118"/>
                                        </p:tgtEl>
                                        <p:attrNameLst>
                                          <p:attrName>style.visibility</p:attrName>
                                        </p:attrNameLst>
                                      </p:cBhvr>
                                      <p:to>
                                        <p:strVal val="visible"/>
                                      </p:to>
                                    </p:set>
                                    <p:animEffect transition="in" filter="fade">
                                      <p:cBhvr>
                                        <p:cTn id="282" dur="500"/>
                                        <p:tgtEl>
                                          <p:spTgt spid="118"/>
                                        </p:tgtEl>
                                      </p:cBhvr>
                                    </p:animEffect>
                                  </p:childTnLst>
                                  <p:subTnLst>
                                    <p:set>
                                      <p:cBhvr override="childStyle">
                                        <p:cTn dur="1" fill="hold" display="0" masterRel="nextClick" afterEffect="1"/>
                                        <p:tgtEl>
                                          <p:spTgt spid="118"/>
                                        </p:tgtEl>
                                        <p:attrNameLst>
                                          <p:attrName>style.visibility</p:attrName>
                                        </p:attrNameLst>
                                      </p:cBhvr>
                                      <p:to>
                                        <p:strVal val="hidden"/>
                                      </p:to>
                                    </p:set>
                                  </p:subTnLst>
                                </p:cTn>
                              </p:par>
                              <p:par>
                                <p:cTn id="283" presetID="10" presetClass="entr" presetSubtype="0" fill="hold" nodeType="withEffect">
                                  <p:stCondLst>
                                    <p:cond delay="0"/>
                                  </p:stCondLst>
                                  <p:childTnLst>
                                    <p:set>
                                      <p:cBhvr>
                                        <p:cTn id="284" dur="1" fill="hold">
                                          <p:stCondLst>
                                            <p:cond delay="0"/>
                                          </p:stCondLst>
                                        </p:cTn>
                                        <p:tgtEl>
                                          <p:spTgt spid="119"/>
                                        </p:tgtEl>
                                        <p:attrNameLst>
                                          <p:attrName>style.visibility</p:attrName>
                                        </p:attrNameLst>
                                      </p:cBhvr>
                                      <p:to>
                                        <p:strVal val="visible"/>
                                      </p:to>
                                    </p:set>
                                    <p:animEffect transition="in" filter="fade">
                                      <p:cBhvr>
                                        <p:cTn id="285" dur="500"/>
                                        <p:tgtEl>
                                          <p:spTgt spid="119"/>
                                        </p:tgtEl>
                                      </p:cBhvr>
                                    </p:animEffect>
                                  </p:childTnLst>
                                  <p:subTnLst>
                                    <p:set>
                                      <p:cBhvr override="childStyle">
                                        <p:cTn dur="1" fill="hold" display="0" masterRel="nextClick" afterEffect="1"/>
                                        <p:tgtEl>
                                          <p:spTgt spid="119"/>
                                        </p:tgtEl>
                                        <p:attrNameLst>
                                          <p:attrName>style.visibility</p:attrName>
                                        </p:attrNameLst>
                                      </p:cBhvr>
                                      <p:to>
                                        <p:strVal val="hidden"/>
                                      </p:to>
                                    </p:set>
                                  </p:subTnLst>
                                </p:cTn>
                              </p:par>
                              <p:par>
                                <p:cTn id="286" presetID="10" presetClass="entr" presetSubtype="0" fill="hold" grpId="0" nodeType="withEffect">
                                  <p:stCondLst>
                                    <p:cond delay="0"/>
                                  </p:stCondLst>
                                  <p:childTnLst>
                                    <p:set>
                                      <p:cBhvr>
                                        <p:cTn id="287" dur="1" fill="hold">
                                          <p:stCondLst>
                                            <p:cond delay="0"/>
                                          </p:stCondLst>
                                        </p:cTn>
                                        <p:tgtEl>
                                          <p:spTgt spid="86"/>
                                        </p:tgtEl>
                                        <p:attrNameLst>
                                          <p:attrName>style.visibility</p:attrName>
                                        </p:attrNameLst>
                                      </p:cBhvr>
                                      <p:to>
                                        <p:strVal val="visible"/>
                                      </p:to>
                                    </p:set>
                                    <p:animEffect transition="in" filter="fade">
                                      <p:cBhvr>
                                        <p:cTn id="288" dur="500"/>
                                        <p:tgtEl>
                                          <p:spTgt spid="86"/>
                                        </p:tgtEl>
                                      </p:cBhvr>
                                    </p:animEffect>
                                  </p:childTnLst>
                                </p:cTn>
                              </p:par>
                            </p:childTnLst>
                          </p:cTn>
                        </p:par>
                      </p:childTnLst>
                    </p:cTn>
                  </p:par>
                  <p:par>
                    <p:cTn id="289" fill="hold">
                      <p:stCondLst>
                        <p:cond delay="indefinite"/>
                      </p:stCondLst>
                      <p:childTnLst>
                        <p:par>
                          <p:cTn id="290" fill="hold">
                            <p:stCondLst>
                              <p:cond delay="0"/>
                            </p:stCondLst>
                            <p:childTnLst>
                              <p:par>
                                <p:cTn id="291" presetID="10" presetClass="entr" presetSubtype="0" fill="hold" grpId="0" nodeType="clickEffect">
                                  <p:stCondLst>
                                    <p:cond delay="0"/>
                                  </p:stCondLst>
                                  <p:childTnLst>
                                    <p:set>
                                      <p:cBhvr>
                                        <p:cTn id="292" dur="1" fill="hold">
                                          <p:stCondLst>
                                            <p:cond delay="0"/>
                                          </p:stCondLst>
                                        </p:cTn>
                                        <p:tgtEl>
                                          <p:spTgt spid="94"/>
                                        </p:tgtEl>
                                        <p:attrNameLst>
                                          <p:attrName>style.visibility</p:attrName>
                                        </p:attrNameLst>
                                      </p:cBhvr>
                                      <p:to>
                                        <p:strVal val="visible"/>
                                      </p:to>
                                    </p:set>
                                    <p:animEffect transition="in" filter="fade">
                                      <p:cBhvr>
                                        <p:cTn id="293" dur="500"/>
                                        <p:tgtEl>
                                          <p:spTgt spid="94"/>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93"/>
                                        </p:tgtEl>
                                        <p:attrNameLst>
                                          <p:attrName>style.visibility</p:attrName>
                                        </p:attrNameLst>
                                      </p:cBhvr>
                                      <p:to>
                                        <p:strVal val="visible"/>
                                      </p:to>
                                    </p:set>
                                    <p:animEffect transition="in" filter="fade">
                                      <p:cBhvr>
                                        <p:cTn id="296" dur="500"/>
                                        <p:tgtEl>
                                          <p:spTgt spid="93"/>
                                        </p:tgtEl>
                                      </p:cBhvr>
                                    </p:animEffect>
                                  </p:childTnLst>
                                </p:cTn>
                              </p:par>
                              <p:par>
                                <p:cTn id="297" presetID="10" presetClass="entr" presetSubtype="0" fill="hold" nodeType="withEffect">
                                  <p:stCondLst>
                                    <p:cond delay="0"/>
                                  </p:stCondLst>
                                  <p:childTnLst>
                                    <p:set>
                                      <p:cBhvr>
                                        <p:cTn id="298" dur="1" fill="hold">
                                          <p:stCondLst>
                                            <p:cond delay="0"/>
                                          </p:stCondLst>
                                        </p:cTn>
                                        <p:tgtEl>
                                          <p:spTgt spid="120"/>
                                        </p:tgtEl>
                                        <p:attrNameLst>
                                          <p:attrName>style.visibility</p:attrName>
                                        </p:attrNameLst>
                                      </p:cBhvr>
                                      <p:to>
                                        <p:strVal val="visible"/>
                                      </p:to>
                                    </p:set>
                                    <p:animEffect transition="in" filter="fade">
                                      <p:cBhvr>
                                        <p:cTn id="299" dur="500"/>
                                        <p:tgtEl>
                                          <p:spTgt spid="120"/>
                                        </p:tgtEl>
                                      </p:cBhvr>
                                    </p:animEffect>
                                  </p:childTnLst>
                                  <p:subTnLst>
                                    <p:set>
                                      <p:cBhvr override="childStyle">
                                        <p:cTn dur="1" fill="hold" display="0" masterRel="nextClick" afterEffect="1"/>
                                        <p:tgtEl>
                                          <p:spTgt spid="120"/>
                                        </p:tgtEl>
                                        <p:attrNameLst>
                                          <p:attrName>style.visibility</p:attrName>
                                        </p:attrNameLst>
                                      </p:cBhvr>
                                      <p:to>
                                        <p:strVal val="hidden"/>
                                      </p:to>
                                    </p:set>
                                  </p:subTnLst>
                                </p:cTn>
                              </p:par>
                              <p:par>
                                <p:cTn id="300" presetID="10" presetClass="entr" presetSubtype="0" fill="hold" grpId="0" nodeType="withEffect">
                                  <p:stCondLst>
                                    <p:cond delay="0"/>
                                  </p:stCondLst>
                                  <p:childTnLst>
                                    <p:set>
                                      <p:cBhvr>
                                        <p:cTn id="301" dur="1" fill="hold">
                                          <p:stCondLst>
                                            <p:cond delay="0"/>
                                          </p:stCondLst>
                                        </p:cTn>
                                        <p:tgtEl>
                                          <p:spTgt spid="89"/>
                                        </p:tgtEl>
                                        <p:attrNameLst>
                                          <p:attrName>style.visibility</p:attrName>
                                        </p:attrNameLst>
                                      </p:cBhvr>
                                      <p:to>
                                        <p:strVal val="visible"/>
                                      </p:to>
                                    </p:set>
                                    <p:animEffect transition="in" filter="fade">
                                      <p:cBhvr>
                                        <p:cTn id="302" dur="500"/>
                                        <p:tgtEl>
                                          <p:spTgt spid="89"/>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grpId="0" nodeType="clickEffect">
                                  <p:stCondLst>
                                    <p:cond delay="0"/>
                                  </p:stCondLst>
                                  <p:childTnLst>
                                    <p:set>
                                      <p:cBhvr>
                                        <p:cTn id="306" dur="1" fill="hold">
                                          <p:stCondLst>
                                            <p:cond delay="0"/>
                                          </p:stCondLst>
                                        </p:cTn>
                                        <p:tgtEl>
                                          <p:spTgt spid="96"/>
                                        </p:tgtEl>
                                        <p:attrNameLst>
                                          <p:attrName>style.visibility</p:attrName>
                                        </p:attrNameLst>
                                      </p:cBhvr>
                                      <p:to>
                                        <p:strVal val="visible"/>
                                      </p:to>
                                    </p:set>
                                    <p:animEffect transition="in" filter="fade">
                                      <p:cBhvr>
                                        <p:cTn id="307" dur="500"/>
                                        <p:tgtEl>
                                          <p:spTgt spid="96"/>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95"/>
                                        </p:tgtEl>
                                        <p:attrNameLst>
                                          <p:attrName>style.visibility</p:attrName>
                                        </p:attrNameLst>
                                      </p:cBhvr>
                                      <p:to>
                                        <p:strVal val="visible"/>
                                      </p:to>
                                    </p:set>
                                    <p:animEffect transition="in" filter="fade">
                                      <p:cBhvr>
                                        <p:cTn id="310" dur="500"/>
                                        <p:tgtEl>
                                          <p:spTgt spid="95"/>
                                        </p:tgtEl>
                                      </p:cBhvr>
                                    </p:animEffect>
                                  </p:childTnLst>
                                </p:cTn>
                              </p:par>
                              <p:par>
                                <p:cTn id="311" presetID="10" presetClass="entr" presetSubtype="0" fill="hold" nodeType="withEffect">
                                  <p:stCondLst>
                                    <p:cond delay="0"/>
                                  </p:stCondLst>
                                  <p:childTnLst>
                                    <p:set>
                                      <p:cBhvr>
                                        <p:cTn id="312" dur="1" fill="hold">
                                          <p:stCondLst>
                                            <p:cond delay="0"/>
                                          </p:stCondLst>
                                        </p:cTn>
                                        <p:tgtEl>
                                          <p:spTgt spid="121"/>
                                        </p:tgtEl>
                                        <p:attrNameLst>
                                          <p:attrName>style.visibility</p:attrName>
                                        </p:attrNameLst>
                                      </p:cBhvr>
                                      <p:to>
                                        <p:strVal val="visible"/>
                                      </p:to>
                                    </p:set>
                                    <p:animEffect transition="in" filter="fade">
                                      <p:cBhvr>
                                        <p:cTn id="313" dur="500"/>
                                        <p:tgtEl>
                                          <p:spTgt spid="121"/>
                                        </p:tgtEl>
                                      </p:cBhvr>
                                    </p:animEffect>
                                  </p:childTnLst>
                                  <p:subTnLst>
                                    <p:set>
                                      <p:cBhvr override="childStyle">
                                        <p:cTn dur="1" fill="hold" display="0" masterRel="nextClick" afterEffect="1"/>
                                        <p:tgtEl>
                                          <p:spTgt spid="121"/>
                                        </p:tgtEl>
                                        <p:attrNameLst>
                                          <p:attrName>style.visibility</p:attrName>
                                        </p:attrNameLst>
                                      </p:cBhvr>
                                      <p:to>
                                        <p:strVal val="hidden"/>
                                      </p:to>
                                    </p:set>
                                  </p:subTnLst>
                                </p:cTn>
                              </p:par>
                              <p:par>
                                <p:cTn id="314" presetID="10" presetClass="entr" presetSubtype="0" fill="hold" grpId="0" nodeType="withEffect">
                                  <p:stCondLst>
                                    <p:cond delay="0"/>
                                  </p:stCondLst>
                                  <p:childTnLst>
                                    <p:set>
                                      <p:cBhvr>
                                        <p:cTn id="315" dur="1" fill="hold">
                                          <p:stCondLst>
                                            <p:cond delay="0"/>
                                          </p:stCondLst>
                                        </p:cTn>
                                        <p:tgtEl>
                                          <p:spTgt spid="90"/>
                                        </p:tgtEl>
                                        <p:attrNameLst>
                                          <p:attrName>style.visibility</p:attrName>
                                        </p:attrNameLst>
                                      </p:cBhvr>
                                      <p:to>
                                        <p:strVal val="visible"/>
                                      </p:to>
                                    </p:set>
                                    <p:animEffect transition="in" filter="fade">
                                      <p:cBhvr>
                                        <p:cTn id="316" dur="500"/>
                                        <p:tgtEl>
                                          <p:spTgt spid="90"/>
                                        </p:tgtEl>
                                      </p:cBhvr>
                                    </p:animEffect>
                                  </p:childTnLst>
                                </p:cTn>
                              </p:par>
                            </p:childTnLst>
                          </p:cTn>
                        </p:par>
                      </p:childTnLst>
                    </p:cTn>
                  </p:par>
                  <p:par>
                    <p:cTn id="317" fill="hold">
                      <p:stCondLst>
                        <p:cond delay="indefinite"/>
                      </p:stCondLst>
                      <p:childTnLst>
                        <p:par>
                          <p:cTn id="318" fill="hold">
                            <p:stCondLst>
                              <p:cond delay="0"/>
                            </p:stCondLst>
                            <p:childTnLst>
                              <p:par>
                                <p:cTn id="319" presetID="10" presetClass="entr" presetSubtype="0" fill="hold" grpId="0" nodeType="clickEffect">
                                  <p:stCondLst>
                                    <p:cond delay="0"/>
                                  </p:stCondLst>
                                  <p:childTnLst>
                                    <p:set>
                                      <p:cBhvr>
                                        <p:cTn id="320" dur="1" fill="hold">
                                          <p:stCondLst>
                                            <p:cond delay="0"/>
                                          </p:stCondLst>
                                        </p:cTn>
                                        <p:tgtEl>
                                          <p:spTgt spid="98"/>
                                        </p:tgtEl>
                                        <p:attrNameLst>
                                          <p:attrName>style.visibility</p:attrName>
                                        </p:attrNameLst>
                                      </p:cBhvr>
                                      <p:to>
                                        <p:strVal val="visible"/>
                                      </p:to>
                                    </p:set>
                                    <p:animEffect transition="in" filter="fade">
                                      <p:cBhvr>
                                        <p:cTn id="321" dur="500"/>
                                        <p:tgtEl>
                                          <p:spTgt spid="98"/>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97"/>
                                        </p:tgtEl>
                                        <p:attrNameLst>
                                          <p:attrName>style.visibility</p:attrName>
                                        </p:attrNameLst>
                                      </p:cBhvr>
                                      <p:to>
                                        <p:strVal val="visible"/>
                                      </p:to>
                                    </p:set>
                                    <p:animEffect transition="in" filter="fade">
                                      <p:cBhvr>
                                        <p:cTn id="324" dur="500"/>
                                        <p:tgtEl>
                                          <p:spTgt spid="97"/>
                                        </p:tgtEl>
                                      </p:cBhvr>
                                    </p:animEffect>
                                  </p:childTnLst>
                                </p:cTn>
                              </p:par>
                              <p:par>
                                <p:cTn id="325" presetID="10" presetClass="entr" presetSubtype="0" fill="hold" nodeType="withEffect">
                                  <p:stCondLst>
                                    <p:cond delay="0"/>
                                  </p:stCondLst>
                                  <p:childTnLst>
                                    <p:set>
                                      <p:cBhvr>
                                        <p:cTn id="326" dur="1" fill="hold">
                                          <p:stCondLst>
                                            <p:cond delay="0"/>
                                          </p:stCondLst>
                                        </p:cTn>
                                        <p:tgtEl>
                                          <p:spTgt spid="131"/>
                                        </p:tgtEl>
                                        <p:attrNameLst>
                                          <p:attrName>style.visibility</p:attrName>
                                        </p:attrNameLst>
                                      </p:cBhvr>
                                      <p:to>
                                        <p:strVal val="visible"/>
                                      </p:to>
                                    </p:set>
                                    <p:animEffect transition="in" filter="fade">
                                      <p:cBhvr>
                                        <p:cTn id="327" dur="500"/>
                                        <p:tgtEl>
                                          <p:spTgt spid="131"/>
                                        </p:tgtEl>
                                      </p:cBhvr>
                                    </p:animEffect>
                                  </p:childTnLst>
                                  <p:subTnLst>
                                    <p:set>
                                      <p:cBhvr override="childStyle">
                                        <p:cTn dur="1" fill="hold" display="0" masterRel="nextClick" afterEffect="1"/>
                                        <p:tgtEl>
                                          <p:spTgt spid="131"/>
                                        </p:tgtEl>
                                        <p:attrNameLst>
                                          <p:attrName>style.visibility</p:attrName>
                                        </p:attrNameLst>
                                      </p:cBhvr>
                                      <p:to>
                                        <p:strVal val="hidden"/>
                                      </p:to>
                                    </p:set>
                                  </p:subTnLst>
                                </p:cTn>
                              </p:par>
                              <p:par>
                                <p:cTn id="328" presetID="10" presetClass="entr" presetSubtype="0" fill="hold" nodeType="withEffect">
                                  <p:stCondLst>
                                    <p:cond delay="0"/>
                                  </p:stCondLst>
                                  <p:childTnLst>
                                    <p:set>
                                      <p:cBhvr>
                                        <p:cTn id="329" dur="1" fill="hold">
                                          <p:stCondLst>
                                            <p:cond delay="0"/>
                                          </p:stCondLst>
                                        </p:cTn>
                                        <p:tgtEl>
                                          <p:spTgt spid="122"/>
                                        </p:tgtEl>
                                        <p:attrNameLst>
                                          <p:attrName>style.visibility</p:attrName>
                                        </p:attrNameLst>
                                      </p:cBhvr>
                                      <p:to>
                                        <p:strVal val="visible"/>
                                      </p:to>
                                    </p:set>
                                    <p:animEffect transition="in" filter="fade">
                                      <p:cBhvr>
                                        <p:cTn id="330" dur="500"/>
                                        <p:tgtEl>
                                          <p:spTgt spid="122"/>
                                        </p:tgtEl>
                                      </p:cBhvr>
                                    </p:animEffect>
                                  </p:childTnLst>
                                  <p:subTnLst>
                                    <p:set>
                                      <p:cBhvr override="childStyle">
                                        <p:cTn dur="1" fill="hold" display="0" masterRel="nextClick" afterEffect="1"/>
                                        <p:tgtEl>
                                          <p:spTgt spid="122"/>
                                        </p:tgtEl>
                                        <p:attrNameLst>
                                          <p:attrName>style.visibility</p:attrName>
                                        </p:attrNameLst>
                                      </p:cBhvr>
                                      <p:to>
                                        <p:strVal val="hidden"/>
                                      </p:to>
                                    </p:set>
                                  </p:subTnLst>
                                </p:cTn>
                              </p:par>
                              <p:par>
                                <p:cTn id="331" presetID="10" presetClass="entr" presetSubtype="0" fill="hold" grpId="0" nodeType="withEffect">
                                  <p:stCondLst>
                                    <p:cond delay="0"/>
                                  </p:stCondLst>
                                  <p:childTnLst>
                                    <p:set>
                                      <p:cBhvr>
                                        <p:cTn id="332" dur="1" fill="hold">
                                          <p:stCondLst>
                                            <p:cond delay="0"/>
                                          </p:stCondLst>
                                        </p:cTn>
                                        <p:tgtEl>
                                          <p:spTgt spid="87"/>
                                        </p:tgtEl>
                                        <p:attrNameLst>
                                          <p:attrName>style.visibility</p:attrName>
                                        </p:attrNameLst>
                                      </p:cBhvr>
                                      <p:to>
                                        <p:strVal val="visible"/>
                                      </p:to>
                                    </p:set>
                                    <p:animEffect transition="in" filter="fade">
                                      <p:cBhvr>
                                        <p:cTn id="333" dur="500"/>
                                        <p:tgtEl>
                                          <p:spTgt spid="87"/>
                                        </p:tgtEl>
                                      </p:cBhvr>
                                    </p:animEffect>
                                  </p:childTnLst>
                                </p:cTn>
                              </p:par>
                              <p:par>
                                <p:cTn id="334" presetID="10" presetClass="entr" presetSubtype="0" fill="hold" grpId="0" nodeType="withEffect">
                                  <p:stCondLst>
                                    <p:cond delay="0"/>
                                  </p:stCondLst>
                                  <p:childTnLst>
                                    <p:set>
                                      <p:cBhvr>
                                        <p:cTn id="335" dur="1" fill="hold">
                                          <p:stCondLst>
                                            <p:cond delay="0"/>
                                          </p:stCondLst>
                                        </p:cTn>
                                        <p:tgtEl>
                                          <p:spTgt spid="88"/>
                                        </p:tgtEl>
                                        <p:attrNameLst>
                                          <p:attrName>style.visibility</p:attrName>
                                        </p:attrNameLst>
                                      </p:cBhvr>
                                      <p:to>
                                        <p:strVal val="visible"/>
                                      </p:to>
                                    </p:set>
                                    <p:animEffect transition="in" filter="fade">
                                      <p:cBhvr>
                                        <p:cTn id="336" dur="500"/>
                                        <p:tgtEl>
                                          <p:spTgt spid="88"/>
                                        </p:tgtEl>
                                      </p:cBhvr>
                                    </p:animEffect>
                                  </p:childTnLst>
                                </p:cTn>
                              </p:par>
                            </p:childTnLst>
                          </p:cTn>
                        </p:par>
                      </p:childTnLst>
                    </p:cTn>
                  </p:par>
                  <p:par>
                    <p:cTn id="337" fill="hold">
                      <p:stCondLst>
                        <p:cond delay="indefinite"/>
                      </p:stCondLst>
                      <p:childTnLst>
                        <p:par>
                          <p:cTn id="338" fill="hold">
                            <p:stCondLst>
                              <p:cond delay="0"/>
                            </p:stCondLst>
                            <p:childTnLst>
                              <p:par>
                                <p:cTn id="339" presetID="10" presetClass="entr" presetSubtype="0" fill="hold" grpId="0" nodeType="clickEffect">
                                  <p:stCondLst>
                                    <p:cond delay="0"/>
                                  </p:stCondLst>
                                  <p:childTnLst>
                                    <p:set>
                                      <p:cBhvr>
                                        <p:cTn id="340" dur="1" fill="hold">
                                          <p:stCondLst>
                                            <p:cond delay="0"/>
                                          </p:stCondLst>
                                        </p:cTn>
                                        <p:tgtEl>
                                          <p:spTgt spid="100"/>
                                        </p:tgtEl>
                                        <p:attrNameLst>
                                          <p:attrName>style.visibility</p:attrName>
                                        </p:attrNameLst>
                                      </p:cBhvr>
                                      <p:to>
                                        <p:strVal val="visible"/>
                                      </p:to>
                                    </p:set>
                                    <p:animEffect transition="in" filter="fade">
                                      <p:cBhvr>
                                        <p:cTn id="341" dur="500"/>
                                        <p:tgtEl>
                                          <p:spTgt spid="100"/>
                                        </p:tgtEl>
                                      </p:cBhvr>
                                    </p:animEffect>
                                  </p:childTnLst>
                                </p:cTn>
                              </p:par>
                              <p:par>
                                <p:cTn id="342" presetID="10" presetClass="entr" presetSubtype="0" fill="hold" grpId="0" nodeType="withEffect">
                                  <p:stCondLst>
                                    <p:cond delay="0"/>
                                  </p:stCondLst>
                                  <p:childTnLst>
                                    <p:set>
                                      <p:cBhvr>
                                        <p:cTn id="343" dur="1" fill="hold">
                                          <p:stCondLst>
                                            <p:cond delay="0"/>
                                          </p:stCondLst>
                                        </p:cTn>
                                        <p:tgtEl>
                                          <p:spTgt spid="99"/>
                                        </p:tgtEl>
                                        <p:attrNameLst>
                                          <p:attrName>style.visibility</p:attrName>
                                        </p:attrNameLst>
                                      </p:cBhvr>
                                      <p:to>
                                        <p:strVal val="visible"/>
                                      </p:to>
                                    </p:set>
                                    <p:animEffect transition="in" filter="fade">
                                      <p:cBhvr>
                                        <p:cTn id="344" dur="500"/>
                                        <p:tgtEl>
                                          <p:spTgt spid="99"/>
                                        </p:tgtEl>
                                      </p:cBhvr>
                                    </p:animEffect>
                                  </p:childTnLst>
                                </p:cTn>
                              </p:par>
                              <p:par>
                                <p:cTn id="345" presetID="10" presetClass="entr" presetSubtype="0" fill="hold" nodeType="withEffect">
                                  <p:stCondLst>
                                    <p:cond delay="0"/>
                                  </p:stCondLst>
                                  <p:childTnLst>
                                    <p:set>
                                      <p:cBhvr>
                                        <p:cTn id="346" dur="1" fill="hold">
                                          <p:stCondLst>
                                            <p:cond delay="0"/>
                                          </p:stCondLst>
                                        </p:cTn>
                                        <p:tgtEl>
                                          <p:spTgt spid="125"/>
                                        </p:tgtEl>
                                        <p:attrNameLst>
                                          <p:attrName>style.visibility</p:attrName>
                                        </p:attrNameLst>
                                      </p:cBhvr>
                                      <p:to>
                                        <p:strVal val="visible"/>
                                      </p:to>
                                    </p:set>
                                    <p:animEffect transition="in" filter="fade">
                                      <p:cBhvr>
                                        <p:cTn id="347" dur="500"/>
                                        <p:tgtEl>
                                          <p:spTgt spid="125"/>
                                        </p:tgtEl>
                                      </p:cBhvr>
                                    </p:animEffect>
                                  </p:childTnLst>
                                  <p:subTnLst>
                                    <p:set>
                                      <p:cBhvr override="childStyle">
                                        <p:cTn dur="1" fill="hold" display="0" masterRel="nextClick" afterEffect="1"/>
                                        <p:tgtEl>
                                          <p:spTgt spid="125"/>
                                        </p:tgtEl>
                                        <p:attrNameLst>
                                          <p:attrName>style.visibility</p:attrName>
                                        </p:attrNameLst>
                                      </p:cBhvr>
                                      <p:to>
                                        <p:strVal val="hidden"/>
                                      </p:to>
                                    </p:set>
                                  </p:subTnLst>
                                </p:cTn>
                              </p:par>
                              <p:par>
                                <p:cTn id="348" presetID="10" presetClass="entr" presetSubtype="0" fill="hold" nodeType="withEffect">
                                  <p:stCondLst>
                                    <p:cond delay="0"/>
                                  </p:stCondLst>
                                  <p:childTnLst>
                                    <p:set>
                                      <p:cBhvr>
                                        <p:cTn id="349" dur="1" fill="hold">
                                          <p:stCondLst>
                                            <p:cond delay="0"/>
                                          </p:stCondLst>
                                        </p:cTn>
                                        <p:tgtEl>
                                          <p:spTgt spid="106"/>
                                        </p:tgtEl>
                                        <p:attrNameLst>
                                          <p:attrName>style.visibility</p:attrName>
                                        </p:attrNameLst>
                                      </p:cBhvr>
                                      <p:to>
                                        <p:strVal val="visible"/>
                                      </p:to>
                                    </p:set>
                                    <p:animEffect transition="in" filter="fade">
                                      <p:cBhvr>
                                        <p:cTn id="350" dur="500"/>
                                        <p:tgtEl>
                                          <p:spTgt spid="106"/>
                                        </p:tgtEl>
                                      </p:cBhvr>
                                    </p:animEffect>
                                  </p:childTnLst>
                                  <p:subTnLst>
                                    <p:set>
                                      <p:cBhvr override="childStyle">
                                        <p:cTn dur="1" fill="hold" display="0" masterRel="nextClick" afterEffect="1"/>
                                        <p:tgtEl>
                                          <p:spTgt spid="106"/>
                                        </p:tgtEl>
                                        <p:attrNameLst>
                                          <p:attrName>style.visibility</p:attrName>
                                        </p:attrNameLst>
                                      </p:cBhvr>
                                      <p:to>
                                        <p:strVal val="hidden"/>
                                      </p:to>
                                    </p:set>
                                  </p:subTnLst>
                                </p:cTn>
                              </p:par>
                              <p:par>
                                <p:cTn id="351" presetID="10" presetClass="entr" presetSubtype="0" fill="hold" grpId="0" nodeType="withEffect">
                                  <p:stCondLst>
                                    <p:cond delay="0"/>
                                  </p:stCondLst>
                                  <p:childTnLst>
                                    <p:set>
                                      <p:cBhvr>
                                        <p:cTn id="352" dur="1" fill="hold">
                                          <p:stCondLst>
                                            <p:cond delay="0"/>
                                          </p:stCondLst>
                                        </p:cTn>
                                        <p:tgtEl>
                                          <p:spTgt spid="78"/>
                                        </p:tgtEl>
                                        <p:attrNameLst>
                                          <p:attrName>style.visibility</p:attrName>
                                        </p:attrNameLst>
                                      </p:cBhvr>
                                      <p:to>
                                        <p:strVal val="visible"/>
                                      </p:to>
                                    </p:set>
                                    <p:animEffect transition="in" filter="fade">
                                      <p:cBhvr>
                                        <p:cTn id="353" dur="500"/>
                                        <p:tgtEl>
                                          <p:spTgt spid="78"/>
                                        </p:tgtEl>
                                      </p:cBhvr>
                                    </p:animEffect>
                                  </p:childTnLst>
                                </p:cTn>
                              </p:par>
                              <p:par>
                                <p:cTn id="354" presetID="10" presetClass="entr" presetSubtype="0" fill="hold" grpId="0" nodeType="withEffect">
                                  <p:stCondLst>
                                    <p:cond delay="0"/>
                                  </p:stCondLst>
                                  <p:childTnLst>
                                    <p:set>
                                      <p:cBhvr>
                                        <p:cTn id="355" dur="1" fill="hold">
                                          <p:stCondLst>
                                            <p:cond delay="0"/>
                                          </p:stCondLst>
                                        </p:cTn>
                                        <p:tgtEl>
                                          <p:spTgt spid="25"/>
                                        </p:tgtEl>
                                        <p:attrNameLst>
                                          <p:attrName>style.visibility</p:attrName>
                                        </p:attrNameLst>
                                      </p:cBhvr>
                                      <p:to>
                                        <p:strVal val="visible"/>
                                      </p:to>
                                    </p:set>
                                    <p:animEffect transition="in" filter="fade">
                                      <p:cBhvr>
                                        <p:cTn id="356" dur="500"/>
                                        <p:tgtEl>
                                          <p:spTgt spid="25"/>
                                        </p:tgtEl>
                                      </p:cBhvr>
                                    </p:animEffect>
                                  </p:childTnLst>
                                </p:cTn>
                              </p:par>
                            </p:childTnLst>
                          </p:cTn>
                        </p:par>
                      </p:childTnLst>
                    </p:cTn>
                  </p:par>
                  <p:par>
                    <p:cTn id="357" fill="hold">
                      <p:stCondLst>
                        <p:cond delay="indefinite"/>
                      </p:stCondLst>
                      <p:childTnLst>
                        <p:par>
                          <p:cTn id="358" fill="hold">
                            <p:stCondLst>
                              <p:cond delay="0"/>
                            </p:stCondLst>
                            <p:childTnLst>
                              <p:par>
                                <p:cTn id="359" presetID="10" presetClass="entr" presetSubtype="0" fill="hold" grpId="0" nodeType="clickEffect">
                                  <p:stCondLst>
                                    <p:cond delay="0"/>
                                  </p:stCondLst>
                                  <p:childTnLst>
                                    <p:set>
                                      <p:cBhvr>
                                        <p:cTn id="360" dur="1" fill="hold">
                                          <p:stCondLst>
                                            <p:cond delay="0"/>
                                          </p:stCondLst>
                                        </p:cTn>
                                        <p:tgtEl>
                                          <p:spTgt spid="133"/>
                                        </p:tgtEl>
                                        <p:attrNameLst>
                                          <p:attrName>style.visibility</p:attrName>
                                        </p:attrNameLst>
                                      </p:cBhvr>
                                      <p:to>
                                        <p:strVal val="visible"/>
                                      </p:to>
                                    </p:set>
                                    <p:animEffect transition="in" filter="fade">
                                      <p:cBhvr>
                                        <p:cTn id="361" dur="500"/>
                                        <p:tgtEl>
                                          <p:spTgt spid="133"/>
                                        </p:tgtEl>
                                      </p:cBhvr>
                                    </p:animEffect>
                                  </p:childTnLst>
                                </p:cTn>
                              </p:par>
                              <p:par>
                                <p:cTn id="362" presetID="10" presetClass="entr" presetSubtype="0" fill="hold" grpId="0" nodeType="withEffect">
                                  <p:stCondLst>
                                    <p:cond delay="0"/>
                                  </p:stCondLst>
                                  <p:childTnLst>
                                    <p:set>
                                      <p:cBhvr>
                                        <p:cTn id="363" dur="1" fill="hold">
                                          <p:stCondLst>
                                            <p:cond delay="0"/>
                                          </p:stCondLst>
                                        </p:cTn>
                                        <p:tgtEl>
                                          <p:spTgt spid="101"/>
                                        </p:tgtEl>
                                        <p:attrNameLst>
                                          <p:attrName>style.visibility</p:attrName>
                                        </p:attrNameLst>
                                      </p:cBhvr>
                                      <p:to>
                                        <p:strVal val="visible"/>
                                      </p:to>
                                    </p:set>
                                    <p:animEffect transition="in" filter="fade">
                                      <p:cBhvr>
                                        <p:cTn id="364" dur="500"/>
                                        <p:tgtEl>
                                          <p:spTgt spid="101"/>
                                        </p:tgtEl>
                                      </p:cBhvr>
                                    </p:animEffect>
                                  </p:childTnLst>
                                </p:cTn>
                              </p:par>
                              <p:par>
                                <p:cTn id="365" presetID="10" presetClass="entr" presetSubtype="0" fill="hold" nodeType="withEffect">
                                  <p:stCondLst>
                                    <p:cond delay="0"/>
                                  </p:stCondLst>
                                  <p:childTnLst>
                                    <p:set>
                                      <p:cBhvr>
                                        <p:cTn id="366" dur="1" fill="hold">
                                          <p:stCondLst>
                                            <p:cond delay="0"/>
                                          </p:stCondLst>
                                        </p:cTn>
                                        <p:tgtEl>
                                          <p:spTgt spid="123"/>
                                        </p:tgtEl>
                                        <p:attrNameLst>
                                          <p:attrName>style.visibility</p:attrName>
                                        </p:attrNameLst>
                                      </p:cBhvr>
                                      <p:to>
                                        <p:strVal val="visible"/>
                                      </p:to>
                                    </p:set>
                                    <p:animEffect transition="in" filter="fade">
                                      <p:cBhvr>
                                        <p:cTn id="367" dur="500"/>
                                        <p:tgtEl>
                                          <p:spTgt spid="123"/>
                                        </p:tgtEl>
                                      </p:cBhvr>
                                    </p:animEffect>
                                  </p:childTnLst>
                                  <p:subTnLst>
                                    <p:set>
                                      <p:cBhvr override="childStyle">
                                        <p:cTn dur="1" fill="hold" display="0" masterRel="nextClick" afterEffect="1"/>
                                        <p:tgtEl>
                                          <p:spTgt spid="123"/>
                                        </p:tgtEl>
                                        <p:attrNameLst>
                                          <p:attrName>style.visibility</p:attrName>
                                        </p:attrNameLst>
                                      </p:cBhvr>
                                      <p:to>
                                        <p:strVal val="hidden"/>
                                      </p:to>
                                    </p:set>
                                  </p:subTnLst>
                                </p:cTn>
                              </p:par>
                              <p:par>
                                <p:cTn id="368" presetID="10" presetClass="entr" presetSubtype="0" fill="hold" nodeType="withEffect">
                                  <p:stCondLst>
                                    <p:cond delay="0"/>
                                  </p:stCondLst>
                                  <p:childTnLst>
                                    <p:set>
                                      <p:cBhvr>
                                        <p:cTn id="369" dur="1" fill="hold">
                                          <p:stCondLst>
                                            <p:cond delay="0"/>
                                          </p:stCondLst>
                                        </p:cTn>
                                        <p:tgtEl>
                                          <p:spTgt spid="124"/>
                                        </p:tgtEl>
                                        <p:attrNameLst>
                                          <p:attrName>style.visibility</p:attrName>
                                        </p:attrNameLst>
                                      </p:cBhvr>
                                      <p:to>
                                        <p:strVal val="visible"/>
                                      </p:to>
                                    </p:set>
                                    <p:animEffect transition="in" filter="fade">
                                      <p:cBhvr>
                                        <p:cTn id="370" dur="500"/>
                                        <p:tgtEl>
                                          <p:spTgt spid="124"/>
                                        </p:tgtEl>
                                      </p:cBhvr>
                                    </p:animEffect>
                                  </p:childTnLst>
                                  <p:subTnLst>
                                    <p:set>
                                      <p:cBhvr override="childStyle">
                                        <p:cTn dur="1" fill="hold" display="0" masterRel="nextClick" afterEffect="1"/>
                                        <p:tgtEl>
                                          <p:spTgt spid="124"/>
                                        </p:tgtEl>
                                        <p:attrNameLst>
                                          <p:attrName>style.visibility</p:attrName>
                                        </p:attrNameLst>
                                      </p:cBhvr>
                                      <p:to>
                                        <p:strVal val="hidden"/>
                                      </p:to>
                                    </p:set>
                                  </p:subTnLst>
                                </p:cTn>
                              </p:par>
                              <p:par>
                                <p:cTn id="371" presetID="10" presetClass="entr" presetSubtype="0" fill="hold" grpId="0" nodeType="withEffect">
                                  <p:stCondLst>
                                    <p:cond delay="0"/>
                                  </p:stCondLst>
                                  <p:childTnLst>
                                    <p:set>
                                      <p:cBhvr>
                                        <p:cTn id="372" dur="1" fill="hold">
                                          <p:stCondLst>
                                            <p:cond delay="0"/>
                                          </p:stCondLst>
                                        </p:cTn>
                                        <p:tgtEl>
                                          <p:spTgt spid="26"/>
                                        </p:tgtEl>
                                        <p:attrNameLst>
                                          <p:attrName>style.visibility</p:attrName>
                                        </p:attrNameLst>
                                      </p:cBhvr>
                                      <p:to>
                                        <p:strVal val="visible"/>
                                      </p:to>
                                    </p:set>
                                    <p:animEffect transition="in" filter="fade">
                                      <p:cBhvr>
                                        <p:cTn id="373" dur="500"/>
                                        <p:tgtEl>
                                          <p:spTgt spid="26"/>
                                        </p:tgtEl>
                                      </p:cBhvr>
                                    </p:animEffect>
                                  </p:childTnLst>
                                </p:cTn>
                              </p:par>
                              <p:par>
                                <p:cTn id="374" presetID="10" presetClass="entr" presetSubtype="0" fill="hold" grpId="0" nodeType="withEffect">
                                  <p:stCondLst>
                                    <p:cond delay="0"/>
                                  </p:stCondLst>
                                  <p:childTnLst>
                                    <p:set>
                                      <p:cBhvr>
                                        <p:cTn id="375" dur="1" fill="hold">
                                          <p:stCondLst>
                                            <p:cond delay="0"/>
                                          </p:stCondLst>
                                        </p:cTn>
                                        <p:tgtEl>
                                          <p:spTgt spid="79"/>
                                        </p:tgtEl>
                                        <p:attrNameLst>
                                          <p:attrName>style.visibility</p:attrName>
                                        </p:attrNameLst>
                                      </p:cBhvr>
                                      <p:to>
                                        <p:strVal val="visible"/>
                                      </p:to>
                                    </p:set>
                                    <p:animEffect transition="in" filter="fade">
                                      <p:cBhvr>
                                        <p:cTn id="376" dur="500"/>
                                        <p:tgtEl>
                                          <p:spTgt spid="79"/>
                                        </p:tgtEl>
                                      </p:cBhvr>
                                    </p:animEffect>
                                  </p:childTnLst>
                                </p:cTn>
                              </p:par>
                            </p:childTnLst>
                          </p:cTn>
                        </p:par>
                      </p:childTnLst>
                    </p:cTn>
                  </p:par>
                  <p:par>
                    <p:cTn id="377" fill="hold">
                      <p:stCondLst>
                        <p:cond delay="indefinite"/>
                      </p:stCondLst>
                      <p:childTnLst>
                        <p:par>
                          <p:cTn id="378" fill="hold">
                            <p:stCondLst>
                              <p:cond delay="0"/>
                            </p:stCondLst>
                            <p:childTnLst>
                              <p:par>
                                <p:cTn id="379" presetID="10" presetClass="entr" presetSubtype="0" fill="hold" nodeType="clickEffect">
                                  <p:stCondLst>
                                    <p:cond delay="0"/>
                                  </p:stCondLst>
                                  <p:childTnLst>
                                    <p:set>
                                      <p:cBhvr>
                                        <p:cTn id="380" dur="1" fill="hold">
                                          <p:stCondLst>
                                            <p:cond delay="0"/>
                                          </p:stCondLst>
                                        </p:cTn>
                                        <p:tgtEl>
                                          <p:spTgt spid="127"/>
                                        </p:tgtEl>
                                        <p:attrNameLst>
                                          <p:attrName>style.visibility</p:attrName>
                                        </p:attrNameLst>
                                      </p:cBhvr>
                                      <p:to>
                                        <p:strVal val="visible"/>
                                      </p:to>
                                    </p:set>
                                    <p:animEffect transition="in" filter="fade">
                                      <p:cBhvr>
                                        <p:cTn id="381" dur="500"/>
                                        <p:tgtEl>
                                          <p:spTgt spid="127"/>
                                        </p:tgtEl>
                                      </p:cBhvr>
                                    </p:animEffect>
                                  </p:childTnLst>
                                  <p:subTnLst>
                                    <p:set>
                                      <p:cBhvr override="childStyle">
                                        <p:cTn dur="1" fill="hold" display="0" masterRel="nextClick" afterEffect="1"/>
                                        <p:tgtEl>
                                          <p:spTgt spid="127"/>
                                        </p:tgtEl>
                                        <p:attrNameLst>
                                          <p:attrName>style.visibility</p:attrName>
                                        </p:attrNameLst>
                                      </p:cBhvr>
                                      <p:to>
                                        <p:strVal val="hidden"/>
                                      </p:to>
                                    </p:set>
                                  </p:subTnLst>
                                </p:cTn>
                              </p:par>
                              <p:par>
                                <p:cTn id="382" presetID="10" presetClass="entr" presetSubtype="0" fill="hold" nodeType="withEffect">
                                  <p:stCondLst>
                                    <p:cond delay="0"/>
                                  </p:stCondLst>
                                  <p:childTnLst>
                                    <p:set>
                                      <p:cBhvr>
                                        <p:cTn id="383" dur="1" fill="hold">
                                          <p:stCondLst>
                                            <p:cond delay="0"/>
                                          </p:stCondLst>
                                        </p:cTn>
                                        <p:tgtEl>
                                          <p:spTgt spid="126"/>
                                        </p:tgtEl>
                                        <p:attrNameLst>
                                          <p:attrName>style.visibility</p:attrName>
                                        </p:attrNameLst>
                                      </p:cBhvr>
                                      <p:to>
                                        <p:strVal val="visible"/>
                                      </p:to>
                                    </p:set>
                                    <p:animEffect transition="in" filter="fade">
                                      <p:cBhvr>
                                        <p:cTn id="384" dur="500"/>
                                        <p:tgtEl>
                                          <p:spTgt spid="126"/>
                                        </p:tgtEl>
                                      </p:cBhvr>
                                    </p:animEffect>
                                  </p:childTnLst>
                                  <p:subTnLst>
                                    <p:set>
                                      <p:cBhvr override="childStyle">
                                        <p:cTn dur="1" fill="hold" display="0" masterRel="nextClick" afterEffect="1"/>
                                        <p:tgtEl>
                                          <p:spTgt spid="126"/>
                                        </p:tgtEl>
                                        <p:attrNameLst>
                                          <p:attrName>style.visibility</p:attrName>
                                        </p:attrNameLst>
                                      </p:cBhvr>
                                      <p:to>
                                        <p:strVal val="hidden"/>
                                      </p:to>
                                    </p:set>
                                  </p:subTnLst>
                                </p:cTn>
                              </p:par>
                              <p:par>
                                <p:cTn id="385" presetID="10" presetClass="entr" presetSubtype="0" fill="hold" grpId="0" nodeType="withEffect">
                                  <p:stCondLst>
                                    <p:cond delay="0"/>
                                  </p:stCondLst>
                                  <p:childTnLst>
                                    <p:set>
                                      <p:cBhvr>
                                        <p:cTn id="386" dur="1" fill="hold">
                                          <p:stCondLst>
                                            <p:cond delay="0"/>
                                          </p:stCondLst>
                                        </p:cTn>
                                        <p:tgtEl>
                                          <p:spTgt spid="102"/>
                                        </p:tgtEl>
                                        <p:attrNameLst>
                                          <p:attrName>style.visibility</p:attrName>
                                        </p:attrNameLst>
                                      </p:cBhvr>
                                      <p:to>
                                        <p:strVal val="visible"/>
                                      </p:to>
                                    </p:set>
                                    <p:animEffect transition="in" filter="fade">
                                      <p:cBhvr>
                                        <p:cTn id="387" dur="500"/>
                                        <p:tgtEl>
                                          <p:spTgt spid="102"/>
                                        </p:tgtEl>
                                      </p:cBhvr>
                                    </p:animEffect>
                                  </p:childTnLst>
                                </p:cTn>
                              </p:par>
                              <p:par>
                                <p:cTn id="388" presetID="10" presetClass="entr" presetSubtype="0" fill="hold" grpId="0" nodeType="withEffect">
                                  <p:stCondLst>
                                    <p:cond delay="0"/>
                                  </p:stCondLst>
                                  <p:childTnLst>
                                    <p:set>
                                      <p:cBhvr>
                                        <p:cTn id="389" dur="1" fill="hold">
                                          <p:stCondLst>
                                            <p:cond delay="0"/>
                                          </p:stCondLst>
                                        </p:cTn>
                                        <p:tgtEl>
                                          <p:spTgt spid="134"/>
                                        </p:tgtEl>
                                        <p:attrNameLst>
                                          <p:attrName>style.visibility</p:attrName>
                                        </p:attrNameLst>
                                      </p:cBhvr>
                                      <p:to>
                                        <p:strVal val="visible"/>
                                      </p:to>
                                    </p:set>
                                    <p:animEffect transition="in" filter="fade">
                                      <p:cBhvr>
                                        <p:cTn id="390" dur="500"/>
                                        <p:tgtEl>
                                          <p:spTgt spid="134"/>
                                        </p:tgtEl>
                                      </p:cBhvr>
                                    </p:animEffect>
                                  </p:childTnLst>
                                </p:cTn>
                              </p:par>
                              <p:par>
                                <p:cTn id="391" presetID="10" presetClass="entr" presetSubtype="0" fill="hold" grpId="0" nodeType="withEffect">
                                  <p:stCondLst>
                                    <p:cond delay="0"/>
                                  </p:stCondLst>
                                  <p:childTnLst>
                                    <p:set>
                                      <p:cBhvr>
                                        <p:cTn id="392" dur="1" fill="hold">
                                          <p:stCondLst>
                                            <p:cond delay="0"/>
                                          </p:stCondLst>
                                        </p:cTn>
                                        <p:tgtEl>
                                          <p:spTgt spid="28"/>
                                        </p:tgtEl>
                                        <p:attrNameLst>
                                          <p:attrName>style.visibility</p:attrName>
                                        </p:attrNameLst>
                                      </p:cBhvr>
                                      <p:to>
                                        <p:strVal val="visible"/>
                                      </p:to>
                                    </p:set>
                                    <p:animEffect transition="in" filter="fade">
                                      <p:cBhvr>
                                        <p:cTn id="393" dur="500"/>
                                        <p:tgtEl>
                                          <p:spTgt spid="28"/>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84"/>
                                        </p:tgtEl>
                                        <p:attrNameLst>
                                          <p:attrName>style.visibility</p:attrName>
                                        </p:attrNameLst>
                                      </p:cBhvr>
                                      <p:to>
                                        <p:strVal val="visible"/>
                                      </p:to>
                                    </p:set>
                                    <p:animEffect transition="in" filter="fade">
                                      <p:cBhvr>
                                        <p:cTn id="396" dur="500"/>
                                        <p:tgtEl>
                                          <p:spTgt spid="84"/>
                                        </p:tgtEl>
                                      </p:cBhvr>
                                    </p:animEffect>
                                  </p:childTnLst>
                                </p:cTn>
                              </p:par>
                            </p:childTnLst>
                          </p:cTn>
                        </p:par>
                      </p:childTnLst>
                    </p:cTn>
                  </p:par>
                  <p:par>
                    <p:cTn id="397" fill="hold">
                      <p:stCondLst>
                        <p:cond delay="indefinite"/>
                      </p:stCondLst>
                      <p:childTnLst>
                        <p:par>
                          <p:cTn id="398" fill="hold">
                            <p:stCondLst>
                              <p:cond delay="0"/>
                            </p:stCondLst>
                            <p:childTnLst>
                              <p:par>
                                <p:cTn id="399" presetID="10" presetClass="entr" presetSubtype="0" fill="hold" grpId="0" nodeType="clickEffect">
                                  <p:stCondLst>
                                    <p:cond delay="0"/>
                                  </p:stCondLst>
                                  <p:childTnLst>
                                    <p:set>
                                      <p:cBhvr>
                                        <p:cTn id="400" dur="1" fill="hold">
                                          <p:stCondLst>
                                            <p:cond delay="0"/>
                                          </p:stCondLst>
                                        </p:cTn>
                                        <p:tgtEl>
                                          <p:spTgt spid="75"/>
                                        </p:tgtEl>
                                        <p:attrNameLst>
                                          <p:attrName>style.visibility</p:attrName>
                                        </p:attrNameLst>
                                      </p:cBhvr>
                                      <p:to>
                                        <p:strVal val="visible"/>
                                      </p:to>
                                    </p:set>
                                    <p:animEffect transition="in" filter="fade">
                                      <p:cBhvr>
                                        <p:cTn id="401" dur="500"/>
                                        <p:tgtEl>
                                          <p:spTgt spid="75"/>
                                        </p:tgtEl>
                                      </p:cBhvr>
                                    </p:animEffect>
                                  </p:childTnLst>
                                </p:cTn>
                              </p:par>
                              <p:par>
                                <p:cTn id="402" presetID="10" presetClass="entr" presetSubtype="0" fill="hold" nodeType="withEffect">
                                  <p:stCondLst>
                                    <p:cond delay="0"/>
                                  </p:stCondLst>
                                  <p:childTnLst>
                                    <p:set>
                                      <p:cBhvr>
                                        <p:cTn id="403" dur="1" fill="hold">
                                          <p:stCondLst>
                                            <p:cond delay="0"/>
                                          </p:stCondLst>
                                        </p:cTn>
                                        <p:tgtEl>
                                          <p:spTgt spid="108"/>
                                        </p:tgtEl>
                                        <p:attrNameLst>
                                          <p:attrName>style.visibility</p:attrName>
                                        </p:attrNameLst>
                                      </p:cBhvr>
                                      <p:to>
                                        <p:strVal val="visible"/>
                                      </p:to>
                                    </p:set>
                                    <p:animEffect transition="in" filter="fade">
                                      <p:cBhvr>
                                        <p:cTn id="404" dur="500"/>
                                        <p:tgtEl>
                                          <p:spTgt spid="108"/>
                                        </p:tgtEl>
                                      </p:cBhvr>
                                    </p:animEffect>
                                  </p:childTnLst>
                                  <p:subTnLst>
                                    <p:set>
                                      <p:cBhvr override="childStyle">
                                        <p:cTn dur="1" fill="hold" display="0" masterRel="nextClick" afterEffect="1"/>
                                        <p:tgtEl>
                                          <p:spTgt spid="108"/>
                                        </p:tgtEl>
                                        <p:attrNameLst>
                                          <p:attrName>style.visibility</p:attrName>
                                        </p:attrNameLst>
                                      </p:cBhvr>
                                      <p:to>
                                        <p:strVal val="hidden"/>
                                      </p:to>
                                    </p:set>
                                  </p:subTnLst>
                                </p:cTn>
                              </p:par>
                              <p:par>
                                <p:cTn id="405" presetID="10" presetClass="entr" presetSubtype="0" fill="hold" grpId="0" nodeType="withEffect">
                                  <p:stCondLst>
                                    <p:cond delay="0"/>
                                  </p:stCondLst>
                                  <p:childTnLst>
                                    <p:set>
                                      <p:cBhvr>
                                        <p:cTn id="406" dur="1" fill="hold">
                                          <p:stCondLst>
                                            <p:cond delay="0"/>
                                          </p:stCondLst>
                                        </p:cTn>
                                        <p:tgtEl>
                                          <p:spTgt spid="81"/>
                                        </p:tgtEl>
                                        <p:attrNameLst>
                                          <p:attrName>style.visibility</p:attrName>
                                        </p:attrNameLst>
                                      </p:cBhvr>
                                      <p:to>
                                        <p:strVal val="visible"/>
                                      </p:to>
                                    </p:set>
                                    <p:animEffect transition="in" filter="fade">
                                      <p:cBhvr>
                                        <p:cTn id="407" dur="500"/>
                                        <p:tgtEl>
                                          <p:spTgt spid="81"/>
                                        </p:tgtEl>
                                      </p:cBhvr>
                                    </p:animEffect>
                                  </p:childTnLst>
                                </p:cTn>
                              </p:par>
                              <p:par>
                                <p:cTn id="408" presetID="10" presetClass="entr" presetSubtype="0" fill="hold" nodeType="withEffect">
                                  <p:stCondLst>
                                    <p:cond delay="0"/>
                                  </p:stCondLst>
                                  <p:childTnLst>
                                    <p:set>
                                      <p:cBhvr>
                                        <p:cTn id="409" dur="1" fill="hold">
                                          <p:stCondLst>
                                            <p:cond delay="0"/>
                                          </p:stCondLst>
                                        </p:cTn>
                                        <p:tgtEl>
                                          <p:spTgt spid="107"/>
                                        </p:tgtEl>
                                        <p:attrNameLst>
                                          <p:attrName>style.visibility</p:attrName>
                                        </p:attrNameLst>
                                      </p:cBhvr>
                                      <p:to>
                                        <p:strVal val="visible"/>
                                      </p:to>
                                    </p:set>
                                    <p:animEffect transition="in" filter="fade">
                                      <p:cBhvr>
                                        <p:cTn id="410" dur="500"/>
                                        <p:tgtEl>
                                          <p:spTgt spid="107"/>
                                        </p:tgtEl>
                                      </p:cBhvr>
                                    </p:animEffect>
                                  </p:childTnLst>
                                  <p:subTnLst>
                                    <p:set>
                                      <p:cBhvr override="childStyle">
                                        <p:cTn dur="1" fill="hold" display="0" masterRel="nextClick" afterEffect="1"/>
                                        <p:tgtEl>
                                          <p:spTgt spid="107"/>
                                        </p:tgtEl>
                                        <p:attrNameLst>
                                          <p:attrName>style.visibility</p:attrName>
                                        </p:attrNameLst>
                                      </p:cBhvr>
                                      <p:to>
                                        <p:strVal val="hidden"/>
                                      </p:to>
                                    </p:set>
                                  </p:subTnLst>
                                </p:cTn>
                              </p:par>
                              <p:par>
                                <p:cTn id="411" presetID="10" presetClass="entr" presetSubtype="0" fill="hold" grpId="0" nodeType="withEffect">
                                  <p:stCondLst>
                                    <p:cond delay="0"/>
                                  </p:stCondLst>
                                  <p:childTnLst>
                                    <p:set>
                                      <p:cBhvr>
                                        <p:cTn id="412" dur="1" fill="hold">
                                          <p:stCondLst>
                                            <p:cond delay="0"/>
                                          </p:stCondLst>
                                        </p:cTn>
                                        <p:tgtEl>
                                          <p:spTgt spid="135"/>
                                        </p:tgtEl>
                                        <p:attrNameLst>
                                          <p:attrName>style.visibility</p:attrName>
                                        </p:attrNameLst>
                                      </p:cBhvr>
                                      <p:to>
                                        <p:strVal val="visible"/>
                                      </p:to>
                                    </p:set>
                                    <p:animEffect transition="in" filter="fade">
                                      <p:cBhvr>
                                        <p:cTn id="413" dur="500"/>
                                        <p:tgtEl>
                                          <p:spTgt spid="135"/>
                                        </p:tgtEl>
                                      </p:cBhvr>
                                    </p:animEffect>
                                  </p:childTnLst>
                                </p:cTn>
                              </p:par>
                              <p:par>
                                <p:cTn id="414" presetID="10" presetClass="entr" presetSubtype="0" fill="hold" grpId="0" nodeType="withEffect">
                                  <p:stCondLst>
                                    <p:cond delay="0"/>
                                  </p:stCondLst>
                                  <p:childTnLst>
                                    <p:set>
                                      <p:cBhvr>
                                        <p:cTn id="415" dur="1" fill="hold">
                                          <p:stCondLst>
                                            <p:cond delay="0"/>
                                          </p:stCondLst>
                                        </p:cTn>
                                        <p:tgtEl>
                                          <p:spTgt spid="103"/>
                                        </p:tgtEl>
                                        <p:attrNameLst>
                                          <p:attrName>style.visibility</p:attrName>
                                        </p:attrNameLst>
                                      </p:cBhvr>
                                      <p:to>
                                        <p:strVal val="visible"/>
                                      </p:to>
                                    </p:set>
                                    <p:animEffect transition="in" filter="fade">
                                      <p:cBhvr>
                                        <p:cTn id="416" dur="500"/>
                                        <p:tgtEl>
                                          <p:spTgt spid="103"/>
                                        </p:tgtEl>
                                      </p:cBhvr>
                                    </p:animEffect>
                                  </p:childTnLst>
                                </p:cTn>
                              </p:par>
                            </p:childTnLst>
                          </p:cTn>
                        </p:par>
                      </p:childTnLst>
                    </p:cTn>
                  </p:par>
                  <p:par>
                    <p:cTn id="417" fill="hold">
                      <p:stCondLst>
                        <p:cond delay="indefinite"/>
                      </p:stCondLst>
                      <p:childTnLst>
                        <p:par>
                          <p:cTn id="418" fill="hold">
                            <p:stCondLst>
                              <p:cond delay="0"/>
                            </p:stCondLst>
                            <p:childTnLst>
                              <p:par>
                                <p:cTn id="419" presetID="10" presetClass="entr" presetSubtype="0" fill="hold" grpId="0" nodeType="clickEffect">
                                  <p:stCondLst>
                                    <p:cond delay="0"/>
                                  </p:stCondLst>
                                  <p:childTnLst>
                                    <p:set>
                                      <p:cBhvr>
                                        <p:cTn id="420" dur="1" fill="hold">
                                          <p:stCondLst>
                                            <p:cond delay="0"/>
                                          </p:stCondLst>
                                        </p:cTn>
                                        <p:tgtEl>
                                          <p:spTgt spid="76"/>
                                        </p:tgtEl>
                                        <p:attrNameLst>
                                          <p:attrName>style.visibility</p:attrName>
                                        </p:attrNameLst>
                                      </p:cBhvr>
                                      <p:to>
                                        <p:strVal val="visible"/>
                                      </p:to>
                                    </p:set>
                                    <p:animEffect transition="in" filter="fade">
                                      <p:cBhvr>
                                        <p:cTn id="421" dur="500"/>
                                        <p:tgtEl>
                                          <p:spTgt spid="76"/>
                                        </p:tgtEl>
                                      </p:cBhvr>
                                    </p:animEffect>
                                  </p:childTnLst>
                                </p:cTn>
                              </p:par>
                              <p:par>
                                <p:cTn id="422" presetID="10" presetClass="entr" presetSubtype="0" fill="hold" grpId="0" nodeType="withEffect">
                                  <p:stCondLst>
                                    <p:cond delay="0"/>
                                  </p:stCondLst>
                                  <p:childTnLst>
                                    <p:set>
                                      <p:cBhvr>
                                        <p:cTn id="423" dur="1" fill="hold">
                                          <p:stCondLst>
                                            <p:cond delay="0"/>
                                          </p:stCondLst>
                                        </p:cTn>
                                        <p:tgtEl>
                                          <p:spTgt spid="82"/>
                                        </p:tgtEl>
                                        <p:attrNameLst>
                                          <p:attrName>style.visibility</p:attrName>
                                        </p:attrNameLst>
                                      </p:cBhvr>
                                      <p:to>
                                        <p:strVal val="visible"/>
                                      </p:to>
                                    </p:set>
                                    <p:animEffect transition="in" filter="fade">
                                      <p:cBhvr>
                                        <p:cTn id="424" dur="500"/>
                                        <p:tgtEl>
                                          <p:spTgt spid="82"/>
                                        </p:tgtEl>
                                      </p:cBhvr>
                                    </p:animEffect>
                                  </p:childTnLst>
                                </p:cTn>
                              </p:par>
                              <p:par>
                                <p:cTn id="425" presetID="10" presetClass="entr" presetSubtype="0" fill="hold" nodeType="withEffect">
                                  <p:stCondLst>
                                    <p:cond delay="0"/>
                                  </p:stCondLst>
                                  <p:childTnLst>
                                    <p:set>
                                      <p:cBhvr>
                                        <p:cTn id="426" dur="1" fill="hold">
                                          <p:stCondLst>
                                            <p:cond delay="0"/>
                                          </p:stCondLst>
                                        </p:cTn>
                                        <p:tgtEl>
                                          <p:spTgt spid="132"/>
                                        </p:tgtEl>
                                        <p:attrNameLst>
                                          <p:attrName>style.visibility</p:attrName>
                                        </p:attrNameLst>
                                      </p:cBhvr>
                                      <p:to>
                                        <p:strVal val="visible"/>
                                      </p:to>
                                    </p:set>
                                    <p:animEffect transition="in" filter="fade">
                                      <p:cBhvr>
                                        <p:cTn id="427" dur="5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par>
                                <p:cTn id="428" presetID="10" presetClass="entr" presetSubtype="0" fill="hold" nodeType="withEffect">
                                  <p:stCondLst>
                                    <p:cond delay="0"/>
                                  </p:stCondLst>
                                  <p:childTnLst>
                                    <p:set>
                                      <p:cBhvr>
                                        <p:cTn id="429" dur="1" fill="hold">
                                          <p:stCondLst>
                                            <p:cond delay="0"/>
                                          </p:stCondLst>
                                        </p:cTn>
                                        <p:tgtEl>
                                          <p:spTgt spid="128"/>
                                        </p:tgtEl>
                                        <p:attrNameLst>
                                          <p:attrName>style.visibility</p:attrName>
                                        </p:attrNameLst>
                                      </p:cBhvr>
                                      <p:to>
                                        <p:strVal val="visible"/>
                                      </p:to>
                                    </p:set>
                                    <p:animEffect transition="in" filter="fade">
                                      <p:cBhvr>
                                        <p:cTn id="430" dur="500"/>
                                        <p:tgtEl>
                                          <p:spTgt spid="128"/>
                                        </p:tgtEl>
                                      </p:cBhvr>
                                    </p:animEffect>
                                  </p:childTnLst>
                                  <p:subTnLst>
                                    <p:set>
                                      <p:cBhvr override="childStyle">
                                        <p:cTn dur="1" fill="hold" display="0" masterRel="nextClick" afterEffect="1"/>
                                        <p:tgtEl>
                                          <p:spTgt spid="128"/>
                                        </p:tgtEl>
                                        <p:attrNameLst>
                                          <p:attrName>style.visibility</p:attrName>
                                        </p:attrNameLst>
                                      </p:cBhvr>
                                      <p:to>
                                        <p:strVal val="hidden"/>
                                      </p:to>
                                    </p:set>
                                  </p:subTnLst>
                                </p:cTn>
                              </p:par>
                              <p:par>
                                <p:cTn id="431" presetID="10" presetClass="entr" presetSubtype="0" fill="hold" grpId="0" nodeType="withEffect">
                                  <p:stCondLst>
                                    <p:cond delay="0"/>
                                  </p:stCondLst>
                                  <p:childTnLst>
                                    <p:set>
                                      <p:cBhvr>
                                        <p:cTn id="432" dur="1" fill="hold">
                                          <p:stCondLst>
                                            <p:cond delay="0"/>
                                          </p:stCondLst>
                                        </p:cTn>
                                        <p:tgtEl>
                                          <p:spTgt spid="136"/>
                                        </p:tgtEl>
                                        <p:attrNameLst>
                                          <p:attrName>style.visibility</p:attrName>
                                        </p:attrNameLst>
                                      </p:cBhvr>
                                      <p:to>
                                        <p:strVal val="visible"/>
                                      </p:to>
                                    </p:set>
                                    <p:animEffect transition="in" filter="fade">
                                      <p:cBhvr>
                                        <p:cTn id="433" dur="500"/>
                                        <p:tgtEl>
                                          <p:spTgt spid="136"/>
                                        </p:tgtEl>
                                      </p:cBhvr>
                                    </p:animEffect>
                                  </p:childTnLst>
                                </p:cTn>
                              </p:par>
                              <p:par>
                                <p:cTn id="434" presetID="10" presetClass="entr" presetSubtype="0" fill="hold" grpId="0" nodeType="withEffect">
                                  <p:stCondLst>
                                    <p:cond delay="0"/>
                                  </p:stCondLst>
                                  <p:childTnLst>
                                    <p:set>
                                      <p:cBhvr>
                                        <p:cTn id="435" dur="1" fill="hold">
                                          <p:stCondLst>
                                            <p:cond delay="0"/>
                                          </p:stCondLst>
                                        </p:cTn>
                                        <p:tgtEl>
                                          <p:spTgt spid="104"/>
                                        </p:tgtEl>
                                        <p:attrNameLst>
                                          <p:attrName>style.visibility</p:attrName>
                                        </p:attrNameLst>
                                      </p:cBhvr>
                                      <p:to>
                                        <p:strVal val="visible"/>
                                      </p:to>
                                    </p:set>
                                    <p:animEffect transition="in" filter="fade">
                                      <p:cBhvr>
                                        <p:cTn id="436" dur="500"/>
                                        <p:tgtEl>
                                          <p:spTgt spid="104"/>
                                        </p:tgtEl>
                                      </p:cBhvr>
                                    </p:animEffect>
                                  </p:childTnLst>
                                </p:cTn>
                              </p:par>
                            </p:childTnLst>
                          </p:cTn>
                        </p:par>
                      </p:childTnLst>
                    </p:cTn>
                  </p:par>
                  <p:par>
                    <p:cTn id="437" fill="hold">
                      <p:stCondLst>
                        <p:cond delay="indefinite"/>
                      </p:stCondLst>
                      <p:childTnLst>
                        <p:par>
                          <p:cTn id="438" fill="hold">
                            <p:stCondLst>
                              <p:cond delay="0"/>
                            </p:stCondLst>
                            <p:childTnLst>
                              <p:par>
                                <p:cTn id="439" presetID="10" presetClass="entr" presetSubtype="0" fill="hold" grpId="0" nodeType="clickEffect">
                                  <p:stCondLst>
                                    <p:cond delay="0"/>
                                  </p:stCondLst>
                                  <p:childTnLst>
                                    <p:set>
                                      <p:cBhvr>
                                        <p:cTn id="440" dur="1" fill="hold">
                                          <p:stCondLst>
                                            <p:cond delay="0"/>
                                          </p:stCondLst>
                                        </p:cTn>
                                        <p:tgtEl>
                                          <p:spTgt spid="77"/>
                                        </p:tgtEl>
                                        <p:attrNameLst>
                                          <p:attrName>style.visibility</p:attrName>
                                        </p:attrNameLst>
                                      </p:cBhvr>
                                      <p:to>
                                        <p:strVal val="visible"/>
                                      </p:to>
                                    </p:set>
                                    <p:animEffect transition="in" filter="fade">
                                      <p:cBhvr>
                                        <p:cTn id="441" dur="500"/>
                                        <p:tgtEl>
                                          <p:spTgt spid="77"/>
                                        </p:tgtEl>
                                      </p:cBhvr>
                                    </p:animEffect>
                                  </p:childTnLst>
                                </p:cTn>
                              </p:par>
                              <p:par>
                                <p:cTn id="442" presetID="10" presetClass="entr" presetSubtype="0" fill="hold" nodeType="withEffect">
                                  <p:stCondLst>
                                    <p:cond delay="0"/>
                                  </p:stCondLst>
                                  <p:childTnLst>
                                    <p:set>
                                      <p:cBhvr>
                                        <p:cTn id="443" dur="1" fill="hold">
                                          <p:stCondLst>
                                            <p:cond delay="0"/>
                                          </p:stCondLst>
                                        </p:cTn>
                                        <p:tgtEl>
                                          <p:spTgt spid="129"/>
                                        </p:tgtEl>
                                        <p:attrNameLst>
                                          <p:attrName>style.visibility</p:attrName>
                                        </p:attrNameLst>
                                      </p:cBhvr>
                                      <p:to>
                                        <p:strVal val="visible"/>
                                      </p:to>
                                    </p:set>
                                    <p:animEffect transition="in" filter="fade">
                                      <p:cBhvr>
                                        <p:cTn id="444" dur="500"/>
                                        <p:tgtEl>
                                          <p:spTgt spid="129"/>
                                        </p:tgtEl>
                                      </p:cBhvr>
                                    </p:animEffect>
                                  </p:childTnLst>
                                  <p:subTnLst>
                                    <p:set>
                                      <p:cBhvr override="childStyle">
                                        <p:cTn dur="1" fill="hold" display="0" masterRel="nextClick" afterEffect="1"/>
                                        <p:tgtEl>
                                          <p:spTgt spid="129"/>
                                        </p:tgtEl>
                                        <p:attrNameLst>
                                          <p:attrName>style.visibility</p:attrName>
                                        </p:attrNameLst>
                                      </p:cBhvr>
                                      <p:to>
                                        <p:strVal val="hidden"/>
                                      </p:to>
                                    </p:set>
                                  </p:subTnLst>
                                </p:cTn>
                              </p:par>
                              <p:par>
                                <p:cTn id="445" presetID="10" presetClass="entr" presetSubtype="0" fill="hold" grpId="0" nodeType="withEffect">
                                  <p:stCondLst>
                                    <p:cond delay="0"/>
                                  </p:stCondLst>
                                  <p:childTnLst>
                                    <p:set>
                                      <p:cBhvr>
                                        <p:cTn id="446" dur="1" fill="hold">
                                          <p:stCondLst>
                                            <p:cond delay="0"/>
                                          </p:stCondLst>
                                        </p:cTn>
                                        <p:tgtEl>
                                          <p:spTgt spid="83"/>
                                        </p:tgtEl>
                                        <p:attrNameLst>
                                          <p:attrName>style.visibility</p:attrName>
                                        </p:attrNameLst>
                                      </p:cBhvr>
                                      <p:to>
                                        <p:strVal val="visible"/>
                                      </p:to>
                                    </p:set>
                                    <p:animEffect transition="in" filter="fade">
                                      <p:cBhvr>
                                        <p:cTn id="447" dur="500"/>
                                        <p:tgtEl>
                                          <p:spTgt spid="83"/>
                                        </p:tgtEl>
                                      </p:cBhvr>
                                    </p:animEffect>
                                  </p:childTnLst>
                                </p:cTn>
                              </p:par>
                              <p:par>
                                <p:cTn id="448" presetID="10" presetClass="entr" presetSubtype="0" fill="hold" nodeType="withEffect">
                                  <p:stCondLst>
                                    <p:cond delay="0"/>
                                  </p:stCondLst>
                                  <p:childTnLst>
                                    <p:set>
                                      <p:cBhvr>
                                        <p:cTn id="449" dur="1" fill="hold">
                                          <p:stCondLst>
                                            <p:cond delay="0"/>
                                          </p:stCondLst>
                                        </p:cTn>
                                        <p:tgtEl>
                                          <p:spTgt spid="130"/>
                                        </p:tgtEl>
                                        <p:attrNameLst>
                                          <p:attrName>style.visibility</p:attrName>
                                        </p:attrNameLst>
                                      </p:cBhvr>
                                      <p:to>
                                        <p:strVal val="visible"/>
                                      </p:to>
                                    </p:set>
                                    <p:animEffect transition="in" filter="fade">
                                      <p:cBhvr>
                                        <p:cTn id="450" dur="500"/>
                                        <p:tgtEl>
                                          <p:spTgt spid="130"/>
                                        </p:tgtEl>
                                      </p:cBhvr>
                                    </p:animEffect>
                                  </p:childTnLst>
                                  <p:subTnLst>
                                    <p:set>
                                      <p:cBhvr override="childStyle">
                                        <p:cTn dur="1" fill="hold" display="0" masterRel="nextClick" afterEffect="1"/>
                                        <p:tgtEl>
                                          <p:spTgt spid="130"/>
                                        </p:tgtEl>
                                        <p:attrNameLst>
                                          <p:attrName>style.visibility</p:attrName>
                                        </p:attrNameLst>
                                      </p:cBhvr>
                                      <p:to>
                                        <p:strVal val="hidden"/>
                                      </p:to>
                                    </p:set>
                                  </p:subTnLst>
                                </p:cTn>
                              </p:par>
                              <p:par>
                                <p:cTn id="451" presetID="10" presetClass="entr" presetSubtype="0" fill="hold" grpId="0" nodeType="withEffect">
                                  <p:stCondLst>
                                    <p:cond delay="0"/>
                                  </p:stCondLst>
                                  <p:childTnLst>
                                    <p:set>
                                      <p:cBhvr>
                                        <p:cTn id="452" dur="1" fill="hold">
                                          <p:stCondLst>
                                            <p:cond delay="0"/>
                                          </p:stCondLst>
                                        </p:cTn>
                                        <p:tgtEl>
                                          <p:spTgt spid="137"/>
                                        </p:tgtEl>
                                        <p:attrNameLst>
                                          <p:attrName>style.visibility</p:attrName>
                                        </p:attrNameLst>
                                      </p:cBhvr>
                                      <p:to>
                                        <p:strVal val="visible"/>
                                      </p:to>
                                    </p:set>
                                    <p:animEffect transition="in" filter="fade">
                                      <p:cBhvr>
                                        <p:cTn id="453" dur="500"/>
                                        <p:tgtEl>
                                          <p:spTgt spid="137"/>
                                        </p:tgtEl>
                                      </p:cBhvr>
                                    </p:animEffect>
                                  </p:childTnLst>
                                </p:cTn>
                              </p:par>
                              <p:par>
                                <p:cTn id="454" presetID="10" presetClass="entr" presetSubtype="0" fill="hold" grpId="0" nodeType="withEffect">
                                  <p:stCondLst>
                                    <p:cond delay="0"/>
                                  </p:stCondLst>
                                  <p:childTnLst>
                                    <p:set>
                                      <p:cBhvr>
                                        <p:cTn id="455" dur="1" fill="hold">
                                          <p:stCondLst>
                                            <p:cond delay="0"/>
                                          </p:stCondLst>
                                        </p:cTn>
                                        <p:tgtEl>
                                          <p:spTgt spid="105"/>
                                        </p:tgtEl>
                                        <p:attrNameLst>
                                          <p:attrName>style.visibility</p:attrName>
                                        </p:attrNameLst>
                                      </p:cBhvr>
                                      <p:to>
                                        <p:strVal val="visible"/>
                                      </p:to>
                                    </p:set>
                                    <p:animEffect transition="in" filter="fade">
                                      <p:cBhvr>
                                        <p:cTn id="456" dur="500"/>
                                        <p:tgtEl>
                                          <p:spTgt spid="105"/>
                                        </p:tgtEl>
                                      </p:cBhvr>
                                    </p:animEffect>
                                  </p:childTnLst>
                                </p:cTn>
                              </p:par>
                            </p:childTnLst>
                          </p:cTn>
                        </p:par>
                      </p:childTnLst>
                    </p:cTn>
                  </p:par>
                  <p:par>
                    <p:cTn id="457" fill="hold">
                      <p:stCondLst>
                        <p:cond delay="indefinite"/>
                      </p:stCondLst>
                      <p:childTnLst>
                        <p:par>
                          <p:cTn id="458" fill="hold">
                            <p:stCondLst>
                              <p:cond delay="0"/>
                            </p:stCondLst>
                            <p:childTnLst>
                              <p:par>
                                <p:cTn id="459" presetID="10" presetClass="entr" presetSubtype="0" fill="hold" grpId="0" nodeType="clickEffect">
                                  <p:stCondLst>
                                    <p:cond delay="0"/>
                                  </p:stCondLst>
                                  <p:childTnLst>
                                    <p:set>
                                      <p:cBhvr>
                                        <p:cTn id="460" dur="1" fill="hold">
                                          <p:stCondLst>
                                            <p:cond delay="0"/>
                                          </p:stCondLst>
                                        </p:cTn>
                                        <p:tgtEl>
                                          <p:spTgt spid="154"/>
                                        </p:tgtEl>
                                        <p:attrNameLst>
                                          <p:attrName>style.visibility</p:attrName>
                                        </p:attrNameLst>
                                      </p:cBhvr>
                                      <p:to>
                                        <p:strVal val="visible"/>
                                      </p:to>
                                    </p:set>
                                    <p:animEffect transition="in" filter="fade">
                                      <p:cBhvr>
                                        <p:cTn id="461" dur="500"/>
                                        <p:tgtEl>
                                          <p:spTgt spid="154"/>
                                        </p:tgtEl>
                                      </p:cBhvr>
                                    </p:animEffect>
                                  </p:childTnLst>
                                </p:cTn>
                              </p:par>
                              <p:par>
                                <p:cTn id="462" presetID="10" presetClass="entr" presetSubtype="0" fill="hold" grpId="0" nodeType="withEffect">
                                  <p:stCondLst>
                                    <p:cond delay="0"/>
                                  </p:stCondLst>
                                  <p:childTnLst>
                                    <p:set>
                                      <p:cBhvr>
                                        <p:cTn id="463" dur="1" fill="hold">
                                          <p:stCondLst>
                                            <p:cond delay="0"/>
                                          </p:stCondLst>
                                        </p:cTn>
                                        <p:tgtEl>
                                          <p:spTgt spid="156"/>
                                        </p:tgtEl>
                                        <p:attrNameLst>
                                          <p:attrName>style.visibility</p:attrName>
                                        </p:attrNameLst>
                                      </p:cBhvr>
                                      <p:to>
                                        <p:strVal val="visible"/>
                                      </p:to>
                                    </p:set>
                                    <p:animEffect transition="in" filter="fade">
                                      <p:cBhvr>
                                        <p:cTn id="464" dur="500"/>
                                        <p:tgtEl>
                                          <p:spTgt spid="156"/>
                                        </p:tgtEl>
                                      </p:cBhvr>
                                    </p:animEffect>
                                  </p:childTnLst>
                                </p:cTn>
                              </p:par>
                              <p:par>
                                <p:cTn id="465" presetID="10" presetClass="entr" presetSubtype="0" fill="hold" nodeType="withEffect">
                                  <p:stCondLst>
                                    <p:cond delay="0"/>
                                  </p:stCondLst>
                                  <p:childTnLst>
                                    <p:set>
                                      <p:cBhvr>
                                        <p:cTn id="466" dur="1" fill="hold">
                                          <p:stCondLst>
                                            <p:cond delay="0"/>
                                          </p:stCondLst>
                                        </p:cTn>
                                        <p:tgtEl>
                                          <p:spTgt spid="155"/>
                                        </p:tgtEl>
                                        <p:attrNameLst>
                                          <p:attrName>style.visibility</p:attrName>
                                        </p:attrNameLst>
                                      </p:cBhvr>
                                      <p:to>
                                        <p:strVal val="visible"/>
                                      </p:to>
                                    </p:set>
                                    <p:animEffect transition="in" filter="fade">
                                      <p:cBhvr>
                                        <p:cTn id="467" dur="500"/>
                                        <p:tgtEl>
                                          <p:spTgt spid="155"/>
                                        </p:tgtEl>
                                      </p:cBhvr>
                                    </p:animEffect>
                                  </p:childTnLst>
                                  <p:subTnLst>
                                    <p:set>
                                      <p:cBhvr override="childStyle">
                                        <p:cTn dur="1" fill="hold" display="0" masterRel="nextClick" afterEffect="1"/>
                                        <p:tgtEl>
                                          <p:spTgt spid="155"/>
                                        </p:tgtEl>
                                        <p:attrNameLst>
                                          <p:attrName>style.visibility</p:attrName>
                                        </p:attrNameLst>
                                      </p:cBhvr>
                                      <p:to>
                                        <p:strVal val="hidden"/>
                                      </p:to>
                                    </p:set>
                                  </p:subTnLst>
                                </p:cTn>
                              </p:par>
                              <p:par>
                                <p:cTn id="468" presetID="10" presetClass="entr" presetSubtype="0" fill="hold" grpId="0" nodeType="withEffect">
                                  <p:stCondLst>
                                    <p:cond delay="0"/>
                                  </p:stCondLst>
                                  <p:childTnLst>
                                    <p:set>
                                      <p:cBhvr>
                                        <p:cTn id="469" dur="1" fill="hold">
                                          <p:stCondLst>
                                            <p:cond delay="0"/>
                                          </p:stCondLst>
                                        </p:cTn>
                                        <p:tgtEl>
                                          <p:spTgt spid="153"/>
                                        </p:tgtEl>
                                        <p:attrNameLst>
                                          <p:attrName>style.visibility</p:attrName>
                                        </p:attrNameLst>
                                      </p:cBhvr>
                                      <p:to>
                                        <p:strVal val="visible"/>
                                      </p:to>
                                    </p:set>
                                    <p:animEffect transition="in" filter="fade">
                                      <p:cBhvr>
                                        <p:cTn id="470" dur="500"/>
                                        <p:tgtEl>
                                          <p:spTgt spid="153"/>
                                        </p:tgtEl>
                                      </p:cBhvr>
                                    </p:animEffect>
                                  </p:childTnLst>
                                </p:cTn>
                              </p:par>
                              <p:par>
                                <p:cTn id="471" presetID="10" presetClass="entr" presetSubtype="0" fill="hold" grpId="0" nodeType="withEffect">
                                  <p:stCondLst>
                                    <p:cond delay="0"/>
                                  </p:stCondLst>
                                  <p:childTnLst>
                                    <p:set>
                                      <p:cBhvr>
                                        <p:cTn id="472" dur="1" fill="hold">
                                          <p:stCondLst>
                                            <p:cond delay="0"/>
                                          </p:stCondLst>
                                        </p:cTn>
                                        <p:tgtEl>
                                          <p:spTgt spid="163"/>
                                        </p:tgtEl>
                                        <p:attrNameLst>
                                          <p:attrName>style.visibility</p:attrName>
                                        </p:attrNameLst>
                                      </p:cBhvr>
                                      <p:to>
                                        <p:strVal val="visible"/>
                                      </p:to>
                                    </p:set>
                                    <p:animEffect transition="in" filter="fade">
                                      <p:cBhvr>
                                        <p:cTn id="473" dur="500"/>
                                        <p:tgtEl>
                                          <p:spTgt spid="163"/>
                                        </p:tgtEl>
                                      </p:cBhvr>
                                    </p:animEffect>
                                  </p:childTnLst>
                                </p:cTn>
                              </p:par>
                              <p:par>
                                <p:cTn id="474" presetID="10" presetClass="entr" presetSubtype="0" fill="hold" nodeType="withEffect">
                                  <p:stCondLst>
                                    <p:cond delay="0"/>
                                  </p:stCondLst>
                                  <p:childTnLst>
                                    <p:set>
                                      <p:cBhvr>
                                        <p:cTn id="475" dur="1" fill="hold">
                                          <p:stCondLst>
                                            <p:cond delay="0"/>
                                          </p:stCondLst>
                                        </p:cTn>
                                        <p:tgtEl>
                                          <p:spTgt spid="164"/>
                                        </p:tgtEl>
                                        <p:attrNameLst>
                                          <p:attrName>style.visibility</p:attrName>
                                        </p:attrNameLst>
                                      </p:cBhvr>
                                      <p:to>
                                        <p:strVal val="visible"/>
                                      </p:to>
                                    </p:set>
                                    <p:animEffect transition="in" filter="fade">
                                      <p:cBhvr>
                                        <p:cTn id="476" dur="500"/>
                                        <p:tgtEl>
                                          <p:spTgt spid="164"/>
                                        </p:tgtEl>
                                      </p:cBhvr>
                                    </p:animEffect>
                                  </p:childTnLst>
                                  <p:subTnLst>
                                    <p:set>
                                      <p:cBhvr override="childStyle">
                                        <p:cTn dur="1" fill="hold" display="0" masterRel="nextClick" afterEffect="1"/>
                                        <p:tgtEl>
                                          <p:spTgt spid="164"/>
                                        </p:tgtEl>
                                        <p:attrNameLst>
                                          <p:attrName>style.visibility</p:attrName>
                                        </p:attrNameLst>
                                      </p:cBhvr>
                                      <p:to>
                                        <p:strVal val="hidden"/>
                                      </p:to>
                                    </p:set>
                                  </p:subTnLst>
                                </p:cTn>
                              </p:par>
                            </p:childTnLst>
                          </p:cTn>
                        </p:par>
                      </p:childTnLst>
                    </p:cTn>
                  </p:par>
                  <p:par>
                    <p:cTn id="477" fill="hold">
                      <p:stCondLst>
                        <p:cond delay="indefinite"/>
                      </p:stCondLst>
                      <p:childTnLst>
                        <p:par>
                          <p:cTn id="478" fill="hold">
                            <p:stCondLst>
                              <p:cond delay="0"/>
                            </p:stCondLst>
                            <p:childTnLst>
                              <p:par>
                                <p:cTn id="479" presetID="10" presetClass="entr" presetSubtype="0" fill="hold" grpId="0" nodeType="clickEffect">
                                  <p:stCondLst>
                                    <p:cond delay="0"/>
                                  </p:stCondLst>
                                  <p:childTnLst>
                                    <p:set>
                                      <p:cBhvr>
                                        <p:cTn id="480" dur="1" fill="hold">
                                          <p:stCondLst>
                                            <p:cond delay="0"/>
                                          </p:stCondLst>
                                        </p:cTn>
                                        <p:tgtEl>
                                          <p:spTgt spid="157"/>
                                        </p:tgtEl>
                                        <p:attrNameLst>
                                          <p:attrName>style.visibility</p:attrName>
                                        </p:attrNameLst>
                                      </p:cBhvr>
                                      <p:to>
                                        <p:strVal val="visible"/>
                                      </p:to>
                                    </p:set>
                                    <p:animEffect transition="in" filter="fade">
                                      <p:cBhvr>
                                        <p:cTn id="481" dur="500"/>
                                        <p:tgtEl>
                                          <p:spTgt spid="157"/>
                                        </p:tgtEl>
                                      </p:cBhvr>
                                    </p:animEffect>
                                  </p:childTnLst>
                                </p:cTn>
                              </p:par>
                              <p:par>
                                <p:cTn id="482" presetID="10" presetClass="entr" presetSubtype="0" fill="hold" grpId="0" nodeType="withEffect">
                                  <p:stCondLst>
                                    <p:cond delay="0"/>
                                  </p:stCondLst>
                                  <p:childTnLst>
                                    <p:set>
                                      <p:cBhvr>
                                        <p:cTn id="483" dur="1" fill="hold">
                                          <p:stCondLst>
                                            <p:cond delay="0"/>
                                          </p:stCondLst>
                                        </p:cTn>
                                        <p:tgtEl>
                                          <p:spTgt spid="158"/>
                                        </p:tgtEl>
                                        <p:attrNameLst>
                                          <p:attrName>style.visibility</p:attrName>
                                        </p:attrNameLst>
                                      </p:cBhvr>
                                      <p:to>
                                        <p:strVal val="visible"/>
                                      </p:to>
                                    </p:set>
                                    <p:animEffect transition="in" filter="fade">
                                      <p:cBhvr>
                                        <p:cTn id="484" dur="500"/>
                                        <p:tgtEl>
                                          <p:spTgt spid="158"/>
                                        </p:tgtEl>
                                      </p:cBhvr>
                                    </p:animEffect>
                                  </p:childTnLst>
                                </p:cTn>
                              </p:par>
                              <p:par>
                                <p:cTn id="485" presetID="10" presetClass="entr" presetSubtype="0" fill="hold" grpId="0" nodeType="withEffect">
                                  <p:stCondLst>
                                    <p:cond delay="0"/>
                                  </p:stCondLst>
                                  <p:childTnLst>
                                    <p:set>
                                      <p:cBhvr>
                                        <p:cTn id="486" dur="1" fill="hold">
                                          <p:stCondLst>
                                            <p:cond delay="0"/>
                                          </p:stCondLst>
                                        </p:cTn>
                                        <p:tgtEl>
                                          <p:spTgt spid="162"/>
                                        </p:tgtEl>
                                        <p:attrNameLst>
                                          <p:attrName>style.visibility</p:attrName>
                                        </p:attrNameLst>
                                      </p:cBhvr>
                                      <p:to>
                                        <p:strVal val="visible"/>
                                      </p:to>
                                    </p:set>
                                    <p:animEffect transition="in" filter="fade">
                                      <p:cBhvr>
                                        <p:cTn id="487" dur="500"/>
                                        <p:tgtEl>
                                          <p:spTgt spid="162"/>
                                        </p:tgtEl>
                                      </p:cBhvr>
                                    </p:animEffect>
                                  </p:childTnLst>
                                </p:cTn>
                              </p:par>
                              <p:par>
                                <p:cTn id="488" presetID="10" presetClass="entr" presetSubtype="0" fill="hold" nodeType="withEffect">
                                  <p:stCondLst>
                                    <p:cond delay="0"/>
                                  </p:stCondLst>
                                  <p:childTnLst>
                                    <p:set>
                                      <p:cBhvr>
                                        <p:cTn id="489" dur="1" fill="hold">
                                          <p:stCondLst>
                                            <p:cond delay="0"/>
                                          </p:stCondLst>
                                        </p:cTn>
                                        <p:tgtEl>
                                          <p:spTgt spid="161"/>
                                        </p:tgtEl>
                                        <p:attrNameLst>
                                          <p:attrName>style.visibility</p:attrName>
                                        </p:attrNameLst>
                                      </p:cBhvr>
                                      <p:to>
                                        <p:strVal val="visible"/>
                                      </p:to>
                                    </p:set>
                                    <p:animEffect transition="in" filter="fade">
                                      <p:cBhvr>
                                        <p:cTn id="490" dur="500"/>
                                        <p:tgtEl>
                                          <p:spTgt spid="161"/>
                                        </p:tgtEl>
                                      </p:cBhvr>
                                    </p:animEffect>
                                  </p:childTnLst>
                                  <p:subTnLst>
                                    <p:set>
                                      <p:cBhvr override="childStyle">
                                        <p:cTn dur="1" fill="hold" display="0" masterRel="nextClick" afterEffect="1"/>
                                        <p:tgtEl>
                                          <p:spTgt spid="16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1" grpId="0" animBg="1"/>
      <p:bldP spid="25" grpId="0" animBg="1"/>
      <p:bldP spid="26" grpId="0" animBg="1"/>
      <p:bldP spid="28" grpId="0" animBg="1"/>
      <p:bldP spid="31" grpId="0" animBg="1"/>
      <p:bldP spid="35" grpId="0" animBg="1"/>
      <p:bldP spid="42" grpId="0" animBg="1"/>
      <p:bldP spid="49" grpId="0" animBg="1"/>
      <p:bldP spid="54" grpId="0" animBg="1"/>
      <p:bldP spid="63" grpId="0" animBg="1"/>
      <p:bldP spid="70" grpId="0" animBg="1"/>
      <p:bldP spid="75" grpId="0" animBg="1"/>
      <p:bldP spid="76" grpId="0" animBg="1"/>
      <p:bldP spid="77" grpId="0" animBg="1"/>
      <p:bldP spid="78" grpId="0" animBg="1"/>
      <p:bldP spid="79"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p:bldP spid="92" grpId="0" animBg="1"/>
      <p:bldP spid="94" grpId="0" animBg="1"/>
      <p:bldP spid="96" grpId="0" animBg="1"/>
      <p:bldP spid="97" grpId="0"/>
      <p:bldP spid="98" grpId="0" animBg="1"/>
      <p:bldP spid="99" grpId="0"/>
      <p:bldP spid="100" grpId="0" animBg="1"/>
      <p:bldP spid="101" grpId="0"/>
      <p:bldP spid="105" grpId="0"/>
      <p:bldP spid="133" grpId="0" animBg="1"/>
      <p:bldP spid="134" grpId="0" animBg="1"/>
      <p:bldP spid="135" grpId="0" animBg="1"/>
      <p:bldP spid="136" grpId="0" animBg="1"/>
      <p:bldP spid="137" grpId="0" animBg="1"/>
      <p:bldP spid="138" grpId="0" animBg="1"/>
      <p:bldP spid="139" grpId="0" animBg="1"/>
      <p:bldP spid="140" grpId="0" animBg="1"/>
      <p:bldP spid="141" grpId="0"/>
      <p:bldP spid="142" grpId="0"/>
      <p:bldP spid="143" grpId="0"/>
      <p:bldP spid="144" grpId="0" animBg="1"/>
      <p:bldP spid="145" grpId="0"/>
      <p:bldP spid="146" grpId="0"/>
      <p:bldP spid="153" grpId="0" animBg="1"/>
      <p:bldP spid="154" grpId="0"/>
      <p:bldP spid="156" grpId="0" animBg="1"/>
      <p:bldP spid="157" grpId="0"/>
      <p:bldP spid="158" grpId="0" animBg="1"/>
      <p:bldP spid="162" grpId="0" animBg="1"/>
      <p:bldP spid="163" grpId="0" animBg="1"/>
      <p:bldP spid="102" grpId="0"/>
      <p:bldP spid="103" grpId="0"/>
      <p:bldP spid="104" grpId="0"/>
      <p:bldP spid="93" grpId="0"/>
      <p:bldP spid="9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idx="10"/>
          </p:nvPr>
        </p:nvSpPr>
        <p:spPr/>
        <p:txBody>
          <a:bodyPr/>
          <a:lstStyle/>
          <a:p>
            <a:r>
              <a:rPr lang="en-US" dirty="0" smtClean="0"/>
              <a:t>Direct and indirect </a:t>
            </a:r>
            <a:r>
              <a:rPr lang="en-US" dirty="0"/>
              <a:t>d</a:t>
            </a:r>
            <a:r>
              <a:rPr lang="en-US" dirty="0" smtClean="0"/>
              <a:t>ata </a:t>
            </a:r>
            <a:r>
              <a:rPr lang="en-US" dirty="0"/>
              <a:t>a</a:t>
            </a:r>
            <a:r>
              <a:rPr lang="en-US" dirty="0" smtClean="0"/>
              <a:t>ccess</a:t>
            </a:r>
            <a:endParaRPr lang="en-US" dirty="0"/>
          </a:p>
        </p:txBody>
      </p:sp>
      <p:sp>
        <p:nvSpPr>
          <p:cNvPr id="2" name="Text Placeholder 1"/>
          <p:cNvSpPr>
            <a:spLocks noGrp="1"/>
          </p:cNvSpPr>
          <p:nvPr>
            <p:ph type="body" sz="quarter" idx="16"/>
          </p:nvPr>
        </p:nvSpPr>
        <p:spPr>
          <a:xfrm>
            <a:off x="97320" y="6453336"/>
            <a:ext cx="7783274" cy="215444"/>
          </a:xfrm>
        </p:spPr>
        <p:txBody>
          <a:bodyPr/>
          <a:lstStyle/>
          <a:p>
            <a:r>
              <a:rPr lang="en-US" dirty="0" smtClean="0"/>
              <a:t> </a:t>
            </a:r>
            <a:endParaRPr lang="en-US" dirty="0"/>
          </a:p>
        </p:txBody>
      </p:sp>
      <p:sp>
        <p:nvSpPr>
          <p:cNvPr id="9" name="Rectangle 8"/>
          <p:cNvSpPr/>
          <p:nvPr/>
        </p:nvSpPr>
        <p:spPr bwMode="auto">
          <a:xfrm rot="16200000">
            <a:off x="6795380" y="2016871"/>
            <a:ext cx="841239" cy="225765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sp>
        <p:nvSpPr>
          <p:cNvPr id="10" name="Rectangle 9"/>
          <p:cNvSpPr/>
          <p:nvPr/>
        </p:nvSpPr>
        <p:spPr bwMode="auto">
          <a:xfrm>
            <a:off x="5089215" y="4253265"/>
            <a:ext cx="1541422" cy="203933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sp>
        <p:nvSpPr>
          <p:cNvPr id="11" name="Rectangle 10"/>
          <p:cNvSpPr/>
          <p:nvPr/>
        </p:nvSpPr>
        <p:spPr bwMode="auto">
          <a:xfrm rot="16200000">
            <a:off x="2206083" y="2017939"/>
            <a:ext cx="841239" cy="225765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sp>
        <p:nvSpPr>
          <p:cNvPr id="12" name="Rectangle 11"/>
          <p:cNvSpPr/>
          <p:nvPr/>
        </p:nvSpPr>
        <p:spPr bwMode="auto">
          <a:xfrm>
            <a:off x="3218246" y="4291291"/>
            <a:ext cx="1541422" cy="200131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cxnSp>
        <p:nvCxnSpPr>
          <p:cNvPr id="13" name="Straight Connector 12"/>
          <p:cNvCxnSpPr/>
          <p:nvPr/>
        </p:nvCxnSpPr>
        <p:spPr bwMode="auto">
          <a:xfrm flipV="1">
            <a:off x="4170852" y="3485998"/>
            <a:ext cx="0" cy="231908"/>
          </a:xfrm>
          <a:prstGeom prst="line">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bwMode="auto">
          <a:xfrm flipV="1">
            <a:off x="5670949" y="3485997"/>
            <a:ext cx="0" cy="231908"/>
          </a:xfrm>
          <a:prstGeom prst="line">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79" idx="2"/>
          </p:cNvCxnSpPr>
          <p:nvPr/>
        </p:nvCxnSpPr>
        <p:spPr bwMode="auto">
          <a:xfrm flipH="1">
            <a:off x="4262945" y="3485998"/>
            <a:ext cx="1335733" cy="231908"/>
          </a:xfrm>
          <a:prstGeom prst="line">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80" idx="2"/>
          </p:cNvCxnSpPr>
          <p:nvPr/>
        </p:nvCxnSpPr>
        <p:spPr bwMode="auto">
          <a:xfrm>
            <a:off x="4244307" y="3485998"/>
            <a:ext cx="1354370" cy="231908"/>
          </a:xfrm>
          <a:prstGeom prst="line">
            <a:avLst/>
          </a:prstGeom>
          <a:ln>
            <a:headEnd type="oval" w="med" len="med"/>
            <a:tailEnd type="oval" w="med" len="med"/>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bwMode="auto">
          <a:xfrm>
            <a:off x="4613467" y="3340763"/>
            <a:ext cx="65068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bwMode="auto">
          <a:xfrm>
            <a:off x="4613467" y="2962403"/>
            <a:ext cx="650682"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9" name="Rounded Rectangle 18"/>
          <p:cNvSpPr/>
          <p:nvPr/>
        </p:nvSpPr>
        <p:spPr bwMode="auto">
          <a:xfrm>
            <a:off x="7006720" y="2933833"/>
            <a:ext cx="543175" cy="465264"/>
          </a:xfrm>
          <a:prstGeom prst="roundRect">
            <a:avLst/>
          </a:prstGeom>
          <a:ln>
            <a:solidFill>
              <a:schemeClr val="bg1">
                <a:lumMod val="8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354" y="2989483"/>
            <a:ext cx="623943" cy="365760"/>
          </a:xfrm>
          <a:prstGeom prst="rect">
            <a:avLst/>
          </a:prstGeom>
          <a:ln>
            <a:noFill/>
          </a:ln>
        </p:spPr>
      </p:pic>
      <p:pic>
        <p:nvPicPr>
          <p:cNvPr id="21" name="Picture 20" descr="C:\Users\PrestoGeorge\Desktop\Blue-Cylindar.gif"/>
          <p:cNvPicPr>
            <a:picLocks noChangeAspect="1" noChangeArrowheads="1"/>
          </p:cNvPicPr>
          <p:nvPr/>
        </p:nvPicPr>
        <p:blipFill>
          <a:blip r:embed="rId4" cstate="print"/>
          <a:srcRect/>
          <a:stretch>
            <a:fillRect/>
          </a:stretch>
        </p:blipFill>
        <p:spPr bwMode="auto">
          <a:xfrm>
            <a:off x="7051300" y="2969861"/>
            <a:ext cx="219868" cy="391388"/>
          </a:xfrm>
          <a:prstGeom prst="rect">
            <a:avLst/>
          </a:prstGeom>
          <a:noFill/>
        </p:spPr>
      </p:pic>
      <p:pic>
        <p:nvPicPr>
          <p:cNvPr id="22" name="Picture 21" descr="C:\Users\PrestoGeorge\Desktop\Blue-Cylindar.gif"/>
          <p:cNvPicPr>
            <a:picLocks noChangeAspect="1" noChangeArrowheads="1"/>
          </p:cNvPicPr>
          <p:nvPr/>
        </p:nvPicPr>
        <p:blipFill>
          <a:blip r:embed="rId4" cstate="print"/>
          <a:srcRect/>
          <a:stretch>
            <a:fillRect/>
          </a:stretch>
        </p:blipFill>
        <p:spPr bwMode="auto">
          <a:xfrm>
            <a:off x="7290559" y="2969859"/>
            <a:ext cx="219868" cy="391388"/>
          </a:xfrm>
          <a:prstGeom prst="rect">
            <a:avLst/>
          </a:prstGeom>
          <a:noFill/>
        </p:spPr>
      </p:pic>
      <p:pic>
        <p:nvPicPr>
          <p:cNvPr id="23" name="Picture 22" descr="PAM"/>
          <p:cNvPicPr>
            <a:picLocks noChangeAspect="1" noChangeArrowheads="1"/>
          </p:cNvPicPr>
          <p:nvPr/>
        </p:nvPicPr>
        <p:blipFill>
          <a:blip r:embed="rId5" cstate="print"/>
          <a:srcRect/>
          <a:stretch>
            <a:fillRect/>
          </a:stretch>
        </p:blipFill>
        <p:spPr bwMode="auto">
          <a:xfrm>
            <a:off x="7674052" y="2970239"/>
            <a:ext cx="543175" cy="385005"/>
          </a:xfrm>
          <a:prstGeom prst="rect">
            <a:avLst/>
          </a:prstGeom>
          <a:noFill/>
          <a:ln w="9525">
            <a:noFill/>
            <a:miter lim="800000"/>
            <a:headEnd/>
            <a:tailEnd/>
          </a:ln>
        </p:spPr>
      </p:pic>
      <p:pic>
        <p:nvPicPr>
          <p:cNvPr id="24" name="Picture 23" descr="4243.png"/>
          <p:cNvPicPr>
            <a:picLocks noChangeAspect="1"/>
          </p:cNvPicPr>
          <p:nvPr/>
        </p:nvPicPr>
        <p:blipFill>
          <a:blip r:embed="rId6" cstate="print"/>
          <a:stretch>
            <a:fillRect/>
          </a:stretch>
        </p:blipFill>
        <p:spPr>
          <a:xfrm>
            <a:off x="4976350" y="3717905"/>
            <a:ext cx="1755648" cy="685800"/>
          </a:xfrm>
          <a:prstGeom prst="rect">
            <a:avLst/>
          </a:prstGeom>
        </p:spPr>
      </p:pic>
      <p:pic>
        <p:nvPicPr>
          <p:cNvPr id="25" name="Picture 24" descr="4243.png"/>
          <p:cNvPicPr>
            <a:picLocks noChangeAspect="1"/>
          </p:cNvPicPr>
          <p:nvPr/>
        </p:nvPicPr>
        <p:blipFill>
          <a:blip r:embed="rId6" cstate="print"/>
          <a:stretch>
            <a:fillRect/>
          </a:stretch>
        </p:blipFill>
        <p:spPr>
          <a:xfrm>
            <a:off x="3111133" y="3717905"/>
            <a:ext cx="1755648" cy="685800"/>
          </a:xfrm>
          <a:prstGeom prst="rect">
            <a:avLst/>
          </a:prstGeom>
        </p:spPr>
      </p:pic>
      <p:sp>
        <p:nvSpPr>
          <p:cNvPr id="26" name="Rounded Rectangle 25"/>
          <p:cNvSpPr/>
          <p:nvPr/>
        </p:nvSpPr>
        <p:spPr bwMode="auto">
          <a:xfrm>
            <a:off x="2275754" y="2934901"/>
            <a:ext cx="543175" cy="465264"/>
          </a:xfrm>
          <a:prstGeom prst="roundRect">
            <a:avLst/>
          </a:prstGeom>
          <a:ln>
            <a:solidFill>
              <a:schemeClr val="bg1">
                <a:lumMod val="8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9697" y="2971305"/>
            <a:ext cx="623943" cy="365760"/>
          </a:xfrm>
          <a:prstGeom prst="rect">
            <a:avLst/>
          </a:prstGeom>
          <a:ln>
            <a:noFill/>
          </a:ln>
        </p:spPr>
      </p:pic>
      <p:pic>
        <p:nvPicPr>
          <p:cNvPr id="28" name="Picture 27" descr="C:\Users\PrestoGeorge\Desktop\Blue-Cylindar.gif"/>
          <p:cNvPicPr>
            <a:picLocks noChangeAspect="1" noChangeArrowheads="1"/>
          </p:cNvPicPr>
          <p:nvPr/>
        </p:nvPicPr>
        <p:blipFill>
          <a:blip r:embed="rId4" cstate="print"/>
          <a:srcRect/>
          <a:stretch>
            <a:fillRect/>
          </a:stretch>
        </p:blipFill>
        <p:spPr bwMode="auto">
          <a:xfrm>
            <a:off x="2320334" y="2970929"/>
            <a:ext cx="219868" cy="391388"/>
          </a:xfrm>
          <a:prstGeom prst="rect">
            <a:avLst/>
          </a:prstGeom>
          <a:noFill/>
        </p:spPr>
      </p:pic>
      <p:pic>
        <p:nvPicPr>
          <p:cNvPr id="29" name="Picture 28" descr="C:\Users\PrestoGeorge\Desktop\Blue-Cylindar.gif"/>
          <p:cNvPicPr>
            <a:picLocks noChangeAspect="1" noChangeArrowheads="1"/>
          </p:cNvPicPr>
          <p:nvPr/>
        </p:nvPicPr>
        <p:blipFill>
          <a:blip r:embed="rId4" cstate="print"/>
          <a:srcRect/>
          <a:stretch>
            <a:fillRect/>
          </a:stretch>
        </p:blipFill>
        <p:spPr bwMode="auto">
          <a:xfrm>
            <a:off x="2559593" y="2970927"/>
            <a:ext cx="219868" cy="391388"/>
          </a:xfrm>
          <a:prstGeom prst="rect">
            <a:avLst/>
          </a:prstGeom>
          <a:noFill/>
        </p:spPr>
      </p:pic>
      <p:sp>
        <p:nvSpPr>
          <p:cNvPr id="30" name="Rounded Rectangle 29"/>
          <p:cNvSpPr/>
          <p:nvPr/>
        </p:nvSpPr>
        <p:spPr bwMode="auto">
          <a:xfrm>
            <a:off x="3316479" y="5656607"/>
            <a:ext cx="1336009"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3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44548" y="5704695"/>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40535" y="5704695"/>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44548" y="5916127"/>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9034" y="5915051"/>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18412" y="5704695"/>
            <a:ext cx="309741"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18411" y="5920699"/>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ounded Rectangle 36"/>
          <p:cNvSpPr/>
          <p:nvPr/>
        </p:nvSpPr>
        <p:spPr bwMode="auto">
          <a:xfrm>
            <a:off x="3457171" y="5048902"/>
            <a:ext cx="1015165"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3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1370" y="5090360"/>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7357" y="5090360"/>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773" y="5090360"/>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1370" y="5301792"/>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5855" y="5300716"/>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3773" y="5301792"/>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ounded Rectangle 43"/>
          <p:cNvSpPr/>
          <p:nvPr/>
        </p:nvSpPr>
        <p:spPr bwMode="auto">
          <a:xfrm>
            <a:off x="3615750" y="4441711"/>
            <a:ext cx="675273"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4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50699" y="4476392"/>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50982" y="4704847"/>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096" y="4704847"/>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096" y="4476392"/>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ounded Rectangle 48"/>
          <p:cNvSpPr/>
          <p:nvPr/>
        </p:nvSpPr>
        <p:spPr bwMode="auto">
          <a:xfrm>
            <a:off x="5198667" y="5657139"/>
            <a:ext cx="1327171"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5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6736" y="5705227"/>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22723" y="5705227"/>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15718" y="5705227"/>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6736" y="5916659"/>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21221" y="5915583"/>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15718" y="5916659"/>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92237" y="5713839"/>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92237" y="5929867"/>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Rounded Rectangle 57"/>
          <p:cNvSpPr/>
          <p:nvPr/>
        </p:nvSpPr>
        <p:spPr bwMode="auto">
          <a:xfrm>
            <a:off x="5352514" y="5049434"/>
            <a:ext cx="1027380"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5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6714" y="5090892"/>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2701" y="5090892"/>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9117" y="5090892"/>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6714" y="5302324"/>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1199" y="5301248"/>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99117" y="5302324"/>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Rounded Rectangle 64"/>
          <p:cNvSpPr/>
          <p:nvPr/>
        </p:nvSpPr>
        <p:spPr bwMode="auto">
          <a:xfrm>
            <a:off x="5511094" y="4442243"/>
            <a:ext cx="675273" cy="526273"/>
          </a:xfrm>
          <a:prstGeom prst="roundRect">
            <a:avLst/>
          </a:prstGeom>
          <a:ln>
            <a:solidFill>
              <a:schemeClr val="bg1">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endParaRPr lang="en-US" sz="2700" dirty="0">
              <a:solidFill>
                <a:schemeClr val="tx1"/>
              </a:solidFill>
              <a:latin typeface="Arial" charset="0"/>
            </a:endParaRPr>
          </a:p>
        </p:txBody>
      </p:sp>
      <p:pic>
        <p:nvPicPr>
          <p:cNvPr id="6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46042" y="4476924"/>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46327" y="4705379"/>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50440" y="4705379"/>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50440" y="4476924"/>
            <a:ext cx="30784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69" descr="PAM"/>
          <p:cNvPicPr>
            <a:picLocks noChangeAspect="1" noChangeArrowheads="1"/>
          </p:cNvPicPr>
          <p:nvPr/>
        </p:nvPicPr>
        <p:blipFill>
          <a:blip r:embed="rId5" cstate="print"/>
          <a:srcRect/>
          <a:stretch>
            <a:fillRect/>
          </a:stretch>
        </p:blipFill>
        <p:spPr bwMode="auto">
          <a:xfrm>
            <a:off x="1620823" y="2971307"/>
            <a:ext cx="543175" cy="385005"/>
          </a:xfrm>
          <a:prstGeom prst="rect">
            <a:avLst/>
          </a:prstGeom>
          <a:noFill/>
          <a:ln w="9525">
            <a:noFill/>
            <a:miter lim="800000"/>
            <a:headEnd/>
            <a:tailEnd/>
          </a:ln>
        </p:spPr>
      </p:pic>
      <p:pic>
        <p:nvPicPr>
          <p:cNvPr id="7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33529" y="5704695"/>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33529" y="5916127"/>
            <a:ext cx="320162" cy="23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72" descr="center.gif"/>
          <p:cNvPicPr>
            <a:picLocks noChangeAspect="1"/>
          </p:cNvPicPr>
          <p:nvPr/>
        </p:nvPicPr>
        <p:blipFill>
          <a:blip r:embed="rId11" cstate="print"/>
          <a:srcRect b="84518"/>
          <a:stretch>
            <a:fillRect/>
          </a:stretch>
        </p:blipFill>
        <p:spPr>
          <a:xfrm>
            <a:off x="4963662" y="2567407"/>
            <a:ext cx="1130716" cy="241016"/>
          </a:xfrm>
          <a:prstGeom prst="rect">
            <a:avLst/>
          </a:prstGeom>
        </p:spPr>
      </p:pic>
      <p:pic>
        <p:nvPicPr>
          <p:cNvPr id="74" name="Picture 73" descr="center.gif"/>
          <p:cNvPicPr>
            <a:picLocks noChangeAspect="1"/>
          </p:cNvPicPr>
          <p:nvPr/>
        </p:nvPicPr>
        <p:blipFill>
          <a:blip r:embed="rId11" cstate="print"/>
          <a:srcRect b="84518"/>
          <a:stretch>
            <a:fillRect/>
          </a:stretch>
        </p:blipFill>
        <p:spPr>
          <a:xfrm>
            <a:off x="3833431" y="2567405"/>
            <a:ext cx="1130716" cy="241016"/>
          </a:xfrm>
          <a:prstGeom prst="rect">
            <a:avLst/>
          </a:prstGeom>
        </p:spPr>
      </p:pic>
      <p:pic>
        <p:nvPicPr>
          <p:cNvPr id="75" name="Picture 74" descr="right.gif"/>
          <p:cNvPicPr>
            <a:picLocks noChangeAspect="1"/>
          </p:cNvPicPr>
          <p:nvPr/>
        </p:nvPicPr>
        <p:blipFill>
          <a:blip r:embed="rId12" cstate="print"/>
          <a:srcRect b="84518"/>
          <a:stretch>
            <a:fillRect/>
          </a:stretch>
        </p:blipFill>
        <p:spPr>
          <a:xfrm>
            <a:off x="7335517" y="1353817"/>
            <a:ext cx="1062834" cy="236021"/>
          </a:xfrm>
          <a:prstGeom prst="rect">
            <a:avLst/>
          </a:prstGeom>
        </p:spPr>
      </p:pic>
      <p:pic>
        <p:nvPicPr>
          <p:cNvPr id="76" name="Picture 75" descr="FAS3100.gif"/>
          <p:cNvPicPr>
            <a:picLocks noChangeAspect="1"/>
          </p:cNvPicPr>
          <p:nvPr/>
        </p:nvPicPr>
        <p:blipFill>
          <a:blip r:embed="rId13" cstate="print"/>
          <a:srcRect/>
          <a:stretch>
            <a:fillRect/>
          </a:stretch>
        </p:blipFill>
        <p:spPr bwMode="auto">
          <a:xfrm>
            <a:off x="7601817" y="1784725"/>
            <a:ext cx="1244654" cy="685800"/>
          </a:xfrm>
          <a:prstGeom prst="rect">
            <a:avLst/>
          </a:prstGeom>
          <a:noFill/>
          <a:ln w="9525">
            <a:noFill/>
            <a:miter lim="800000"/>
            <a:headEnd/>
            <a:tailEnd/>
          </a:ln>
        </p:spPr>
      </p:pic>
      <p:pic>
        <p:nvPicPr>
          <p:cNvPr id="77" name="Picture 76" descr="FAS3100.gif"/>
          <p:cNvPicPr>
            <a:picLocks noChangeAspect="1"/>
          </p:cNvPicPr>
          <p:nvPr/>
        </p:nvPicPr>
        <p:blipFill>
          <a:blip r:embed="rId13" cstate="print"/>
          <a:srcRect/>
          <a:stretch>
            <a:fillRect/>
          </a:stretch>
        </p:blipFill>
        <p:spPr bwMode="auto">
          <a:xfrm>
            <a:off x="7213482" y="1585945"/>
            <a:ext cx="1244654" cy="685800"/>
          </a:xfrm>
          <a:prstGeom prst="rect">
            <a:avLst/>
          </a:prstGeom>
          <a:noFill/>
          <a:ln w="9525">
            <a:noFill/>
            <a:miter lim="800000"/>
            <a:headEnd/>
            <a:tailEnd/>
          </a:ln>
        </p:spPr>
      </p:pic>
      <p:pic>
        <p:nvPicPr>
          <p:cNvPr id="78" name="Picture 17" descr="desktop"/>
          <p:cNvPicPr>
            <a:picLocks noChangeAspect="1" noChangeArrowheads="1"/>
          </p:cNvPicPr>
          <p:nvPr/>
        </p:nvPicPr>
        <p:blipFill>
          <a:blip r:embed="rId14" cstate="print"/>
          <a:srcRect/>
          <a:stretch>
            <a:fillRect/>
          </a:stretch>
        </p:blipFill>
        <p:spPr bwMode="auto">
          <a:xfrm>
            <a:off x="2882270" y="1533027"/>
            <a:ext cx="739775" cy="791633"/>
          </a:xfrm>
          <a:prstGeom prst="rect">
            <a:avLst/>
          </a:prstGeom>
          <a:noFill/>
          <a:ln w="9525">
            <a:noFill/>
            <a:miter lim="800000"/>
            <a:headEnd/>
            <a:tailEnd/>
          </a:ln>
        </p:spPr>
      </p:pic>
      <p:pic>
        <p:nvPicPr>
          <p:cNvPr id="79" name="Picture 78" descr="FAS3100.gif"/>
          <p:cNvPicPr>
            <a:picLocks noChangeAspect="1"/>
          </p:cNvPicPr>
          <p:nvPr/>
        </p:nvPicPr>
        <p:blipFill>
          <a:blip r:embed="rId13" cstate="print"/>
          <a:srcRect/>
          <a:stretch>
            <a:fillRect/>
          </a:stretch>
        </p:blipFill>
        <p:spPr bwMode="auto">
          <a:xfrm>
            <a:off x="4976350" y="2800197"/>
            <a:ext cx="1244654" cy="685800"/>
          </a:xfrm>
          <a:prstGeom prst="rect">
            <a:avLst/>
          </a:prstGeom>
          <a:noFill/>
          <a:ln w="9525">
            <a:noFill/>
            <a:miter lim="800000"/>
            <a:headEnd/>
            <a:tailEnd/>
          </a:ln>
        </p:spPr>
      </p:pic>
      <p:pic>
        <p:nvPicPr>
          <p:cNvPr id="80" name="Picture 79" descr="FAS3100.gif"/>
          <p:cNvPicPr>
            <a:picLocks noChangeAspect="1"/>
          </p:cNvPicPr>
          <p:nvPr/>
        </p:nvPicPr>
        <p:blipFill>
          <a:blip r:embed="rId13" cstate="print"/>
          <a:srcRect/>
          <a:stretch>
            <a:fillRect/>
          </a:stretch>
        </p:blipFill>
        <p:spPr bwMode="auto">
          <a:xfrm>
            <a:off x="3621980" y="2800197"/>
            <a:ext cx="1244654" cy="685800"/>
          </a:xfrm>
          <a:prstGeom prst="rect">
            <a:avLst/>
          </a:prstGeom>
          <a:noFill/>
          <a:ln w="9525">
            <a:noFill/>
            <a:miter lim="800000"/>
            <a:headEnd/>
            <a:tailEnd/>
          </a:ln>
        </p:spPr>
      </p:pic>
      <p:sp>
        <p:nvSpPr>
          <p:cNvPr id="81" name="Oval 80"/>
          <p:cNvSpPr/>
          <p:nvPr/>
        </p:nvSpPr>
        <p:spPr bwMode="auto">
          <a:xfrm>
            <a:off x="3806078" y="5068728"/>
            <a:ext cx="365760" cy="487680"/>
          </a:xfrm>
          <a:prstGeom prst="ellips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Volume</a:t>
            </a:r>
          </a:p>
        </p:txBody>
      </p:sp>
      <p:cxnSp>
        <p:nvCxnSpPr>
          <p:cNvPr id="82" name="Straight Arrow Connector 81"/>
          <p:cNvCxnSpPr>
            <a:stCxn id="92" idx="4"/>
            <a:endCxn id="81" idx="0"/>
          </p:cNvCxnSpPr>
          <p:nvPr/>
        </p:nvCxnSpPr>
        <p:spPr bwMode="auto">
          <a:xfrm flipH="1">
            <a:off x="3988957" y="3299166"/>
            <a:ext cx="397083" cy="1769563"/>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83" name="Straight Arrow Connector 82"/>
          <p:cNvCxnSpPr>
            <a:stCxn id="78" idx="3"/>
            <a:endCxn id="92" idx="1"/>
          </p:cNvCxnSpPr>
          <p:nvPr/>
        </p:nvCxnSpPr>
        <p:spPr bwMode="auto">
          <a:xfrm>
            <a:off x="3622045" y="1928843"/>
            <a:ext cx="683173" cy="1110160"/>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84" name="Straight Arrow Connector 83"/>
          <p:cNvCxnSpPr>
            <a:stCxn id="78" idx="3"/>
            <a:endCxn id="93" idx="2"/>
          </p:cNvCxnSpPr>
          <p:nvPr/>
        </p:nvCxnSpPr>
        <p:spPr bwMode="auto">
          <a:xfrm flipV="1">
            <a:off x="3622046" y="1928843"/>
            <a:ext cx="4187704" cy="1"/>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cxnSp>
        <p:nvCxnSpPr>
          <p:cNvPr id="85" name="Straight Arrow Connector 84"/>
          <p:cNvCxnSpPr>
            <a:stCxn id="93" idx="3"/>
          </p:cNvCxnSpPr>
          <p:nvPr/>
        </p:nvCxnSpPr>
        <p:spPr bwMode="auto">
          <a:xfrm flipH="1">
            <a:off x="5598677" y="2036605"/>
            <a:ext cx="2244550" cy="1117581"/>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86" name="TextBox 85"/>
          <p:cNvSpPr txBox="1"/>
          <p:nvPr/>
        </p:nvSpPr>
        <p:spPr>
          <a:xfrm rot="3077084">
            <a:off x="3533730" y="2234604"/>
            <a:ext cx="1135576" cy="400087"/>
          </a:xfrm>
          <a:prstGeom prst="rect">
            <a:avLst/>
          </a:prstGeom>
          <a:noFill/>
          <a:ln>
            <a:noFill/>
          </a:ln>
        </p:spPr>
        <p:txBody>
          <a:bodyPr wrap="square" lIns="121899" tIns="60949" rIns="121899" bIns="60949" rtlCol="0">
            <a:spAutoFit/>
          </a:bodyPr>
          <a:lstStyle/>
          <a:p>
            <a:pPr algn="ctr">
              <a:buClr>
                <a:schemeClr val="accent2"/>
              </a:buClr>
            </a:pPr>
            <a:r>
              <a:rPr lang="en-US" dirty="0"/>
              <a:t>Direct</a:t>
            </a:r>
          </a:p>
        </p:txBody>
      </p:sp>
      <p:sp>
        <p:nvSpPr>
          <p:cNvPr id="87" name="TextBox 86"/>
          <p:cNvSpPr txBox="1"/>
          <p:nvPr/>
        </p:nvSpPr>
        <p:spPr>
          <a:xfrm>
            <a:off x="3799114" y="1537374"/>
            <a:ext cx="3802703" cy="415476"/>
          </a:xfrm>
          <a:prstGeom prst="rect">
            <a:avLst/>
          </a:prstGeom>
          <a:noFill/>
          <a:ln>
            <a:noFill/>
          </a:ln>
        </p:spPr>
        <p:txBody>
          <a:bodyPr wrap="square" lIns="121899" tIns="60949" rIns="121899" bIns="60949" rtlCol="0">
            <a:spAutoFit/>
          </a:bodyPr>
          <a:lstStyle/>
          <a:p>
            <a:pPr algn="ctr">
              <a:buClr>
                <a:schemeClr val="accent2"/>
              </a:buClr>
            </a:pPr>
            <a:r>
              <a:rPr lang="en-US" dirty="0"/>
              <a:t>Indirect</a:t>
            </a:r>
          </a:p>
        </p:txBody>
      </p:sp>
      <p:sp>
        <p:nvSpPr>
          <p:cNvPr id="88" name="Oval 87"/>
          <p:cNvSpPr/>
          <p:nvPr/>
        </p:nvSpPr>
        <p:spPr bwMode="auto">
          <a:xfrm>
            <a:off x="5688400" y="5068728"/>
            <a:ext cx="365760" cy="487680"/>
          </a:xfrm>
          <a:prstGeom prst="ellips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Volume</a:t>
            </a:r>
          </a:p>
        </p:txBody>
      </p:sp>
      <p:cxnSp>
        <p:nvCxnSpPr>
          <p:cNvPr id="89" name="Straight Arrow Connector 88"/>
          <p:cNvCxnSpPr>
            <a:endCxn id="88" idx="0"/>
          </p:cNvCxnSpPr>
          <p:nvPr/>
        </p:nvCxnSpPr>
        <p:spPr bwMode="auto">
          <a:xfrm>
            <a:off x="5598677" y="3172364"/>
            <a:ext cx="272603" cy="1896365"/>
          </a:xfrm>
          <a:prstGeom prst="straightConnector1">
            <a:avLst/>
          </a:prstGeom>
          <a:ln w="38100">
            <a:headEnd type="none" w="med" len="med"/>
            <a:tailEnd type="triangle"/>
          </a:ln>
        </p:spPr>
        <p:style>
          <a:lnRef idx="1">
            <a:schemeClr val="accent5"/>
          </a:lnRef>
          <a:fillRef idx="0">
            <a:schemeClr val="accent5"/>
          </a:fillRef>
          <a:effectRef idx="0">
            <a:schemeClr val="accent5"/>
          </a:effectRef>
          <a:fontRef idx="minor">
            <a:schemeClr val="tx1"/>
          </a:fontRef>
        </p:style>
      </p:cxnSp>
      <p:sp>
        <p:nvSpPr>
          <p:cNvPr id="90" name="TextBox 89"/>
          <p:cNvSpPr txBox="1"/>
          <p:nvPr/>
        </p:nvSpPr>
        <p:spPr>
          <a:xfrm>
            <a:off x="945681" y="4032578"/>
            <a:ext cx="2165452" cy="2000525"/>
          </a:xfrm>
          <a:prstGeom prst="rect">
            <a:avLst/>
          </a:prstGeom>
          <a:noFill/>
          <a:ln>
            <a:noFill/>
          </a:ln>
        </p:spPr>
        <p:txBody>
          <a:bodyPr wrap="square" lIns="121899" tIns="60949" rIns="121899" bIns="60949" rtlCol="0">
            <a:spAutoFit/>
          </a:bodyPr>
          <a:lstStyle/>
          <a:p>
            <a:pPr>
              <a:buClr>
                <a:schemeClr val="accent2"/>
              </a:buClr>
            </a:pPr>
            <a:r>
              <a:rPr lang="en-US" sz="2100" b="1" dirty="0"/>
              <a:t>Direct </a:t>
            </a:r>
            <a:r>
              <a:rPr lang="en-US" sz="2100" b="1" dirty="0" smtClean="0"/>
              <a:t>data </a:t>
            </a:r>
            <a:r>
              <a:rPr lang="en-US" sz="2100" b="1" dirty="0"/>
              <a:t>a</a:t>
            </a:r>
            <a:r>
              <a:rPr lang="en-US" sz="2100" b="1" dirty="0" smtClean="0"/>
              <a:t>ccess</a:t>
            </a:r>
            <a:endParaRPr lang="en-US" sz="2100" b="1" dirty="0"/>
          </a:p>
          <a:p>
            <a:pPr>
              <a:buClr>
                <a:schemeClr val="accent2"/>
              </a:buClr>
            </a:pPr>
            <a:endParaRPr lang="en-US" sz="800" dirty="0"/>
          </a:p>
          <a:p>
            <a:pPr>
              <a:buClr>
                <a:schemeClr val="accent2"/>
              </a:buClr>
            </a:pPr>
            <a:r>
              <a:rPr lang="en-US" dirty="0"/>
              <a:t>The target volume is </a:t>
            </a:r>
            <a:r>
              <a:rPr lang="en-US" dirty="0">
                <a:solidFill>
                  <a:srgbClr val="005DAE"/>
                </a:solidFill>
              </a:rPr>
              <a:t>owned</a:t>
            </a:r>
            <a:r>
              <a:rPr lang="en-US" dirty="0"/>
              <a:t> by the node that is hosting the </a:t>
            </a:r>
            <a:r>
              <a:rPr lang="en-US" dirty="0" smtClean="0"/>
              <a:t>LIF.</a:t>
            </a:r>
            <a:endParaRPr lang="en-US" dirty="0"/>
          </a:p>
        </p:txBody>
      </p:sp>
      <p:sp>
        <p:nvSpPr>
          <p:cNvPr id="91" name="TextBox 90"/>
          <p:cNvSpPr txBox="1"/>
          <p:nvPr/>
        </p:nvSpPr>
        <p:spPr>
          <a:xfrm>
            <a:off x="6860417" y="4023044"/>
            <a:ext cx="2177705" cy="2000525"/>
          </a:xfrm>
          <a:prstGeom prst="rect">
            <a:avLst/>
          </a:prstGeom>
          <a:noFill/>
          <a:ln>
            <a:noFill/>
          </a:ln>
        </p:spPr>
        <p:txBody>
          <a:bodyPr wrap="square" lIns="121899" tIns="60949" rIns="121899" bIns="60949" rtlCol="0">
            <a:spAutoFit/>
          </a:bodyPr>
          <a:lstStyle/>
          <a:p>
            <a:pPr>
              <a:buClr>
                <a:schemeClr val="accent2"/>
              </a:buClr>
            </a:pPr>
            <a:r>
              <a:rPr lang="en-US" sz="2100" b="1" dirty="0"/>
              <a:t>Indirect </a:t>
            </a:r>
            <a:r>
              <a:rPr lang="en-US" sz="2100" b="1" dirty="0" smtClean="0"/>
              <a:t>data </a:t>
            </a:r>
            <a:r>
              <a:rPr lang="en-US" sz="2100" b="1" dirty="0"/>
              <a:t>a</a:t>
            </a:r>
            <a:r>
              <a:rPr lang="en-US" sz="2100" b="1" dirty="0" smtClean="0"/>
              <a:t>ccess</a:t>
            </a:r>
            <a:endParaRPr lang="en-US" sz="2100" b="1" dirty="0"/>
          </a:p>
          <a:p>
            <a:pPr>
              <a:buClr>
                <a:schemeClr val="accent2"/>
              </a:buClr>
            </a:pPr>
            <a:endParaRPr lang="en-US" sz="800" dirty="0"/>
          </a:p>
          <a:p>
            <a:pPr>
              <a:buClr>
                <a:schemeClr val="accent2"/>
              </a:buClr>
            </a:pPr>
            <a:r>
              <a:rPr lang="en-US" dirty="0"/>
              <a:t>The target volume is </a:t>
            </a:r>
            <a:r>
              <a:rPr lang="en-US" dirty="0">
                <a:solidFill>
                  <a:srgbClr val="005DAE"/>
                </a:solidFill>
              </a:rPr>
              <a:t>not</a:t>
            </a:r>
            <a:r>
              <a:rPr lang="en-US" dirty="0"/>
              <a:t> </a:t>
            </a:r>
            <a:r>
              <a:rPr lang="en-US" dirty="0">
                <a:solidFill>
                  <a:srgbClr val="005DAE"/>
                </a:solidFill>
              </a:rPr>
              <a:t>owned</a:t>
            </a:r>
            <a:r>
              <a:rPr lang="en-US" dirty="0"/>
              <a:t> by the node that is hosting the </a:t>
            </a:r>
            <a:r>
              <a:rPr lang="en-US" dirty="0" smtClean="0"/>
              <a:t>LIF.</a:t>
            </a:r>
            <a:endParaRPr lang="en-US" dirty="0"/>
          </a:p>
        </p:txBody>
      </p:sp>
      <p:sp>
        <p:nvSpPr>
          <p:cNvPr id="92" name="Oval 91"/>
          <p:cNvSpPr/>
          <p:nvPr/>
        </p:nvSpPr>
        <p:spPr bwMode="auto">
          <a:xfrm>
            <a:off x="4271740" y="2994365"/>
            <a:ext cx="228600" cy="30480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LIF</a:t>
            </a:r>
          </a:p>
        </p:txBody>
      </p:sp>
      <p:sp>
        <p:nvSpPr>
          <p:cNvPr id="93" name="Oval 92"/>
          <p:cNvSpPr/>
          <p:nvPr/>
        </p:nvSpPr>
        <p:spPr bwMode="auto">
          <a:xfrm>
            <a:off x="7809750" y="1776441"/>
            <a:ext cx="228600" cy="30480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121899" tIns="60949" rIns="121899" bIns="60949" numCol="1" rtlCol="0" anchor="ctr" anchorCtr="0" compatLnSpc="1">
            <a:prstTxWarp prst="textNoShape">
              <a:avLst/>
            </a:prstTxWarp>
          </a:bodyPr>
          <a:lstStyle/>
          <a:p>
            <a:pPr algn="ctr" defTabSz="1218987" fontAlgn="base">
              <a:spcBef>
                <a:spcPct val="0"/>
              </a:spcBef>
              <a:spcAft>
                <a:spcPct val="0"/>
              </a:spcAft>
              <a:buClr>
                <a:schemeClr val="accent2"/>
              </a:buClr>
            </a:pPr>
            <a:r>
              <a:rPr lang="en-US" sz="800" b="1" dirty="0">
                <a:solidFill>
                  <a:schemeClr val="tx1"/>
                </a:solidFill>
                <a:latin typeface="Arial" charset="0"/>
              </a:rPr>
              <a:t>LIF</a:t>
            </a:r>
          </a:p>
        </p:txBody>
      </p:sp>
      <p:sp>
        <p:nvSpPr>
          <p:cNvPr id="3" name="Slide Number Placeholder 2"/>
          <p:cNvSpPr>
            <a:spLocks noGrp="1"/>
          </p:cNvSpPr>
          <p:nvPr>
            <p:ph type="sldNum" sz="quarter" idx="4"/>
          </p:nvPr>
        </p:nvSpPr>
        <p:spPr/>
        <p:txBody>
          <a:bodyPr/>
          <a:lstStyle/>
          <a:p>
            <a:fld id="{B071A5F3-A4FF-4CEE-8215-C08835B585C1}" type="slidenum">
              <a:rPr lang="en-US" smtClean="0"/>
              <a:pPr/>
              <a:t>35</a:t>
            </a:fld>
            <a:endParaRPr lang="en-US" dirty="0"/>
          </a:p>
        </p:txBody>
      </p:sp>
      <p:sp>
        <p:nvSpPr>
          <p:cNvPr id="5" name="Retângulo 4"/>
          <p:cNvSpPr/>
          <p:nvPr/>
        </p:nvSpPr>
        <p:spPr>
          <a:xfrm>
            <a:off x="8038350" y="6292602"/>
            <a:ext cx="1105650" cy="56539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95" name="Title 3"/>
          <p:cNvSpPr>
            <a:spLocks noGrp="1"/>
          </p:cNvSpPr>
          <p:nvPr>
            <p:ph type="title"/>
          </p:nvPr>
        </p:nvSpPr>
        <p:spPr>
          <a:xfrm>
            <a:off x="2266526" y="332656"/>
            <a:ext cx="8140700" cy="812800"/>
          </a:xfrm>
        </p:spPr>
        <p:txBody>
          <a:bodyPr/>
          <a:lstStyle/>
          <a:p>
            <a:pPr algn="l"/>
            <a:r>
              <a:rPr lang="en-US" sz="3200" b="1" dirty="0" err="1" smtClean="0">
                <a:solidFill>
                  <a:schemeClr val="accent1"/>
                </a:solidFill>
              </a:rPr>
              <a:t>Componentes</a:t>
            </a:r>
            <a:r>
              <a:rPr lang="en-US" sz="3200" b="1" dirty="0" smtClean="0">
                <a:solidFill>
                  <a:schemeClr val="accent1"/>
                </a:solidFill>
              </a:rPr>
              <a:t> do Storage NetApp</a:t>
            </a:r>
            <a:endParaRPr lang="en-US" sz="3200" b="1" dirty="0">
              <a:solidFill>
                <a:schemeClr val="accent1"/>
              </a:solidFill>
            </a:endParaRPr>
          </a:p>
        </p:txBody>
      </p:sp>
    </p:spTree>
    <p:extLst>
      <p:ext uri="{BB962C8B-B14F-4D97-AF65-F5344CB8AC3E}">
        <p14:creationId xmlns:p14="http://schemas.microsoft.com/office/powerpoint/2010/main" val="40376403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10" presetClass="entr" presetSubtype="0" fill="hold"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fade">
                                      <p:cBhvr>
                                        <p:cTn id="30" dur="500"/>
                                        <p:tgtEl>
                                          <p:spTgt spid="8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fade">
                                      <p:cBhvr>
                                        <p:cTn id="33" dur="500"/>
                                        <p:tgtEl>
                                          <p:spTgt spid="93"/>
                                        </p:tgtEl>
                                      </p:cBhvr>
                                    </p:animEffect>
                                  </p:childTnLst>
                                </p:cTn>
                              </p:par>
                              <p:par>
                                <p:cTn id="34" presetID="10" presetClass="entr" presetSubtype="0" fill="hold" nodeType="with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fade">
                                      <p:cBhvr>
                                        <p:cTn id="36" dur="500"/>
                                        <p:tgtEl>
                                          <p:spTgt spid="8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90" grpId="0"/>
      <p:bldP spid="91" grpId="0"/>
      <p:bldP spid="92" grpId="0" animBg="1"/>
      <p:bldP spid="9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91760" y="188641"/>
            <a:ext cx="6500719" cy="936103"/>
          </a:xfrm>
        </p:spPr>
        <p:txBody>
          <a:bodyPr/>
          <a:lstStyle/>
          <a:p>
            <a:pPr algn="l"/>
            <a:r>
              <a:rPr lang="pt-BR" sz="4000" b="1" dirty="0" smtClean="0">
                <a:solidFill>
                  <a:schemeClr val="tx2"/>
                </a:solidFill>
              </a:rPr>
              <a:t>Arquitetura NETAPP</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8" name="Retângulo de cantos arredondados 37"/>
          <p:cNvSpPr/>
          <p:nvPr/>
        </p:nvSpPr>
        <p:spPr>
          <a:xfrm>
            <a:off x="3811850" y="5118818"/>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248093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70588" l="0"/>
                                      </p:by>
                                    </p:animClr>
                                    <p:animClr clrSpc="hsl" dir="cw">
                                      <p:cBhvr>
                                        <p:cTn id="7" dur="500" fill="hold"/>
                                        <p:tgtEl>
                                          <p:spTgt spid="5"/>
                                        </p:tgtEl>
                                        <p:attrNameLst>
                                          <p:attrName>fillcolor</p:attrName>
                                        </p:attrNameLst>
                                      </p:cBhvr>
                                      <p:by>
                                        <p:hsl h="0" s="-70588" l="0"/>
                                      </p:by>
                                    </p:animClr>
                                    <p:animClr clrSpc="hsl" dir="cw">
                                      <p:cBhvr>
                                        <p:cTn id="8" dur="500" fill="hold"/>
                                        <p:tgtEl>
                                          <p:spTgt spid="5"/>
                                        </p:tgtEl>
                                        <p:attrNameLst>
                                          <p:attrName>stroke.color</p:attrName>
                                        </p:attrNameLst>
                                      </p:cBhvr>
                                      <p:by>
                                        <p:hsl h="0" s="-70588" l="0"/>
                                      </p:by>
                                    </p:animClr>
                                    <p:set>
                                      <p:cBhvr>
                                        <p:cTn id="9" dur="500" fill="hold"/>
                                        <p:tgtEl>
                                          <p:spTgt spid="5"/>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6"/>
                                        </p:tgtEl>
                                        <p:attrNameLst>
                                          <p:attrName>style.color</p:attrName>
                                        </p:attrNameLst>
                                      </p:cBhvr>
                                      <p:by>
                                        <p:hsl h="0" s="-70588" l="0"/>
                                      </p:by>
                                    </p:animClr>
                                    <p:animClr clrSpc="hsl" dir="cw">
                                      <p:cBhvr>
                                        <p:cTn id="12" dur="500" fill="hold"/>
                                        <p:tgtEl>
                                          <p:spTgt spid="6"/>
                                        </p:tgtEl>
                                        <p:attrNameLst>
                                          <p:attrName>fillcolor</p:attrName>
                                        </p:attrNameLst>
                                      </p:cBhvr>
                                      <p:by>
                                        <p:hsl h="0" s="-70588" l="0"/>
                                      </p:by>
                                    </p:animClr>
                                    <p:animClr clrSpc="hsl" dir="cw">
                                      <p:cBhvr>
                                        <p:cTn id="13" dur="500" fill="hold"/>
                                        <p:tgtEl>
                                          <p:spTgt spid="6"/>
                                        </p:tgtEl>
                                        <p:attrNameLst>
                                          <p:attrName>stroke.color</p:attrName>
                                        </p:attrNameLst>
                                      </p:cBhvr>
                                      <p:by>
                                        <p:hsl h="0" s="-70588" l="0"/>
                                      </p:by>
                                    </p:animClr>
                                    <p:set>
                                      <p:cBhvr>
                                        <p:cTn id="14" dur="500" fill="hold"/>
                                        <p:tgtEl>
                                          <p:spTgt spid="6"/>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7"/>
                                        </p:tgtEl>
                                        <p:attrNameLst>
                                          <p:attrName>style.color</p:attrName>
                                        </p:attrNameLst>
                                      </p:cBhvr>
                                      <p:by>
                                        <p:hsl h="0" s="-70588" l="0"/>
                                      </p:by>
                                    </p:animClr>
                                    <p:animClr clrSpc="hsl" dir="cw">
                                      <p:cBhvr>
                                        <p:cTn id="17" dur="500" fill="hold"/>
                                        <p:tgtEl>
                                          <p:spTgt spid="7"/>
                                        </p:tgtEl>
                                        <p:attrNameLst>
                                          <p:attrName>fillcolor</p:attrName>
                                        </p:attrNameLst>
                                      </p:cBhvr>
                                      <p:by>
                                        <p:hsl h="0" s="-70588" l="0"/>
                                      </p:by>
                                    </p:animClr>
                                    <p:animClr clrSpc="hsl" dir="cw">
                                      <p:cBhvr>
                                        <p:cTn id="18" dur="500" fill="hold"/>
                                        <p:tgtEl>
                                          <p:spTgt spid="7"/>
                                        </p:tgtEl>
                                        <p:attrNameLst>
                                          <p:attrName>stroke.color</p:attrName>
                                        </p:attrNameLst>
                                      </p:cBhvr>
                                      <p:by>
                                        <p:hsl h="0" s="-70588" l="0"/>
                                      </p:by>
                                    </p:animClr>
                                    <p:set>
                                      <p:cBhvr>
                                        <p:cTn id="19" dur="500" fill="hold"/>
                                        <p:tgtEl>
                                          <p:spTgt spid="7"/>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8"/>
                                        </p:tgtEl>
                                        <p:attrNameLst>
                                          <p:attrName>style.color</p:attrName>
                                        </p:attrNameLst>
                                      </p:cBhvr>
                                      <p:by>
                                        <p:hsl h="0" s="-70588" l="0"/>
                                      </p:by>
                                    </p:animClr>
                                    <p:animClr clrSpc="hsl" dir="cw">
                                      <p:cBhvr>
                                        <p:cTn id="22" dur="500" fill="hold"/>
                                        <p:tgtEl>
                                          <p:spTgt spid="8"/>
                                        </p:tgtEl>
                                        <p:attrNameLst>
                                          <p:attrName>fillcolor</p:attrName>
                                        </p:attrNameLst>
                                      </p:cBhvr>
                                      <p:by>
                                        <p:hsl h="0" s="-70588" l="0"/>
                                      </p:by>
                                    </p:animClr>
                                    <p:animClr clrSpc="hsl" dir="cw">
                                      <p:cBhvr>
                                        <p:cTn id="23" dur="500" fill="hold"/>
                                        <p:tgtEl>
                                          <p:spTgt spid="8"/>
                                        </p:tgtEl>
                                        <p:attrNameLst>
                                          <p:attrName>stroke.color</p:attrName>
                                        </p:attrNameLst>
                                      </p:cBhvr>
                                      <p:by>
                                        <p:hsl h="0" s="-70588" l="0"/>
                                      </p:by>
                                    </p:animClr>
                                    <p:set>
                                      <p:cBhvr>
                                        <p:cTn id="24" dur="500" fill="hold"/>
                                        <p:tgtEl>
                                          <p:spTgt spid="8"/>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9"/>
                                        </p:tgtEl>
                                        <p:attrNameLst>
                                          <p:attrName>style.color</p:attrName>
                                        </p:attrNameLst>
                                      </p:cBhvr>
                                      <p:by>
                                        <p:hsl h="0" s="-70588" l="0"/>
                                      </p:by>
                                    </p:animClr>
                                    <p:animClr clrSpc="hsl" dir="cw">
                                      <p:cBhvr>
                                        <p:cTn id="27" dur="500" fill="hold"/>
                                        <p:tgtEl>
                                          <p:spTgt spid="9"/>
                                        </p:tgtEl>
                                        <p:attrNameLst>
                                          <p:attrName>fillcolor</p:attrName>
                                        </p:attrNameLst>
                                      </p:cBhvr>
                                      <p:by>
                                        <p:hsl h="0" s="-70588" l="0"/>
                                      </p:by>
                                    </p:animClr>
                                    <p:animClr clrSpc="hsl" dir="cw">
                                      <p:cBhvr>
                                        <p:cTn id="28" dur="500" fill="hold"/>
                                        <p:tgtEl>
                                          <p:spTgt spid="9"/>
                                        </p:tgtEl>
                                        <p:attrNameLst>
                                          <p:attrName>stroke.color</p:attrName>
                                        </p:attrNameLst>
                                      </p:cBhvr>
                                      <p:by>
                                        <p:hsl h="0" s="-70588" l="0"/>
                                      </p:by>
                                    </p:animClr>
                                    <p:set>
                                      <p:cBhvr>
                                        <p:cTn id="29" dur="500" fill="hold"/>
                                        <p:tgtEl>
                                          <p:spTgt spid="9"/>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10"/>
                                        </p:tgtEl>
                                        <p:attrNameLst>
                                          <p:attrName>style.color</p:attrName>
                                        </p:attrNameLst>
                                      </p:cBhvr>
                                      <p:by>
                                        <p:hsl h="0" s="-70588" l="0"/>
                                      </p:by>
                                    </p:animClr>
                                    <p:animClr clrSpc="hsl" dir="cw">
                                      <p:cBhvr>
                                        <p:cTn id="32" dur="500" fill="hold"/>
                                        <p:tgtEl>
                                          <p:spTgt spid="10"/>
                                        </p:tgtEl>
                                        <p:attrNameLst>
                                          <p:attrName>fillcolor</p:attrName>
                                        </p:attrNameLst>
                                      </p:cBhvr>
                                      <p:by>
                                        <p:hsl h="0" s="-70588" l="0"/>
                                      </p:by>
                                    </p:animClr>
                                    <p:animClr clrSpc="hsl" dir="cw">
                                      <p:cBhvr>
                                        <p:cTn id="33" dur="500" fill="hold"/>
                                        <p:tgtEl>
                                          <p:spTgt spid="10"/>
                                        </p:tgtEl>
                                        <p:attrNameLst>
                                          <p:attrName>stroke.color</p:attrName>
                                        </p:attrNameLst>
                                      </p:cBhvr>
                                      <p:by>
                                        <p:hsl h="0" s="-70588" l="0"/>
                                      </p:by>
                                    </p:animClr>
                                    <p:set>
                                      <p:cBhvr>
                                        <p:cTn id="34" dur="500" fill="hold"/>
                                        <p:tgtEl>
                                          <p:spTgt spid="10"/>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11"/>
                                        </p:tgtEl>
                                        <p:attrNameLst>
                                          <p:attrName>style.color</p:attrName>
                                        </p:attrNameLst>
                                      </p:cBhvr>
                                      <p:by>
                                        <p:hsl h="0" s="-70588" l="0"/>
                                      </p:by>
                                    </p:animClr>
                                    <p:animClr clrSpc="hsl" dir="cw">
                                      <p:cBhvr>
                                        <p:cTn id="37" dur="500" fill="hold"/>
                                        <p:tgtEl>
                                          <p:spTgt spid="11"/>
                                        </p:tgtEl>
                                        <p:attrNameLst>
                                          <p:attrName>fillcolor</p:attrName>
                                        </p:attrNameLst>
                                      </p:cBhvr>
                                      <p:by>
                                        <p:hsl h="0" s="-70588" l="0"/>
                                      </p:by>
                                    </p:animClr>
                                    <p:animClr clrSpc="hsl" dir="cw">
                                      <p:cBhvr>
                                        <p:cTn id="38" dur="500" fill="hold"/>
                                        <p:tgtEl>
                                          <p:spTgt spid="11"/>
                                        </p:tgtEl>
                                        <p:attrNameLst>
                                          <p:attrName>stroke.color</p:attrName>
                                        </p:attrNameLst>
                                      </p:cBhvr>
                                      <p:by>
                                        <p:hsl h="0" s="-70588" l="0"/>
                                      </p:by>
                                    </p:animClr>
                                    <p:set>
                                      <p:cBhvr>
                                        <p:cTn id="39" dur="500" fill="hold"/>
                                        <p:tgtEl>
                                          <p:spTgt spid="11"/>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12"/>
                                        </p:tgtEl>
                                        <p:attrNameLst>
                                          <p:attrName>style.color</p:attrName>
                                        </p:attrNameLst>
                                      </p:cBhvr>
                                      <p:by>
                                        <p:hsl h="0" s="-70588" l="0"/>
                                      </p:by>
                                    </p:animClr>
                                    <p:animClr clrSpc="hsl" dir="cw">
                                      <p:cBhvr>
                                        <p:cTn id="42" dur="500" fill="hold"/>
                                        <p:tgtEl>
                                          <p:spTgt spid="12"/>
                                        </p:tgtEl>
                                        <p:attrNameLst>
                                          <p:attrName>fillcolor</p:attrName>
                                        </p:attrNameLst>
                                      </p:cBhvr>
                                      <p:by>
                                        <p:hsl h="0" s="-70588" l="0"/>
                                      </p:by>
                                    </p:animClr>
                                    <p:animClr clrSpc="hsl" dir="cw">
                                      <p:cBhvr>
                                        <p:cTn id="43" dur="500" fill="hold"/>
                                        <p:tgtEl>
                                          <p:spTgt spid="12"/>
                                        </p:tgtEl>
                                        <p:attrNameLst>
                                          <p:attrName>stroke.color</p:attrName>
                                        </p:attrNameLst>
                                      </p:cBhvr>
                                      <p:by>
                                        <p:hsl h="0" s="-70588" l="0"/>
                                      </p:by>
                                    </p:animClr>
                                    <p:set>
                                      <p:cBhvr>
                                        <p:cTn id="44" dur="500" fill="hold"/>
                                        <p:tgtEl>
                                          <p:spTgt spid="12"/>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16"/>
                                        </p:tgtEl>
                                        <p:attrNameLst>
                                          <p:attrName>style.color</p:attrName>
                                        </p:attrNameLst>
                                      </p:cBhvr>
                                      <p:by>
                                        <p:hsl h="0" s="-70588" l="0"/>
                                      </p:by>
                                    </p:animClr>
                                    <p:animClr clrSpc="hsl" dir="cw">
                                      <p:cBhvr>
                                        <p:cTn id="47" dur="500" fill="hold"/>
                                        <p:tgtEl>
                                          <p:spTgt spid="16"/>
                                        </p:tgtEl>
                                        <p:attrNameLst>
                                          <p:attrName>fillcolor</p:attrName>
                                        </p:attrNameLst>
                                      </p:cBhvr>
                                      <p:by>
                                        <p:hsl h="0" s="-70588" l="0"/>
                                      </p:by>
                                    </p:animClr>
                                    <p:animClr clrSpc="hsl" dir="cw">
                                      <p:cBhvr>
                                        <p:cTn id="48" dur="500" fill="hold"/>
                                        <p:tgtEl>
                                          <p:spTgt spid="16"/>
                                        </p:tgtEl>
                                        <p:attrNameLst>
                                          <p:attrName>stroke.color</p:attrName>
                                        </p:attrNameLst>
                                      </p:cBhvr>
                                      <p:by>
                                        <p:hsl h="0" s="-70588" l="0"/>
                                      </p:by>
                                    </p:animClr>
                                    <p:set>
                                      <p:cBhvr>
                                        <p:cTn id="49" dur="500" fill="hold"/>
                                        <p:tgtEl>
                                          <p:spTgt spid="16"/>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17"/>
                                        </p:tgtEl>
                                        <p:attrNameLst>
                                          <p:attrName>style.color</p:attrName>
                                        </p:attrNameLst>
                                      </p:cBhvr>
                                      <p:by>
                                        <p:hsl h="0" s="-70588" l="0"/>
                                      </p:by>
                                    </p:animClr>
                                    <p:animClr clrSpc="hsl" dir="cw">
                                      <p:cBhvr>
                                        <p:cTn id="52" dur="500" fill="hold"/>
                                        <p:tgtEl>
                                          <p:spTgt spid="17"/>
                                        </p:tgtEl>
                                        <p:attrNameLst>
                                          <p:attrName>fillcolor</p:attrName>
                                        </p:attrNameLst>
                                      </p:cBhvr>
                                      <p:by>
                                        <p:hsl h="0" s="-70588" l="0"/>
                                      </p:by>
                                    </p:animClr>
                                    <p:animClr clrSpc="hsl" dir="cw">
                                      <p:cBhvr>
                                        <p:cTn id="53" dur="500" fill="hold"/>
                                        <p:tgtEl>
                                          <p:spTgt spid="17"/>
                                        </p:tgtEl>
                                        <p:attrNameLst>
                                          <p:attrName>stroke.color</p:attrName>
                                        </p:attrNameLst>
                                      </p:cBhvr>
                                      <p:by>
                                        <p:hsl h="0" s="-70588" l="0"/>
                                      </p:by>
                                    </p:animClr>
                                    <p:set>
                                      <p:cBhvr>
                                        <p:cTn id="54" dur="500" fill="hold"/>
                                        <p:tgtEl>
                                          <p:spTgt spid="17"/>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18"/>
                                        </p:tgtEl>
                                        <p:attrNameLst>
                                          <p:attrName>style.color</p:attrName>
                                        </p:attrNameLst>
                                      </p:cBhvr>
                                      <p:by>
                                        <p:hsl h="0" s="-70588" l="0"/>
                                      </p:by>
                                    </p:animClr>
                                    <p:animClr clrSpc="hsl" dir="cw">
                                      <p:cBhvr>
                                        <p:cTn id="57" dur="500" fill="hold"/>
                                        <p:tgtEl>
                                          <p:spTgt spid="18"/>
                                        </p:tgtEl>
                                        <p:attrNameLst>
                                          <p:attrName>fillcolor</p:attrName>
                                        </p:attrNameLst>
                                      </p:cBhvr>
                                      <p:by>
                                        <p:hsl h="0" s="-70588" l="0"/>
                                      </p:by>
                                    </p:animClr>
                                    <p:animClr clrSpc="hsl" dir="cw">
                                      <p:cBhvr>
                                        <p:cTn id="58" dur="500" fill="hold"/>
                                        <p:tgtEl>
                                          <p:spTgt spid="18"/>
                                        </p:tgtEl>
                                        <p:attrNameLst>
                                          <p:attrName>stroke.color</p:attrName>
                                        </p:attrNameLst>
                                      </p:cBhvr>
                                      <p:by>
                                        <p:hsl h="0" s="-70588" l="0"/>
                                      </p:by>
                                    </p:animClr>
                                    <p:set>
                                      <p:cBhvr>
                                        <p:cTn id="59" dur="500" fill="hold"/>
                                        <p:tgtEl>
                                          <p:spTgt spid="18"/>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22"/>
                                        </p:tgtEl>
                                        <p:attrNameLst>
                                          <p:attrName>style.color</p:attrName>
                                        </p:attrNameLst>
                                      </p:cBhvr>
                                      <p:by>
                                        <p:hsl h="0" s="-70588" l="0"/>
                                      </p:by>
                                    </p:animClr>
                                    <p:animClr clrSpc="hsl" dir="cw">
                                      <p:cBhvr>
                                        <p:cTn id="62" dur="500" fill="hold"/>
                                        <p:tgtEl>
                                          <p:spTgt spid="22"/>
                                        </p:tgtEl>
                                        <p:attrNameLst>
                                          <p:attrName>fillcolor</p:attrName>
                                        </p:attrNameLst>
                                      </p:cBhvr>
                                      <p:by>
                                        <p:hsl h="0" s="-70588" l="0"/>
                                      </p:by>
                                    </p:animClr>
                                    <p:animClr clrSpc="hsl" dir="cw">
                                      <p:cBhvr>
                                        <p:cTn id="63" dur="500" fill="hold"/>
                                        <p:tgtEl>
                                          <p:spTgt spid="22"/>
                                        </p:tgtEl>
                                        <p:attrNameLst>
                                          <p:attrName>stroke.color</p:attrName>
                                        </p:attrNameLst>
                                      </p:cBhvr>
                                      <p:by>
                                        <p:hsl h="0" s="-70588" l="0"/>
                                      </p:by>
                                    </p:animClr>
                                    <p:set>
                                      <p:cBhvr>
                                        <p:cTn id="64" dur="500" fill="hold"/>
                                        <p:tgtEl>
                                          <p:spTgt spid="22"/>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23"/>
                                        </p:tgtEl>
                                        <p:attrNameLst>
                                          <p:attrName>style.color</p:attrName>
                                        </p:attrNameLst>
                                      </p:cBhvr>
                                      <p:by>
                                        <p:hsl h="0" s="-70588" l="0"/>
                                      </p:by>
                                    </p:animClr>
                                    <p:animClr clrSpc="hsl" dir="cw">
                                      <p:cBhvr>
                                        <p:cTn id="67" dur="500" fill="hold"/>
                                        <p:tgtEl>
                                          <p:spTgt spid="23"/>
                                        </p:tgtEl>
                                        <p:attrNameLst>
                                          <p:attrName>fillcolor</p:attrName>
                                        </p:attrNameLst>
                                      </p:cBhvr>
                                      <p:by>
                                        <p:hsl h="0" s="-70588" l="0"/>
                                      </p:by>
                                    </p:animClr>
                                    <p:animClr clrSpc="hsl" dir="cw">
                                      <p:cBhvr>
                                        <p:cTn id="68" dur="500" fill="hold"/>
                                        <p:tgtEl>
                                          <p:spTgt spid="23"/>
                                        </p:tgtEl>
                                        <p:attrNameLst>
                                          <p:attrName>stroke.color</p:attrName>
                                        </p:attrNameLst>
                                      </p:cBhvr>
                                      <p:by>
                                        <p:hsl h="0" s="-70588" l="0"/>
                                      </p:by>
                                    </p:animClr>
                                    <p:set>
                                      <p:cBhvr>
                                        <p:cTn id="69" dur="500" fill="hold"/>
                                        <p:tgtEl>
                                          <p:spTgt spid="23"/>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25"/>
                                        </p:tgtEl>
                                        <p:attrNameLst>
                                          <p:attrName>style.color</p:attrName>
                                        </p:attrNameLst>
                                      </p:cBhvr>
                                      <p:by>
                                        <p:hsl h="0" s="-70588" l="0"/>
                                      </p:by>
                                    </p:animClr>
                                    <p:animClr clrSpc="hsl" dir="cw">
                                      <p:cBhvr>
                                        <p:cTn id="72" dur="500" fill="hold"/>
                                        <p:tgtEl>
                                          <p:spTgt spid="25"/>
                                        </p:tgtEl>
                                        <p:attrNameLst>
                                          <p:attrName>fillcolor</p:attrName>
                                        </p:attrNameLst>
                                      </p:cBhvr>
                                      <p:by>
                                        <p:hsl h="0" s="-70588" l="0"/>
                                      </p:by>
                                    </p:animClr>
                                    <p:animClr clrSpc="hsl" dir="cw">
                                      <p:cBhvr>
                                        <p:cTn id="73" dur="500" fill="hold"/>
                                        <p:tgtEl>
                                          <p:spTgt spid="25"/>
                                        </p:tgtEl>
                                        <p:attrNameLst>
                                          <p:attrName>stroke.color</p:attrName>
                                        </p:attrNameLst>
                                      </p:cBhvr>
                                      <p:by>
                                        <p:hsl h="0" s="-70588" l="0"/>
                                      </p:by>
                                    </p:animClr>
                                    <p:set>
                                      <p:cBhvr>
                                        <p:cTn id="74" dur="500" fill="hold"/>
                                        <p:tgtEl>
                                          <p:spTgt spid="25"/>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28"/>
                                        </p:tgtEl>
                                        <p:attrNameLst>
                                          <p:attrName>style.color</p:attrName>
                                        </p:attrNameLst>
                                      </p:cBhvr>
                                      <p:by>
                                        <p:hsl h="0" s="-70588" l="0"/>
                                      </p:by>
                                    </p:animClr>
                                    <p:animClr clrSpc="hsl" dir="cw">
                                      <p:cBhvr>
                                        <p:cTn id="77" dur="500" fill="hold"/>
                                        <p:tgtEl>
                                          <p:spTgt spid="28"/>
                                        </p:tgtEl>
                                        <p:attrNameLst>
                                          <p:attrName>fillcolor</p:attrName>
                                        </p:attrNameLst>
                                      </p:cBhvr>
                                      <p:by>
                                        <p:hsl h="0" s="-70588" l="0"/>
                                      </p:by>
                                    </p:animClr>
                                    <p:animClr clrSpc="hsl" dir="cw">
                                      <p:cBhvr>
                                        <p:cTn id="78" dur="500" fill="hold"/>
                                        <p:tgtEl>
                                          <p:spTgt spid="28"/>
                                        </p:tgtEl>
                                        <p:attrNameLst>
                                          <p:attrName>stroke.color</p:attrName>
                                        </p:attrNameLst>
                                      </p:cBhvr>
                                      <p:by>
                                        <p:hsl h="0" s="-70588" l="0"/>
                                      </p:by>
                                    </p:animClr>
                                    <p:set>
                                      <p:cBhvr>
                                        <p:cTn id="79" dur="500" fill="hold"/>
                                        <p:tgtEl>
                                          <p:spTgt spid="28"/>
                                        </p:tgtEl>
                                        <p:attrNameLst>
                                          <p:attrName>fill.type</p:attrName>
                                        </p:attrNameLst>
                                      </p:cBhvr>
                                      <p:to>
                                        <p:strVal val="solid"/>
                                      </p:to>
                                    </p:set>
                                  </p:childTnLst>
                                </p:cTn>
                              </p:par>
                              <p:par>
                                <p:cTn id="80" presetID="25" presetClass="emph" presetSubtype="0" fill="hold" grpId="0" nodeType="withEffect">
                                  <p:stCondLst>
                                    <p:cond delay="0"/>
                                  </p:stCondLst>
                                  <p:childTnLst>
                                    <p:animClr clrSpc="hsl" dir="cw">
                                      <p:cBhvr override="childStyle">
                                        <p:cTn id="81" dur="500" fill="hold"/>
                                        <p:tgtEl>
                                          <p:spTgt spid="32"/>
                                        </p:tgtEl>
                                        <p:attrNameLst>
                                          <p:attrName>style.color</p:attrName>
                                        </p:attrNameLst>
                                      </p:cBhvr>
                                      <p:by>
                                        <p:hsl h="0" s="-70588" l="0"/>
                                      </p:by>
                                    </p:animClr>
                                    <p:animClr clrSpc="hsl" dir="cw">
                                      <p:cBhvr>
                                        <p:cTn id="82" dur="500" fill="hold"/>
                                        <p:tgtEl>
                                          <p:spTgt spid="32"/>
                                        </p:tgtEl>
                                        <p:attrNameLst>
                                          <p:attrName>fillcolor</p:attrName>
                                        </p:attrNameLst>
                                      </p:cBhvr>
                                      <p:by>
                                        <p:hsl h="0" s="-70588" l="0"/>
                                      </p:by>
                                    </p:animClr>
                                    <p:animClr clrSpc="hsl" dir="cw">
                                      <p:cBhvr>
                                        <p:cTn id="83" dur="500" fill="hold"/>
                                        <p:tgtEl>
                                          <p:spTgt spid="32"/>
                                        </p:tgtEl>
                                        <p:attrNameLst>
                                          <p:attrName>stroke.color</p:attrName>
                                        </p:attrNameLst>
                                      </p:cBhvr>
                                      <p:by>
                                        <p:hsl h="0" s="-70588" l="0"/>
                                      </p:by>
                                    </p:animClr>
                                    <p:set>
                                      <p:cBhvr>
                                        <p:cTn id="84" dur="500" fill="hold"/>
                                        <p:tgtEl>
                                          <p:spTgt spid="32"/>
                                        </p:tgtEl>
                                        <p:attrNameLst>
                                          <p:attrName>fill.type</p:attrName>
                                        </p:attrNameLst>
                                      </p:cBhvr>
                                      <p:to>
                                        <p:strVal val="solid"/>
                                      </p:to>
                                    </p:set>
                                  </p:childTnLst>
                                </p:cTn>
                              </p:par>
                              <p:par>
                                <p:cTn id="85" presetID="25" presetClass="emph" presetSubtype="0" fill="hold" grpId="0" nodeType="withEffect">
                                  <p:stCondLst>
                                    <p:cond delay="0"/>
                                  </p:stCondLst>
                                  <p:childTnLst>
                                    <p:animClr clrSpc="hsl" dir="cw">
                                      <p:cBhvr override="childStyle">
                                        <p:cTn id="86" dur="500" fill="hold"/>
                                        <p:tgtEl>
                                          <p:spTgt spid="33"/>
                                        </p:tgtEl>
                                        <p:attrNameLst>
                                          <p:attrName>style.color</p:attrName>
                                        </p:attrNameLst>
                                      </p:cBhvr>
                                      <p:by>
                                        <p:hsl h="0" s="-70588" l="0"/>
                                      </p:by>
                                    </p:animClr>
                                    <p:animClr clrSpc="hsl" dir="cw">
                                      <p:cBhvr>
                                        <p:cTn id="87" dur="500" fill="hold"/>
                                        <p:tgtEl>
                                          <p:spTgt spid="33"/>
                                        </p:tgtEl>
                                        <p:attrNameLst>
                                          <p:attrName>fillcolor</p:attrName>
                                        </p:attrNameLst>
                                      </p:cBhvr>
                                      <p:by>
                                        <p:hsl h="0" s="-70588" l="0"/>
                                      </p:by>
                                    </p:animClr>
                                    <p:animClr clrSpc="hsl" dir="cw">
                                      <p:cBhvr>
                                        <p:cTn id="88" dur="500" fill="hold"/>
                                        <p:tgtEl>
                                          <p:spTgt spid="33"/>
                                        </p:tgtEl>
                                        <p:attrNameLst>
                                          <p:attrName>stroke.color</p:attrName>
                                        </p:attrNameLst>
                                      </p:cBhvr>
                                      <p:by>
                                        <p:hsl h="0" s="-70588" l="0"/>
                                      </p:by>
                                    </p:animClr>
                                    <p:set>
                                      <p:cBhvr>
                                        <p:cTn id="89" dur="500" fill="hold"/>
                                        <p:tgtEl>
                                          <p:spTgt spid="33"/>
                                        </p:tgtEl>
                                        <p:attrNameLst>
                                          <p:attrName>fill.type</p:attrName>
                                        </p:attrNameLst>
                                      </p:cBhvr>
                                      <p:to>
                                        <p:strVal val="solid"/>
                                      </p:to>
                                    </p:set>
                                  </p:childTnLst>
                                </p:cTn>
                              </p:par>
                              <p:par>
                                <p:cTn id="90" presetID="25" presetClass="emph" presetSubtype="0" fill="hold" grpId="0" nodeType="withEffect">
                                  <p:stCondLst>
                                    <p:cond delay="0"/>
                                  </p:stCondLst>
                                  <p:childTnLst>
                                    <p:animClr clrSpc="hsl" dir="cw">
                                      <p:cBhvr override="childStyle">
                                        <p:cTn id="91" dur="500" fill="hold"/>
                                        <p:tgtEl>
                                          <p:spTgt spid="34"/>
                                        </p:tgtEl>
                                        <p:attrNameLst>
                                          <p:attrName>style.color</p:attrName>
                                        </p:attrNameLst>
                                      </p:cBhvr>
                                      <p:by>
                                        <p:hsl h="0" s="-70588" l="0"/>
                                      </p:by>
                                    </p:animClr>
                                    <p:animClr clrSpc="hsl" dir="cw">
                                      <p:cBhvr>
                                        <p:cTn id="92" dur="500" fill="hold"/>
                                        <p:tgtEl>
                                          <p:spTgt spid="34"/>
                                        </p:tgtEl>
                                        <p:attrNameLst>
                                          <p:attrName>fillcolor</p:attrName>
                                        </p:attrNameLst>
                                      </p:cBhvr>
                                      <p:by>
                                        <p:hsl h="0" s="-70588" l="0"/>
                                      </p:by>
                                    </p:animClr>
                                    <p:animClr clrSpc="hsl" dir="cw">
                                      <p:cBhvr>
                                        <p:cTn id="93" dur="500" fill="hold"/>
                                        <p:tgtEl>
                                          <p:spTgt spid="34"/>
                                        </p:tgtEl>
                                        <p:attrNameLst>
                                          <p:attrName>stroke.color</p:attrName>
                                        </p:attrNameLst>
                                      </p:cBhvr>
                                      <p:by>
                                        <p:hsl h="0" s="-70588" l="0"/>
                                      </p:by>
                                    </p:animClr>
                                    <p:set>
                                      <p:cBhvr>
                                        <p:cTn id="94" dur="500" fill="hold"/>
                                        <p:tgtEl>
                                          <p:spTgt spid="34"/>
                                        </p:tgtEl>
                                        <p:attrNameLst>
                                          <p:attrName>fill.type</p:attrName>
                                        </p:attrNameLst>
                                      </p:cBhvr>
                                      <p:to>
                                        <p:strVal val="solid"/>
                                      </p:to>
                                    </p:set>
                                  </p:childTnLst>
                                </p:cTn>
                              </p:par>
                              <p:par>
                                <p:cTn id="95" presetID="25" presetClass="emph" presetSubtype="0" fill="hold" grpId="0" nodeType="withEffect">
                                  <p:stCondLst>
                                    <p:cond delay="0"/>
                                  </p:stCondLst>
                                  <p:childTnLst>
                                    <p:animClr clrSpc="hsl" dir="cw">
                                      <p:cBhvr override="childStyle">
                                        <p:cTn id="96" dur="500" fill="hold"/>
                                        <p:tgtEl>
                                          <p:spTgt spid="37"/>
                                        </p:tgtEl>
                                        <p:attrNameLst>
                                          <p:attrName>style.color</p:attrName>
                                        </p:attrNameLst>
                                      </p:cBhvr>
                                      <p:by>
                                        <p:hsl h="0" s="-70588" l="0"/>
                                      </p:by>
                                    </p:animClr>
                                    <p:animClr clrSpc="hsl" dir="cw">
                                      <p:cBhvr>
                                        <p:cTn id="97" dur="500" fill="hold"/>
                                        <p:tgtEl>
                                          <p:spTgt spid="37"/>
                                        </p:tgtEl>
                                        <p:attrNameLst>
                                          <p:attrName>fillcolor</p:attrName>
                                        </p:attrNameLst>
                                      </p:cBhvr>
                                      <p:by>
                                        <p:hsl h="0" s="-70588" l="0"/>
                                      </p:by>
                                    </p:animClr>
                                    <p:animClr clrSpc="hsl" dir="cw">
                                      <p:cBhvr>
                                        <p:cTn id="98" dur="500" fill="hold"/>
                                        <p:tgtEl>
                                          <p:spTgt spid="37"/>
                                        </p:tgtEl>
                                        <p:attrNameLst>
                                          <p:attrName>stroke.color</p:attrName>
                                        </p:attrNameLst>
                                      </p:cBhvr>
                                      <p:by>
                                        <p:hsl h="0" s="-70588" l="0"/>
                                      </p:by>
                                    </p:animClr>
                                    <p:set>
                                      <p:cBhvr>
                                        <p:cTn id="99" dur="500" fill="hold"/>
                                        <p:tgtEl>
                                          <p:spTgt spid="37"/>
                                        </p:tgtEl>
                                        <p:attrNameLst>
                                          <p:attrName>fill.type</p:attrName>
                                        </p:attrNameLst>
                                      </p:cBhvr>
                                      <p:to>
                                        <p:strVal val="solid"/>
                                      </p:to>
                                    </p:set>
                                  </p:childTnLst>
                                </p:cTn>
                              </p:par>
                              <p:par>
                                <p:cTn id="100" presetID="25" presetClass="emph" presetSubtype="0" fill="hold" grpId="0" nodeType="withEffect">
                                  <p:stCondLst>
                                    <p:cond delay="0"/>
                                  </p:stCondLst>
                                  <p:childTnLst>
                                    <p:animClr clrSpc="hsl" dir="cw">
                                      <p:cBhvr override="childStyle">
                                        <p:cTn id="101" dur="500" fill="hold"/>
                                        <p:tgtEl>
                                          <p:spTgt spid="38"/>
                                        </p:tgtEl>
                                        <p:attrNameLst>
                                          <p:attrName>style.color</p:attrName>
                                        </p:attrNameLst>
                                      </p:cBhvr>
                                      <p:by>
                                        <p:hsl h="0" s="-70588" l="0"/>
                                      </p:by>
                                    </p:animClr>
                                    <p:animClr clrSpc="hsl" dir="cw">
                                      <p:cBhvr>
                                        <p:cTn id="102" dur="500" fill="hold"/>
                                        <p:tgtEl>
                                          <p:spTgt spid="38"/>
                                        </p:tgtEl>
                                        <p:attrNameLst>
                                          <p:attrName>fillcolor</p:attrName>
                                        </p:attrNameLst>
                                      </p:cBhvr>
                                      <p:by>
                                        <p:hsl h="0" s="-70588" l="0"/>
                                      </p:by>
                                    </p:animClr>
                                    <p:animClr clrSpc="hsl" dir="cw">
                                      <p:cBhvr>
                                        <p:cTn id="103" dur="500" fill="hold"/>
                                        <p:tgtEl>
                                          <p:spTgt spid="38"/>
                                        </p:tgtEl>
                                        <p:attrNameLst>
                                          <p:attrName>stroke.color</p:attrName>
                                        </p:attrNameLst>
                                      </p:cBhvr>
                                      <p:by>
                                        <p:hsl h="0" s="-70588" l="0"/>
                                      </p:by>
                                    </p:animClr>
                                    <p:set>
                                      <p:cBhvr>
                                        <p:cTn id="10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6" grpId="0" animBg="1"/>
      <p:bldP spid="17" grpId="0" animBg="1"/>
      <p:bldP spid="18" grpId="0" animBg="1"/>
      <p:bldP spid="22" grpId="0" animBg="1"/>
      <p:bldP spid="23" grpId="0" animBg="1"/>
      <p:bldP spid="25" grpId="0" animBg="1"/>
      <p:bldP spid="28" grpId="0" animBg="1"/>
      <p:bldP spid="32" grpId="0" animBg="1"/>
      <p:bldP spid="33" grpId="0" animBg="1"/>
      <p:bldP spid="34" grpId="0" animBg="1"/>
      <p:bldP spid="37"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39552" y="1014214"/>
            <a:ext cx="8064896" cy="1944216"/>
          </a:xfrm>
        </p:spPr>
        <p:txBody>
          <a:bodyPr/>
          <a:lstStyle/>
          <a:p>
            <a:pPr algn="l"/>
            <a:r>
              <a:rPr lang="en-US" sz="1800" b="1" dirty="0" smtClean="0"/>
              <a:t>Virtual </a:t>
            </a:r>
            <a:r>
              <a:rPr lang="en-US" sz="1800" b="1" dirty="0"/>
              <a:t>Storage Machine (</a:t>
            </a:r>
            <a:r>
              <a:rPr lang="en-US" sz="1800" b="1" dirty="0" err="1"/>
              <a:t>Vservers</a:t>
            </a:r>
            <a:r>
              <a:rPr lang="en-US" sz="1800" b="1" dirty="0"/>
              <a:t>) </a:t>
            </a:r>
            <a:r>
              <a:rPr lang="en-US" sz="1800" b="1" dirty="0" smtClean="0"/>
              <a:t/>
            </a:r>
            <a:br>
              <a:rPr lang="en-US" sz="1800" b="1" dirty="0" smtClean="0"/>
            </a:br>
            <a:r>
              <a:rPr lang="en-US" sz="1800" i="1" dirty="0" smtClean="0"/>
              <a:t>►</a:t>
            </a:r>
            <a:r>
              <a:rPr lang="en-US" sz="1800" dirty="0" err="1"/>
              <a:t>Representa</a:t>
            </a:r>
            <a:r>
              <a:rPr lang="en-US" sz="1800" dirty="0"/>
              <a:t> o </a:t>
            </a:r>
            <a:r>
              <a:rPr lang="en-US" sz="1800" dirty="0" err="1"/>
              <a:t>conjunto</a:t>
            </a:r>
            <a:r>
              <a:rPr lang="en-US" sz="1800" dirty="0"/>
              <a:t> de </a:t>
            </a:r>
            <a:r>
              <a:rPr lang="en-US" sz="1800" dirty="0" err="1"/>
              <a:t>recursos</a:t>
            </a:r>
            <a:r>
              <a:rPr lang="en-US" sz="1800" dirty="0"/>
              <a:t> </a:t>
            </a:r>
            <a:r>
              <a:rPr lang="en-US" sz="1800" dirty="0" err="1"/>
              <a:t>físicos</a:t>
            </a:r>
            <a:r>
              <a:rPr lang="en-US" sz="1800" dirty="0"/>
              <a:t> e/</a:t>
            </a:r>
            <a:r>
              <a:rPr lang="en-US" sz="1800" dirty="0" err="1"/>
              <a:t>ou</a:t>
            </a:r>
            <a:r>
              <a:rPr lang="en-US" sz="1800" dirty="0"/>
              <a:t> </a:t>
            </a:r>
            <a:r>
              <a:rPr lang="en-US" sz="1800" dirty="0" err="1"/>
              <a:t>lógicos</a:t>
            </a:r>
            <a:r>
              <a:rPr lang="pt-BR" sz="1800" dirty="0"/>
              <a:t/>
            </a:r>
            <a:br>
              <a:rPr lang="pt-BR" sz="1800" dirty="0"/>
            </a:br>
            <a:r>
              <a:rPr lang="en-US" sz="1800" i="1" dirty="0" smtClean="0"/>
              <a:t>►  </a:t>
            </a:r>
            <a:r>
              <a:rPr lang="en-US" sz="1800" i="1" dirty="0" err="1" smtClean="0"/>
              <a:t>Viabiliza</a:t>
            </a:r>
            <a:r>
              <a:rPr lang="en-US" sz="1800" i="1" dirty="0" smtClean="0"/>
              <a:t> as </a:t>
            </a:r>
            <a:r>
              <a:rPr lang="en-US" sz="1800" i="1" dirty="0" err="1" smtClean="0"/>
              <a:t>caracteristicas</a:t>
            </a:r>
            <a:r>
              <a:rPr lang="en-US" sz="1800" i="1" dirty="0" smtClean="0"/>
              <a:t>: </a:t>
            </a:r>
            <a:r>
              <a:rPr lang="en-US" sz="1800" dirty="0" err="1" smtClean="0"/>
              <a:t>Nondisruptive</a:t>
            </a:r>
            <a:r>
              <a:rPr lang="en-US" sz="1800" dirty="0" smtClean="0"/>
              <a:t> </a:t>
            </a:r>
            <a:r>
              <a:rPr lang="en-US" sz="1800" dirty="0"/>
              <a:t>operation, Scalability, Security (Each SVM appears as a single independent server), Unified storage, Easy management of large </a:t>
            </a:r>
            <a:r>
              <a:rPr lang="en-US" sz="1800" dirty="0" smtClean="0"/>
              <a:t>datasets</a:t>
            </a:r>
            <a:r>
              <a:rPr lang="pt-BR" sz="1800" dirty="0"/>
              <a:t/>
            </a:r>
            <a:br>
              <a:rPr lang="pt-BR" sz="1800" dirty="0"/>
            </a:br>
            <a:r>
              <a:rPr lang="en-US" sz="1800" i="1" dirty="0" smtClean="0"/>
              <a:t>► </a:t>
            </a:r>
            <a:r>
              <a:rPr lang="en-US" sz="1800" dirty="0" smtClean="0"/>
              <a:t>3 </a:t>
            </a:r>
            <a:r>
              <a:rPr lang="en-US" sz="1800" dirty="0" err="1"/>
              <a:t>Tipos</a:t>
            </a:r>
            <a:r>
              <a:rPr lang="en-US" sz="1800" dirty="0"/>
              <a:t>:</a:t>
            </a:r>
            <a:r>
              <a:rPr lang="pt-BR" sz="1800" dirty="0"/>
              <a:t/>
            </a:r>
            <a:br>
              <a:rPr lang="pt-BR" sz="1800" dirty="0"/>
            </a:br>
            <a:r>
              <a:rPr lang="en-US" sz="1800" b="1" dirty="0"/>
              <a:t>Node SVM</a:t>
            </a:r>
            <a:r>
              <a:rPr lang="en-US" sz="1800" i="1" dirty="0"/>
              <a:t>► </a:t>
            </a:r>
            <a:r>
              <a:rPr lang="en-US" sz="1800" dirty="0" err="1"/>
              <a:t>Representa</a:t>
            </a:r>
            <a:r>
              <a:rPr lang="en-US" sz="1800" dirty="0"/>
              <a:t> </a:t>
            </a:r>
            <a:r>
              <a:rPr lang="en-US" sz="1800" dirty="0" err="1"/>
              <a:t>cada</a:t>
            </a:r>
            <a:r>
              <a:rPr lang="en-US" sz="1800" dirty="0"/>
              <a:t> </a:t>
            </a:r>
            <a:r>
              <a:rPr lang="en-US" sz="1800" dirty="0" err="1"/>
              <a:t>nó</a:t>
            </a:r>
            <a:r>
              <a:rPr lang="en-US" sz="1800" dirty="0"/>
              <a:t> </a:t>
            </a:r>
            <a:r>
              <a:rPr lang="en-US" sz="1800" dirty="0" err="1"/>
              <a:t>físico</a:t>
            </a:r>
            <a:r>
              <a:rPr lang="pt-BR" sz="1800" dirty="0"/>
              <a:t/>
            </a:r>
            <a:br>
              <a:rPr lang="pt-BR" sz="1800" dirty="0"/>
            </a:br>
            <a:r>
              <a:rPr lang="en-US" sz="1800" b="1" dirty="0"/>
              <a:t>Cluster SVM</a:t>
            </a:r>
            <a:r>
              <a:rPr lang="en-US" sz="1800" i="1" dirty="0"/>
              <a:t>► </a:t>
            </a:r>
            <a:r>
              <a:rPr lang="en-US" sz="1800" dirty="0" err="1"/>
              <a:t>Representa</a:t>
            </a:r>
            <a:r>
              <a:rPr lang="en-US" sz="1800" dirty="0"/>
              <a:t> </a:t>
            </a:r>
            <a:r>
              <a:rPr lang="en-US" sz="1800" dirty="0" smtClean="0"/>
              <a:t>o </a:t>
            </a:r>
            <a:r>
              <a:rPr lang="en-US" sz="1800" dirty="0"/>
              <a:t> </a:t>
            </a:r>
            <a:r>
              <a:rPr lang="en-US" sz="1800" dirty="0" err="1" smtClean="0"/>
              <a:t>gerenciador</a:t>
            </a:r>
            <a:r>
              <a:rPr lang="en-US" sz="1800" dirty="0" smtClean="0"/>
              <a:t> de </a:t>
            </a:r>
            <a:r>
              <a:rPr lang="en-US" sz="1800" dirty="0" err="1" smtClean="0"/>
              <a:t>nós</a:t>
            </a:r>
            <a:r>
              <a:rPr lang="en-US" sz="1800" dirty="0" smtClean="0"/>
              <a:t> </a:t>
            </a:r>
            <a:r>
              <a:rPr lang="en-US" sz="1800" dirty="0" err="1" smtClean="0"/>
              <a:t>agrupados</a:t>
            </a:r>
            <a:r>
              <a:rPr lang="en-US" sz="1800" dirty="0" smtClean="0"/>
              <a:t> </a:t>
            </a:r>
            <a:r>
              <a:rPr lang="en-US" sz="1800" dirty="0" err="1" smtClean="0"/>
              <a:t>em</a:t>
            </a:r>
            <a:r>
              <a:rPr lang="en-US" sz="1800" dirty="0" smtClean="0"/>
              <a:t> </a:t>
            </a:r>
            <a:r>
              <a:rPr lang="en-US" sz="1800" dirty="0"/>
              <a:t>cluster </a:t>
            </a:r>
            <a:r>
              <a:rPr lang="pt-BR" sz="1800" dirty="0"/>
              <a:t/>
            </a:r>
            <a:br>
              <a:rPr lang="pt-BR" sz="1800" dirty="0"/>
            </a:br>
            <a:r>
              <a:rPr lang="en-US" sz="1800" b="1" dirty="0"/>
              <a:t>Data SVM </a:t>
            </a:r>
            <a:r>
              <a:rPr lang="en-US" sz="1800" i="1" dirty="0"/>
              <a:t>► </a:t>
            </a:r>
            <a:r>
              <a:rPr lang="en-US" sz="1800" dirty="0"/>
              <a:t>É </a:t>
            </a:r>
            <a:r>
              <a:rPr lang="en-US" sz="1800" dirty="0" err="1"/>
              <a:t>uma</a:t>
            </a:r>
            <a:r>
              <a:rPr lang="en-US" sz="1800" dirty="0"/>
              <a:t> </a:t>
            </a:r>
            <a:r>
              <a:rPr lang="en-US" sz="1800" dirty="0" err="1"/>
              <a:t>representação</a:t>
            </a:r>
            <a:r>
              <a:rPr lang="en-US" sz="1800" dirty="0"/>
              <a:t> virtual do </a:t>
            </a:r>
            <a:r>
              <a:rPr lang="en-US" sz="1800" dirty="0" err="1"/>
              <a:t>servidor</a:t>
            </a:r>
            <a:r>
              <a:rPr lang="en-US" sz="1800" dirty="0"/>
              <a:t> de </a:t>
            </a:r>
            <a:r>
              <a:rPr lang="en-US" sz="1800" dirty="0" smtClean="0"/>
              <a:t>dados</a:t>
            </a:r>
            <a:r>
              <a:rPr lang="pt-BR" sz="1800" dirty="0"/>
              <a:t/>
            </a:r>
            <a:br>
              <a:rPr lang="pt-BR" sz="1800" dirty="0"/>
            </a:br>
            <a:endParaRPr lang="pt-BR" sz="1800" dirty="0"/>
          </a:p>
        </p:txBody>
      </p:sp>
      <p:sp>
        <p:nvSpPr>
          <p:cNvPr id="4" name="CaixaDeTexto 3"/>
          <p:cNvSpPr txBox="1"/>
          <p:nvPr/>
        </p:nvSpPr>
        <p:spPr>
          <a:xfrm>
            <a:off x="2411760" y="404664"/>
            <a:ext cx="6336704" cy="584775"/>
          </a:xfrm>
          <a:prstGeom prst="rect">
            <a:avLst/>
          </a:prstGeom>
          <a:noFill/>
        </p:spPr>
        <p:txBody>
          <a:bodyPr wrap="square" rtlCol="0">
            <a:spAutoFit/>
          </a:bodyPr>
          <a:lstStyle/>
          <a:p>
            <a:r>
              <a:rPr lang="en-US" sz="3200" b="1" dirty="0" smtClean="0">
                <a:solidFill>
                  <a:schemeClr val="tx2"/>
                </a:solidFill>
                <a:latin typeface="+mj-lt"/>
              </a:rPr>
              <a:t>Virtual Storage Servers - </a:t>
            </a:r>
            <a:r>
              <a:rPr lang="en-US" sz="3200" b="1" dirty="0" err="1" smtClean="0">
                <a:solidFill>
                  <a:schemeClr val="tx2"/>
                </a:solidFill>
                <a:latin typeface="+mj-lt"/>
              </a:rPr>
              <a:t>Vservers</a:t>
            </a:r>
            <a:endParaRPr lang="pt-BR" sz="3200" dirty="0">
              <a:solidFill>
                <a:schemeClr val="tx2"/>
              </a:solidFill>
              <a:latin typeface="+mj-lt"/>
            </a:endParaRPr>
          </a:p>
        </p:txBody>
      </p:sp>
      <p:pic>
        <p:nvPicPr>
          <p:cNvPr id="34818" name="Picture 2" descr="http://www.ardentsupport.com/wp-content/uploads/2013/08/NetApp-SDS-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978" y="3861048"/>
            <a:ext cx="4725486" cy="278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106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627784" y="332656"/>
            <a:ext cx="5832648" cy="1080120"/>
          </a:xfrm>
        </p:spPr>
        <p:txBody>
          <a:bodyPr/>
          <a:lstStyle/>
          <a:p>
            <a:pPr algn="l"/>
            <a:r>
              <a:rPr lang="en-US" b="1" dirty="0" smtClean="0">
                <a:solidFill>
                  <a:schemeClr val="tx2"/>
                </a:solidFill>
              </a:rPr>
              <a:t>Data SVM</a:t>
            </a:r>
            <a:endParaRPr lang="pt-BR" b="1" dirty="0">
              <a:solidFill>
                <a:schemeClr val="tx2"/>
              </a:solidFill>
            </a:endParaRPr>
          </a:p>
        </p:txBody>
      </p:sp>
      <p:sp>
        <p:nvSpPr>
          <p:cNvPr id="3" name="Subtítulo 2"/>
          <p:cNvSpPr>
            <a:spLocks noGrp="1"/>
          </p:cNvSpPr>
          <p:nvPr>
            <p:ph type="subTitle" idx="1"/>
          </p:nvPr>
        </p:nvSpPr>
        <p:spPr>
          <a:xfrm>
            <a:off x="827584" y="1268760"/>
            <a:ext cx="6400800" cy="1752600"/>
          </a:xfrm>
        </p:spPr>
        <p:txBody>
          <a:bodyPr/>
          <a:lstStyle/>
          <a:p>
            <a:pPr algn="l"/>
            <a:r>
              <a:rPr lang="en-US" sz="2400" b="1" dirty="0">
                <a:solidFill>
                  <a:schemeClr val="tx1"/>
                </a:solidFill>
              </a:rPr>
              <a:t> </a:t>
            </a:r>
            <a:r>
              <a:rPr lang="en-US" sz="2400" b="1" dirty="0" smtClean="0">
                <a:solidFill>
                  <a:schemeClr val="tx1"/>
                </a:solidFill>
              </a:rPr>
              <a:t>-</a:t>
            </a:r>
            <a:r>
              <a:rPr lang="en-US" sz="1800" dirty="0" err="1" smtClean="0">
                <a:solidFill>
                  <a:schemeClr val="tx1"/>
                </a:solidFill>
              </a:rPr>
              <a:t>Também</a:t>
            </a:r>
            <a:r>
              <a:rPr lang="en-US" sz="1800" dirty="0" smtClean="0">
                <a:solidFill>
                  <a:schemeClr val="tx1"/>
                </a:solidFill>
              </a:rPr>
              <a:t> </a:t>
            </a:r>
            <a:r>
              <a:rPr lang="en-US" sz="1800" dirty="0" err="1">
                <a:solidFill>
                  <a:schemeClr val="tx1"/>
                </a:solidFill>
              </a:rPr>
              <a:t>referido</a:t>
            </a:r>
            <a:r>
              <a:rPr lang="en-US" sz="1800" dirty="0">
                <a:solidFill>
                  <a:schemeClr val="tx1"/>
                </a:solidFill>
              </a:rPr>
              <a:t> </a:t>
            </a:r>
            <a:r>
              <a:rPr lang="en-US" sz="1800" dirty="0" err="1">
                <a:solidFill>
                  <a:schemeClr val="tx1"/>
                </a:solidFill>
              </a:rPr>
              <a:t>como</a:t>
            </a:r>
            <a:r>
              <a:rPr lang="en-US" sz="1800" dirty="0">
                <a:solidFill>
                  <a:schemeClr val="tx1"/>
                </a:solidFill>
              </a:rPr>
              <a:t> </a:t>
            </a:r>
            <a:r>
              <a:rPr lang="en-US" sz="1800" dirty="0" err="1">
                <a:solidFill>
                  <a:schemeClr val="tx1"/>
                </a:solidFill>
              </a:rPr>
              <a:t>Vserver</a:t>
            </a:r>
            <a:r>
              <a:rPr lang="en-US" sz="1800" dirty="0">
                <a:solidFill>
                  <a:schemeClr val="tx1"/>
                </a:solidFill>
              </a:rPr>
              <a:t>.</a:t>
            </a:r>
            <a:endParaRPr lang="pt-BR" sz="1800" dirty="0">
              <a:solidFill>
                <a:schemeClr val="tx1"/>
              </a:solidFill>
            </a:endParaRPr>
          </a:p>
          <a:p>
            <a:pPr algn="l"/>
            <a:r>
              <a:rPr lang="en-US" sz="1800" dirty="0">
                <a:solidFill>
                  <a:schemeClr val="tx1"/>
                </a:solidFill>
              </a:rPr>
              <a:t> </a:t>
            </a:r>
            <a:r>
              <a:rPr lang="en-US" sz="1800" dirty="0" smtClean="0">
                <a:solidFill>
                  <a:schemeClr val="tx1"/>
                </a:solidFill>
              </a:rPr>
              <a:t>-</a:t>
            </a:r>
            <a:r>
              <a:rPr lang="en-US" sz="1800" dirty="0" err="1" smtClean="0">
                <a:solidFill>
                  <a:schemeClr val="tx1"/>
                </a:solidFill>
              </a:rPr>
              <a:t>Não</a:t>
            </a:r>
            <a:r>
              <a:rPr lang="en-US" sz="1800" dirty="0" smtClean="0">
                <a:solidFill>
                  <a:schemeClr val="tx1"/>
                </a:solidFill>
              </a:rPr>
              <a:t> </a:t>
            </a:r>
            <a:r>
              <a:rPr lang="en-US" sz="1800" dirty="0" err="1">
                <a:solidFill>
                  <a:schemeClr val="tx1"/>
                </a:solidFill>
              </a:rPr>
              <a:t>necessariamente</a:t>
            </a:r>
            <a:r>
              <a:rPr lang="en-US" sz="1800" dirty="0">
                <a:solidFill>
                  <a:schemeClr val="tx1"/>
                </a:solidFill>
              </a:rPr>
              <a:t> </a:t>
            </a:r>
            <a:r>
              <a:rPr lang="en-US" sz="1800" dirty="0" err="1">
                <a:solidFill>
                  <a:schemeClr val="tx1"/>
                </a:solidFill>
              </a:rPr>
              <a:t>associado</a:t>
            </a:r>
            <a:r>
              <a:rPr lang="en-US" sz="1800" dirty="0">
                <a:solidFill>
                  <a:schemeClr val="tx1"/>
                </a:solidFill>
              </a:rPr>
              <a:t> com um </a:t>
            </a:r>
            <a:r>
              <a:rPr lang="en-US" sz="1800" dirty="0" err="1">
                <a:solidFill>
                  <a:schemeClr val="tx1"/>
                </a:solidFill>
              </a:rPr>
              <a:t>nó</a:t>
            </a:r>
            <a:r>
              <a:rPr lang="en-US" sz="1800" dirty="0">
                <a:solidFill>
                  <a:schemeClr val="tx1"/>
                </a:solidFill>
              </a:rPr>
              <a:t> </a:t>
            </a:r>
            <a:r>
              <a:rPr lang="en-US" sz="1800" dirty="0" err="1">
                <a:solidFill>
                  <a:schemeClr val="tx1"/>
                </a:solidFill>
              </a:rPr>
              <a:t>em</a:t>
            </a:r>
            <a:r>
              <a:rPr lang="en-US" sz="1800" dirty="0">
                <a:solidFill>
                  <a:schemeClr val="tx1"/>
                </a:solidFill>
              </a:rPr>
              <a:t> particular.</a:t>
            </a:r>
            <a:endParaRPr lang="pt-BR" sz="1800" dirty="0">
              <a:solidFill>
                <a:schemeClr val="tx1"/>
              </a:solidFill>
            </a:endParaRPr>
          </a:p>
          <a:p>
            <a:pPr lvl="0" algn="l"/>
            <a:r>
              <a:rPr lang="pt-BR" sz="1800" dirty="0" smtClean="0">
                <a:solidFill>
                  <a:schemeClr val="tx1"/>
                </a:solidFill>
              </a:rPr>
              <a:t>-</a:t>
            </a:r>
            <a:r>
              <a:rPr lang="en-US" sz="1800" dirty="0" err="1" smtClean="0">
                <a:solidFill>
                  <a:schemeClr val="tx1"/>
                </a:solidFill>
              </a:rPr>
              <a:t>Contém</a:t>
            </a:r>
            <a:r>
              <a:rPr lang="en-US" sz="1800" dirty="0" smtClean="0">
                <a:solidFill>
                  <a:schemeClr val="tx1"/>
                </a:solidFill>
              </a:rPr>
              <a:t> </a:t>
            </a:r>
            <a:r>
              <a:rPr lang="en-US" sz="1800" dirty="0" err="1">
                <a:solidFill>
                  <a:schemeClr val="tx1"/>
                </a:solidFill>
              </a:rPr>
              <a:t>os</a:t>
            </a:r>
            <a:r>
              <a:rPr lang="en-US" sz="1800" dirty="0">
                <a:solidFill>
                  <a:schemeClr val="tx1"/>
                </a:solidFill>
              </a:rPr>
              <a:t> </a:t>
            </a:r>
            <a:r>
              <a:rPr lang="en-US" sz="1800" dirty="0" err="1">
                <a:solidFill>
                  <a:schemeClr val="tx1"/>
                </a:solidFill>
              </a:rPr>
              <a:t>seguintes</a:t>
            </a:r>
            <a:r>
              <a:rPr lang="en-US" sz="1800" dirty="0">
                <a:solidFill>
                  <a:schemeClr val="tx1"/>
                </a:solidFill>
              </a:rPr>
              <a:t> </a:t>
            </a:r>
            <a:r>
              <a:rPr lang="en-US" sz="1800" dirty="0" err="1">
                <a:solidFill>
                  <a:schemeClr val="tx1"/>
                </a:solidFill>
              </a:rPr>
              <a:t>recursos</a:t>
            </a:r>
            <a:r>
              <a:rPr lang="en-US" sz="1800" dirty="0">
                <a:solidFill>
                  <a:schemeClr val="tx1"/>
                </a:solidFill>
              </a:rPr>
              <a:t> </a:t>
            </a:r>
            <a:r>
              <a:rPr lang="en-US" sz="1800" dirty="0" err="1">
                <a:solidFill>
                  <a:schemeClr val="tx1"/>
                </a:solidFill>
              </a:rPr>
              <a:t>dentro</a:t>
            </a:r>
            <a:r>
              <a:rPr lang="en-US" sz="1800" dirty="0">
                <a:solidFill>
                  <a:schemeClr val="tx1"/>
                </a:solidFill>
              </a:rPr>
              <a:t> de </a:t>
            </a:r>
            <a:r>
              <a:rPr lang="en-US" sz="1800" dirty="0" err="1">
                <a:solidFill>
                  <a:schemeClr val="tx1"/>
                </a:solidFill>
              </a:rPr>
              <a:t>seu</a:t>
            </a:r>
            <a:r>
              <a:rPr lang="en-US" sz="1800" dirty="0">
                <a:solidFill>
                  <a:schemeClr val="tx1"/>
                </a:solidFill>
              </a:rPr>
              <a:t> </a:t>
            </a:r>
            <a:r>
              <a:rPr lang="en-US" sz="1800" dirty="0" err="1">
                <a:solidFill>
                  <a:schemeClr val="tx1"/>
                </a:solidFill>
              </a:rPr>
              <a:t>escopo</a:t>
            </a:r>
            <a:r>
              <a:rPr lang="en-US" sz="1800" dirty="0">
                <a:solidFill>
                  <a:schemeClr val="tx1"/>
                </a:solidFill>
              </a:rPr>
              <a:t>:</a:t>
            </a:r>
            <a:endParaRPr lang="pt-BR" sz="1800" dirty="0">
              <a:solidFill>
                <a:schemeClr val="tx1"/>
              </a:solidFill>
            </a:endParaRPr>
          </a:p>
          <a:p>
            <a:pPr algn="l"/>
            <a:r>
              <a:rPr lang="en-US" sz="1800" i="1" dirty="0">
                <a:solidFill>
                  <a:schemeClr val="tx1"/>
                </a:solidFill>
              </a:rPr>
              <a:t>► Namespace</a:t>
            </a:r>
            <a:endParaRPr lang="pt-BR" sz="1800" dirty="0">
              <a:solidFill>
                <a:schemeClr val="tx1"/>
              </a:solidFill>
            </a:endParaRPr>
          </a:p>
          <a:p>
            <a:pPr algn="l"/>
            <a:r>
              <a:rPr lang="en-US" sz="1800" i="1" dirty="0">
                <a:solidFill>
                  <a:schemeClr val="tx1"/>
                </a:solidFill>
              </a:rPr>
              <a:t>► Volumes</a:t>
            </a:r>
            <a:endParaRPr lang="pt-BR" sz="1800" dirty="0">
              <a:solidFill>
                <a:schemeClr val="tx1"/>
              </a:solidFill>
            </a:endParaRPr>
          </a:p>
          <a:p>
            <a:pPr algn="l"/>
            <a:r>
              <a:rPr lang="en-US" sz="1800" i="1" dirty="0">
                <a:solidFill>
                  <a:schemeClr val="tx1"/>
                </a:solidFill>
              </a:rPr>
              <a:t>► Data LIFs (para </a:t>
            </a:r>
            <a:r>
              <a:rPr lang="en-US" sz="1800" i="1" dirty="0" err="1">
                <a:solidFill>
                  <a:schemeClr val="tx1"/>
                </a:solidFill>
              </a:rPr>
              <a:t>acesso</a:t>
            </a:r>
            <a:r>
              <a:rPr lang="en-US" sz="1800" i="1" dirty="0">
                <a:solidFill>
                  <a:schemeClr val="tx1"/>
                </a:solidFill>
              </a:rPr>
              <a:t> de </a:t>
            </a:r>
            <a:r>
              <a:rPr lang="en-US" sz="1800" i="1" dirty="0" err="1">
                <a:solidFill>
                  <a:schemeClr val="tx1"/>
                </a:solidFill>
              </a:rPr>
              <a:t>clientes</a:t>
            </a:r>
            <a:r>
              <a:rPr lang="en-US" sz="1800" i="1" dirty="0">
                <a:solidFill>
                  <a:schemeClr val="tx1"/>
                </a:solidFill>
              </a:rPr>
              <a:t>)</a:t>
            </a:r>
            <a:endParaRPr lang="pt-BR" sz="1800" dirty="0">
              <a:solidFill>
                <a:schemeClr val="tx1"/>
              </a:solidFill>
            </a:endParaRPr>
          </a:p>
          <a:p>
            <a:pPr algn="l"/>
            <a:r>
              <a:rPr lang="en-US" sz="1800" i="1" dirty="0">
                <a:solidFill>
                  <a:schemeClr val="tx1"/>
                </a:solidFill>
              </a:rPr>
              <a:t>► </a:t>
            </a:r>
            <a:r>
              <a:rPr lang="en-US" sz="1800" i="1" dirty="0" err="1">
                <a:solidFill>
                  <a:schemeClr val="tx1"/>
                </a:solidFill>
              </a:rPr>
              <a:t>Serviços</a:t>
            </a:r>
            <a:r>
              <a:rPr lang="en-US" sz="1800" i="1" dirty="0">
                <a:solidFill>
                  <a:schemeClr val="tx1"/>
                </a:solidFill>
              </a:rPr>
              <a:t> de</a:t>
            </a:r>
            <a:r>
              <a:rPr lang="en-US" sz="1800" i="1" dirty="0" smtClean="0">
                <a:solidFill>
                  <a:schemeClr val="tx1"/>
                </a:solidFill>
              </a:rPr>
              <a:t>:</a:t>
            </a:r>
          </a:p>
          <a:p>
            <a:pPr algn="l"/>
            <a:r>
              <a:rPr lang="en-US" sz="1800" i="1" dirty="0" smtClean="0">
                <a:solidFill>
                  <a:schemeClr val="tx1"/>
                </a:solidFill>
              </a:rPr>
              <a:t> </a:t>
            </a:r>
            <a:r>
              <a:rPr lang="en-US" sz="1800" i="1" dirty="0">
                <a:solidFill>
                  <a:schemeClr val="tx1"/>
                </a:solidFill>
              </a:rPr>
              <a:t>NFS, CIFS, FC, </a:t>
            </a:r>
            <a:r>
              <a:rPr lang="en-US" sz="1800" i="1" dirty="0" err="1">
                <a:solidFill>
                  <a:schemeClr val="tx1"/>
                </a:solidFill>
              </a:rPr>
              <a:t>FCoE</a:t>
            </a:r>
            <a:r>
              <a:rPr lang="en-US" sz="1800" i="1" dirty="0">
                <a:solidFill>
                  <a:schemeClr val="tx1"/>
                </a:solidFill>
              </a:rPr>
              <a:t> e iSCSI</a:t>
            </a:r>
            <a:endParaRPr lang="pt-BR" sz="1800" dirty="0">
              <a:solidFill>
                <a:schemeClr val="tx1"/>
              </a:solidFill>
            </a:endParaRPr>
          </a:p>
          <a:p>
            <a:pPr algn="l"/>
            <a:endParaRPr lang="pt-BR" dirty="0">
              <a:solidFill>
                <a:schemeClr val="tx1"/>
              </a:solidFill>
            </a:endParaRPr>
          </a:p>
        </p:txBody>
      </p:sp>
      <p:pic>
        <p:nvPicPr>
          <p:cNvPr id="8194" name="Picture 2" descr="https://library.netapp.com/ecmdocs/ECMP1368704/html/GUID-A83BC987-0285-407B-A883-1CA1EAB17B33-lo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143" y="2420888"/>
            <a:ext cx="3982219" cy="4083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3350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91760" y="188641"/>
            <a:ext cx="6500719" cy="936103"/>
          </a:xfrm>
        </p:spPr>
        <p:txBody>
          <a:bodyPr/>
          <a:lstStyle/>
          <a:p>
            <a:pPr algn="l"/>
            <a:r>
              <a:rPr lang="pt-BR" sz="4000" b="1" dirty="0" smtClean="0">
                <a:solidFill>
                  <a:schemeClr val="tx2"/>
                </a:solidFill>
              </a:rPr>
              <a:t>Networking</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8" name="Retângulo de cantos arredondados 37"/>
          <p:cNvSpPr/>
          <p:nvPr/>
        </p:nvSpPr>
        <p:spPr>
          <a:xfrm>
            <a:off x="3811850" y="5118818"/>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248093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13"/>
                                        </p:tgtEl>
                                        <p:attrNameLst>
                                          <p:attrName>style.color</p:attrName>
                                        </p:attrNameLst>
                                      </p:cBhvr>
                                      <p:by>
                                        <p:hsl h="0" s="-70588" l="0"/>
                                      </p:by>
                                    </p:animClr>
                                    <p:animClr clrSpc="hsl" dir="cw">
                                      <p:cBhvr>
                                        <p:cTn id="7" dur="500" fill="hold"/>
                                        <p:tgtEl>
                                          <p:spTgt spid="13"/>
                                        </p:tgtEl>
                                        <p:attrNameLst>
                                          <p:attrName>fillcolor</p:attrName>
                                        </p:attrNameLst>
                                      </p:cBhvr>
                                      <p:by>
                                        <p:hsl h="0" s="-70588" l="0"/>
                                      </p:by>
                                    </p:animClr>
                                    <p:animClr clrSpc="hsl" dir="cw">
                                      <p:cBhvr>
                                        <p:cTn id="8" dur="500" fill="hold"/>
                                        <p:tgtEl>
                                          <p:spTgt spid="13"/>
                                        </p:tgtEl>
                                        <p:attrNameLst>
                                          <p:attrName>stroke.color</p:attrName>
                                        </p:attrNameLst>
                                      </p:cBhvr>
                                      <p:by>
                                        <p:hsl h="0" s="-70588" l="0"/>
                                      </p:by>
                                    </p:animClr>
                                    <p:set>
                                      <p:cBhvr>
                                        <p:cTn id="9" dur="500" fill="hold"/>
                                        <p:tgtEl>
                                          <p:spTgt spid="13"/>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16"/>
                                        </p:tgtEl>
                                        <p:attrNameLst>
                                          <p:attrName>style.color</p:attrName>
                                        </p:attrNameLst>
                                      </p:cBhvr>
                                      <p:by>
                                        <p:hsl h="0" s="-70588" l="0"/>
                                      </p:by>
                                    </p:animClr>
                                    <p:animClr clrSpc="hsl" dir="cw">
                                      <p:cBhvr>
                                        <p:cTn id="12" dur="500" fill="hold"/>
                                        <p:tgtEl>
                                          <p:spTgt spid="16"/>
                                        </p:tgtEl>
                                        <p:attrNameLst>
                                          <p:attrName>fillcolor</p:attrName>
                                        </p:attrNameLst>
                                      </p:cBhvr>
                                      <p:by>
                                        <p:hsl h="0" s="-70588" l="0"/>
                                      </p:by>
                                    </p:animClr>
                                    <p:animClr clrSpc="hsl" dir="cw">
                                      <p:cBhvr>
                                        <p:cTn id="13" dur="500" fill="hold"/>
                                        <p:tgtEl>
                                          <p:spTgt spid="16"/>
                                        </p:tgtEl>
                                        <p:attrNameLst>
                                          <p:attrName>stroke.color</p:attrName>
                                        </p:attrNameLst>
                                      </p:cBhvr>
                                      <p:by>
                                        <p:hsl h="0" s="-70588" l="0"/>
                                      </p:by>
                                    </p:animClr>
                                    <p:set>
                                      <p:cBhvr>
                                        <p:cTn id="14" dur="500" fill="hold"/>
                                        <p:tgtEl>
                                          <p:spTgt spid="16"/>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17"/>
                                        </p:tgtEl>
                                        <p:attrNameLst>
                                          <p:attrName>style.color</p:attrName>
                                        </p:attrNameLst>
                                      </p:cBhvr>
                                      <p:by>
                                        <p:hsl h="0" s="-70588" l="0"/>
                                      </p:by>
                                    </p:animClr>
                                    <p:animClr clrSpc="hsl" dir="cw">
                                      <p:cBhvr>
                                        <p:cTn id="17" dur="500" fill="hold"/>
                                        <p:tgtEl>
                                          <p:spTgt spid="17"/>
                                        </p:tgtEl>
                                        <p:attrNameLst>
                                          <p:attrName>fillcolor</p:attrName>
                                        </p:attrNameLst>
                                      </p:cBhvr>
                                      <p:by>
                                        <p:hsl h="0" s="-70588" l="0"/>
                                      </p:by>
                                    </p:animClr>
                                    <p:animClr clrSpc="hsl" dir="cw">
                                      <p:cBhvr>
                                        <p:cTn id="18" dur="500" fill="hold"/>
                                        <p:tgtEl>
                                          <p:spTgt spid="17"/>
                                        </p:tgtEl>
                                        <p:attrNameLst>
                                          <p:attrName>stroke.color</p:attrName>
                                        </p:attrNameLst>
                                      </p:cBhvr>
                                      <p:by>
                                        <p:hsl h="0" s="-70588" l="0"/>
                                      </p:by>
                                    </p:animClr>
                                    <p:set>
                                      <p:cBhvr>
                                        <p:cTn id="19" dur="500" fill="hold"/>
                                        <p:tgtEl>
                                          <p:spTgt spid="17"/>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18"/>
                                        </p:tgtEl>
                                        <p:attrNameLst>
                                          <p:attrName>style.color</p:attrName>
                                        </p:attrNameLst>
                                      </p:cBhvr>
                                      <p:by>
                                        <p:hsl h="0" s="-70588" l="0"/>
                                      </p:by>
                                    </p:animClr>
                                    <p:animClr clrSpc="hsl" dir="cw">
                                      <p:cBhvr>
                                        <p:cTn id="22" dur="500" fill="hold"/>
                                        <p:tgtEl>
                                          <p:spTgt spid="18"/>
                                        </p:tgtEl>
                                        <p:attrNameLst>
                                          <p:attrName>fillcolor</p:attrName>
                                        </p:attrNameLst>
                                      </p:cBhvr>
                                      <p:by>
                                        <p:hsl h="0" s="-70588" l="0"/>
                                      </p:by>
                                    </p:animClr>
                                    <p:animClr clrSpc="hsl" dir="cw">
                                      <p:cBhvr>
                                        <p:cTn id="23" dur="500" fill="hold"/>
                                        <p:tgtEl>
                                          <p:spTgt spid="18"/>
                                        </p:tgtEl>
                                        <p:attrNameLst>
                                          <p:attrName>stroke.color</p:attrName>
                                        </p:attrNameLst>
                                      </p:cBhvr>
                                      <p:by>
                                        <p:hsl h="0" s="-70588" l="0"/>
                                      </p:by>
                                    </p:animClr>
                                    <p:set>
                                      <p:cBhvr>
                                        <p:cTn id="24" dur="500" fill="hold"/>
                                        <p:tgtEl>
                                          <p:spTgt spid="18"/>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22"/>
                                        </p:tgtEl>
                                        <p:attrNameLst>
                                          <p:attrName>style.color</p:attrName>
                                        </p:attrNameLst>
                                      </p:cBhvr>
                                      <p:by>
                                        <p:hsl h="0" s="-70588" l="0"/>
                                      </p:by>
                                    </p:animClr>
                                    <p:animClr clrSpc="hsl" dir="cw">
                                      <p:cBhvr>
                                        <p:cTn id="27" dur="500" fill="hold"/>
                                        <p:tgtEl>
                                          <p:spTgt spid="22"/>
                                        </p:tgtEl>
                                        <p:attrNameLst>
                                          <p:attrName>fillcolor</p:attrName>
                                        </p:attrNameLst>
                                      </p:cBhvr>
                                      <p:by>
                                        <p:hsl h="0" s="-70588" l="0"/>
                                      </p:by>
                                    </p:animClr>
                                    <p:animClr clrSpc="hsl" dir="cw">
                                      <p:cBhvr>
                                        <p:cTn id="28" dur="500" fill="hold"/>
                                        <p:tgtEl>
                                          <p:spTgt spid="22"/>
                                        </p:tgtEl>
                                        <p:attrNameLst>
                                          <p:attrName>stroke.color</p:attrName>
                                        </p:attrNameLst>
                                      </p:cBhvr>
                                      <p:by>
                                        <p:hsl h="0" s="-70588" l="0"/>
                                      </p:by>
                                    </p:animClr>
                                    <p:set>
                                      <p:cBhvr>
                                        <p:cTn id="29" dur="500" fill="hold"/>
                                        <p:tgtEl>
                                          <p:spTgt spid="22"/>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23"/>
                                        </p:tgtEl>
                                        <p:attrNameLst>
                                          <p:attrName>style.color</p:attrName>
                                        </p:attrNameLst>
                                      </p:cBhvr>
                                      <p:by>
                                        <p:hsl h="0" s="-70588" l="0"/>
                                      </p:by>
                                    </p:animClr>
                                    <p:animClr clrSpc="hsl" dir="cw">
                                      <p:cBhvr>
                                        <p:cTn id="32" dur="500" fill="hold"/>
                                        <p:tgtEl>
                                          <p:spTgt spid="23"/>
                                        </p:tgtEl>
                                        <p:attrNameLst>
                                          <p:attrName>fillcolor</p:attrName>
                                        </p:attrNameLst>
                                      </p:cBhvr>
                                      <p:by>
                                        <p:hsl h="0" s="-70588" l="0"/>
                                      </p:by>
                                    </p:animClr>
                                    <p:animClr clrSpc="hsl" dir="cw">
                                      <p:cBhvr>
                                        <p:cTn id="33" dur="500" fill="hold"/>
                                        <p:tgtEl>
                                          <p:spTgt spid="23"/>
                                        </p:tgtEl>
                                        <p:attrNameLst>
                                          <p:attrName>stroke.color</p:attrName>
                                        </p:attrNameLst>
                                      </p:cBhvr>
                                      <p:by>
                                        <p:hsl h="0" s="-70588" l="0"/>
                                      </p:by>
                                    </p:animClr>
                                    <p:set>
                                      <p:cBhvr>
                                        <p:cTn id="34" dur="500" fill="hold"/>
                                        <p:tgtEl>
                                          <p:spTgt spid="23"/>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25"/>
                                        </p:tgtEl>
                                        <p:attrNameLst>
                                          <p:attrName>style.color</p:attrName>
                                        </p:attrNameLst>
                                      </p:cBhvr>
                                      <p:by>
                                        <p:hsl h="0" s="-70588" l="0"/>
                                      </p:by>
                                    </p:animClr>
                                    <p:animClr clrSpc="hsl" dir="cw">
                                      <p:cBhvr>
                                        <p:cTn id="37" dur="500" fill="hold"/>
                                        <p:tgtEl>
                                          <p:spTgt spid="25"/>
                                        </p:tgtEl>
                                        <p:attrNameLst>
                                          <p:attrName>fillcolor</p:attrName>
                                        </p:attrNameLst>
                                      </p:cBhvr>
                                      <p:by>
                                        <p:hsl h="0" s="-70588" l="0"/>
                                      </p:by>
                                    </p:animClr>
                                    <p:animClr clrSpc="hsl" dir="cw">
                                      <p:cBhvr>
                                        <p:cTn id="38" dur="500" fill="hold"/>
                                        <p:tgtEl>
                                          <p:spTgt spid="25"/>
                                        </p:tgtEl>
                                        <p:attrNameLst>
                                          <p:attrName>stroke.color</p:attrName>
                                        </p:attrNameLst>
                                      </p:cBhvr>
                                      <p:by>
                                        <p:hsl h="0" s="-70588" l="0"/>
                                      </p:by>
                                    </p:animClr>
                                    <p:set>
                                      <p:cBhvr>
                                        <p:cTn id="39" dur="500" fill="hold"/>
                                        <p:tgtEl>
                                          <p:spTgt spid="25"/>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28"/>
                                        </p:tgtEl>
                                        <p:attrNameLst>
                                          <p:attrName>style.color</p:attrName>
                                        </p:attrNameLst>
                                      </p:cBhvr>
                                      <p:by>
                                        <p:hsl h="0" s="-70588" l="0"/>
                                      </p:by>
                                    </p:animClr>
                                    <p:animClr clrSpc="hsl" dir="cw">
                                      <p:cBhvr>
                                        <p:cTn id="42" dur="500" fill="hold"/>
                                        <p:tgtEl>
                                          <p:spTgt spid="28"/>
                                        </p:tgtEl>
                                        <p:attrNameLst>
                                          <p:attrName>fillcolor</p:attrName>
                                        </p:attrNameLst>
                                      </p:cBhvr>
                                      <p:by>
                                        <p:hsl h="0" s="-70588" l="0"/>
                                      </p:by>
                                    </p:animClr>
                                    <p:animClr clrSpc="hsl" dir="cw">
                                      <p:cBhvr>
                                        <p:cTn id="43" dur="500" fill="hold"/>
                                        <p:tgtEl>
                                          <p:spTgt spid="28"/>
                                        </p:tgtEl>
                                        <p:attrNameLst>
                                          <p:attrName>stroke.color</p:attrName>
                                        </p:attrNameLst>
                                      </p:cBhvr>
                                      <p:by>
                                        <p:hsl h="0" s="-70588" l="0"/>
                                      </p:by>
                                    </p:animClr>
                                    <p:set>
                                      <p:cBhvr>
                                        <p:cTn id="44" dur="500" fill="hold"/>
                                        <p:tgtEl>
                                          <p:spTgt spid="28"/>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32"/>
                                        </p:tgtEl>
                                        <p:attrNameLst>
                                          <p:attrName>style.color</p:attrName>
                                        </p:attrNameLst>
                                      </p:cBhvr>
                                      <p:by>
                                        <p:hsl h="0" s="-70588" l="0"/>
                                      </p:by>
                                    </p:animClr>
                                    <p:animClr clrSpc="hsl" dir="cw">
                                      <p:cBhvr>
                                        <p:cTn id="47" dur="500" fill="hold"/>
                                        <p:tgtEl>
                                          <p:spTgt spid="32"/>
                                        </p:tgtEl>
                                        <p:attrNameLst>
                                          <p:attrName>fillcolor</p:attrName>
                                        </p:attrNameLst>
                                      </p:cBhvr>
                                      <p:by>
                                        <p:hsl h="0" s="-70588" l="0"/>
                                      </p:by>
                                    </p:animClr>
                                    <p:animClr clrSpc="hsl" dir="cw">
                                      <p:cBhvr>
                                        <p:cTn id="48" dur="500" fill="hold"/>
                                        <p:tgtEl>
                                          <p:spTgt spid="32"/>
                                        </p:tgtEl>
                                        <p:attrNameLst>
                                          <p:attrName>stroke.color</p:attrName>
                                        </p:attrNameLst>
                                      </p:cBhvr>
                                      <p:by>
                                        <p:hsl h="0" s="-70588" l="0"/>
                                      </p:by>
                                    </p:animClr>
                                    <p:set>
                                      <p:cBhvr>
                                        <p:cTn id="49" dur="500" fill="hold"/>
                                        <p:tgtEl>
                                          <p:spTgt spid="32"/>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33"/>
                                        </p:tgtEl>
                                        <p:attrNameLst>
                                          <p:attrName>style.color</p:attrName>
                                        </p:attrNameLst>
                                      </p:cBhvr>
                                      <p:by>
                                        <p:hsl h="0" s="-70588" l="0"/>
                                      </p:by>
                                    </p:animClr>
                                    <p:animClr clrSpc="hsl" dir="cw">
                                      <p:cBhvr>
                                        <p:cTn id="52" dur="500" fill="hold"/>
                                        <p:tgtEl>
                                          <p:spTgt spid="33"/>
                                        </p:tgtEl>
                                        <p:attrNameLst>
                                          <p:attrName>fillcolor</p:attrName>
                                        </p:attrNameLst>
                                      </p:cBhvr>
                                      <p:by>
                                        <p:hsl h="0" s="-70588" l="0"/>
                                      </p:by>
                                    </p:animClr>
                                    <p:animClr clrSpc="hsl" dir="cw">
                                      <p:cBhvr>
                                        <p:cTn id="53" dur="500" fill="hold"/>
                                        <p:tgtEl>
                                          <p:spTgt spid="33"/>
                                        </p:tgtEl>
                                        <p:attrNameLst>
                                          <p:attrName>stroke.color</p:attrName>
                                        </p:attrNameLst>
                                      </p:cBhvr>
                                      <p:by>
                                        <p:hsl h="0" s="-70588" l="0"/>
                                      </p:by>
                                    </p:animClr>
                                    <p:set>
                                      <p:cBhvr>
                                        <p:cTn id="54" dur="500" fill="hold"/>
                                        <p:tgtEl>
                                          <p:spTgt spid="33"/>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34"/>
                                        </p:tgtEl>
                                        <p:attrNameLst>
                                          <p:attrName>style.color</p:attrName>
                                        </p:attrNameLst>
                                      </p:cBhvr>
                                      <p:by>
                                        <p:hsl h="0" s="-70588" l="0"/>
                                      </p:by>
                                    </p:animClr>
                                    <p:animClr clrSpc="hsl" dir="cw">
                                      <p:cBhvr>
                                        <p:cTn id="57" dur="500" fill="hold"/>
                                        <p:tgtEl>
                                          <p:spTgt spid="34"/>
                                        </p:tgtEl>
                                        <p:attrNameLst>
                                          <p:attrName>fillcolor</p:attrName>
                                        </p:attrNameLst>
                                      </p:cBhvr>
                                      <p:by>
                                        <p:hsl h="0" s="-70588" l="0"/>
                                      </p:by>
                                    </p:animClr>
                                    <p:animClr clrSpc="hsl" dir="cw">
                                      <p:cBhvr>
                                        <p:cTn id="58" dur="500" fill="hold"/>
                                        <p:tgtEl>
                                          <p:spTgt spid="34"/>
                                        </p:tgtEl>
                                        <p:attrNameLst>
                                          <p:attrName>stroke.color</p:attrName>
                                        </p:attrNameLst>
                                      </p:cBhvr>
                                      <p:by>
                                        <p:hsl h="0" s="-70588" l="0"/>
                                      </p:by>
                                    </p:animClr>
                                    <p:set>
                                      <p:cBhvr>
                                        <p:cTn id="59" dur="500" fill="hold"/>
                                        <p:tgtEl>
                                          <p:spTgt spid="34"/>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37"/>
                                        </p:tgtEl>
                                        <p:attrNameLst>
                                          <p:attrName>style.color</p:attrName>
                                        </p:attrNameLst>
                                      </p:cBhvr>
                                      <p:by>
                                        <p:hsl h="0" s="-70588" l="0"/>
                                      </p:by>
                                    </p:animClr>
                                    <p:animClr clrSpc="hsl" dir="cw">
                                      <p:cBhvr>
                                        <p:cTn id="62" dur="500" fill="hold"/>
                                        <p:tgtEl>
                                          <p:spTgt spid="37"/>
                                        </p:tgtEl>
                                        <p:attrNameLst>
                                          <p:attrName>fillcolor</p:attrName>
                                        </p:attrNameLst>
                                      </p:cBhvr>
                                      <p:by>
                                        <p:hsl h="0" s="-70588" l="0"/>
                                      </p:by>
                                    </p:animClr>
                                    <p:animClr clrSpc="hsl" dir="cw">
                                      <p:cBhvr>
                                        <p:cTn id="63" dur="500" fill="hold"/>
                                        <p:tgtEl>
                                          <p:spTgt spid="37"/>
                                        </p:tgtEl>
                                        <p:attrNameLst>
                                          <p:attrName>stroke.color</p:attrName>
                                        </p:attrNameLst>
                                      </p:cBhvr>
                                      <p:by>
                                        <p:hsl h="0" s="-70588" l="0"/>
                                      </p:by>
                                    </p:animClr>
                                    <p:set>
                                      <p:cBhvr>
                                        <p:cTn id="64" dur="500" fill="hold"/>
                                        <p:tgtEl>
                                          <p:spTgt spid="37"/>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38"/>
                                        </p:tgtEl>
                                        <p:attrNameLst>
                                          <p:attrName>style.color</p:attrName>
                                        </p:attrNameLst>
                                      </p:cBhvr>
                                      <p:by>
                                        <p:hsl h="0" s="-70588" l="0"/>
                                      </p:by>
                                    </p:animClr>
                                    <p:animClr clrSpc="hsl" dir="cw">
                                      <p:cBhvr>
                                        <p:cTn id="67" dur="500" fill="hold"/>
                                        <p:tgtEl>
                                          <p:spTgt spid="38"/>
                                        </p:tgtEl>
                                        <p:attrNameLst>
                                          <p:attrName>fillcolor</p:attrName>
                                        </p:attrNameLst>
                                      </p:cBhvr>
                                      <p:by>
                                        <p:hsl h="0" s="-70588" l="0"/>
                                      </p:by>
                                    </p:animClr>
                                    <p:animClr clrSpc="hsl" dir="cw">
                                      <p:cBhvr>
                                        <p:cTn id="68" dur="500" fill="hold"/>
                                        <p:tgtEl>
                                          <p:spTgt spid="38"/>
                                        </p:tgtEl>
                                        <p:attrNameLst>
                                          <p:attrName>stroke.color</p:attrName>
                                        </p:attrNameLst>
                                      </p:cBhvr>
                                      <p:by>
                                        <p:hsl h="0" s="-70588" l="0"/>
                                      </p:by>
                                    </p:animClr>
                                    <p:set>
                                      <p:cBhvr>
                                        <p:cTn id="69" dur="500" fill="hold"/>
                                        <p:tgtEl>
                                          <p:spTgt spid="38"/>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5"/>
                                        </p:tgtEl>
                                        <p:attrNameLst>
                                          <p:attrName>style.color</p:attrName>
                                        </p:attrNameLst>
                                      </p:cBhvr>
                                      <p:by>
                                        <p:hsl h="0" s="-70588" l="0"/>
                                      </p:by>
                                    </p:animClr>
                                    <p:animClr clrSpc="hsl" dir="cw">
                                      <p:cBhvr>
                                        <p:cTn id="72" dur="500" fill="hold"/>
                                        <p:tgtEl>
                                          <p:spTgt spid="5"/>
                                        </p:tgtEl>
                                        <p:attrNameLst>
                                          <p:attrName>fillcolor</p:attrName>
                                        </p:attrNameLst>
                                      </p:cBhvr>
                                      <p:by>
                                        <p:hsl h="0" s="-70588" l="0"/>
                                      </p:by>
                                    </p:animClr>
                                    <p:animClr clrSpc="hsl" dir="cw">
                                      <p:cBhvr>
                                        <p:cTn id="73" dur="500" fill="hold"/>
                                        <p:tgtEl>
                                          <p:spTgt spid="5"/>
                                        </p:tgtEl>
                                        <p:attrNameLst>
                                          <p:attrName>stroke.color</p:attrName>
                                        </p:attrNameLst>
                                      </p:cBhvr>
                                      <p:by>
                                        <p:hsl h="0" s="-70588" l="0"/>
                                      </p:by>
                                    </p:animClr>
                                    <p:set>
                                      <p:cBhvr>
                                        <p:cTn id="74" dur="500" fill="hold"/>
                                        <p:tgtEl>
                                          <p:spTgt spid="5"/>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6"/>
                                        </p:tgtEl>
                                        <p:attrNameLst>
                                          <p:attrName>style.color</p:attrName>
                                        </p:attrNameLst>
                                      </p:cBhvr>
                                      <p:by>
                                        <p:hsl h="0" s="-70588" l="0"/>
                                      </p:by>
                                    </p:animClr>
                                    <p:animClr clrSpc="hsl" dir="cw">
                                      <p:cBhvr>
                                        <p:cTn id="77" dur="500" fill="hold"/>
                                        <p:tgtEl>
                                          <p:spTgt spid="6"/>
                                        </p:tgtEl>
                                        <p:attrNameLst>
                                          <p:attrName>fillcolor</p:attrName>
                                        </p:attrNameLst>
                                      </p:cBhvr>
                                      <p:by>
                                        <p:hsl h="0" s="-70588" l="0"/>
                                      </p:by>
                                    </p:animClr>
                                    <p:animClr clrSpc="hsl" dir="cw">
                                      <p:cBhvr>
                                        <p:cTn id="78" dur="500" fill="hold"/>
                                        <p:tgtEl>
                                          <p:spTgt spid="6"/>
                                        </p:tgtEl>
                                        <p:attrNameLst>
                                          <p:attrName>stroke.color</p:attrName>
                                        </p:attrNameLst>
                                      </p:cBhvr>
                                      <p:by>
                                        <p:hsl h="0" s="-70588" l="0"/>
                                      </p:by>
                                    </p:animClr>
                                    <p:set>
                                      <p:cBhvr>
                                        <p:cTn id="79" dur="500" fill="hold"/>
                                        <p:tgtEl>
                                          <p:spTgt spid="6"/>
                                        </p:tgtEl>
                                        <p:attrNameLst>
                                          <p:attrName>fill.type</p:attrName>
                                        </p:attrNameLst>
                                      </p:cBhvr>
                                      <p:to>
                                        <p:strVal val="solid"/>
                                      </p:to>
                                    </p:set>
                                  </p:childTnLst>
                                </p:cTn>
                              </p:par>
                              <p:par>
                                <p:cTn id="80" presetID="25" presetClass="emph" presetSubtype="0" fill="hold" grpId="0" nodeType="withEffect">
                                  <p:stCondLst>
                                    <p:cond delay="0"/>
                                  </p:stCondLst>
                                  <p:childTnLst>
                                    <p:animClr clrSpc="hsl" dir="cw">
                                      <p:cBhvr override="childStyle">
                                        <p:cTn id="81" dur="500" fill="hold"/>
                                        <p:tgtEl>
                                          <p:spTgt spid="7"/>
                                        </p:tgtEl>
                                        <p:attrNameLst>
                                          <p:attrName>style.color</p:attrName>
                                        </p:attrNameLst>
                                      </p:cBhvr>
                                      <p:by>
                                        <p:hsl h="0" s="-70588" l="0"/>
                                      </p:by>
                                    </p:animClr>
                                    <p:animClr clrSpc="hsl" dir="cw">
                                      <p:cBhvr>
                                        <p:cTn id="82" dur="500" fill="hold"/>
                                        <p:tgtEl>
                                          <p:spTgt spid="7"/>
                                        </p:tgtEl>
                                        <p:attrNameLst>
                                          <p:attrName>fillcolor</p:attrName>
                                        </p:attrNameLst>
                                      </p:cBhvr>
                                      <p:by>
                                        <p:hsl h="0" s="-70588" l="0"/>
                                      </p:by>
                                    </p:animClr>
                                    <p:animClr clrSpc="hsl" dir="cw">
                                      <p:cBhvr>
                                        <p:cTn id="83" dur="500" fill="hold"/>
                                        <p:tgtEl>
                                          <p:spTgt spid="7"/>
                                        </p:tgtEl>
                                        <p:attrNameLst>
                                          <p:attrName>stroke.color</p:attrName>
                                        </p:attrNameLst>
                                      </p:cBhvr>
                                      <p:by>
                                        <p:hsl h="0" s="-70588" l="0"/>
                                      </p:by>
                                    </p:animClr>
                                    <p:set>
                                      <p:cBhvr>
                                        <p:cTn id="84" dur="500" fill="hold"/>
                                        <p:tgtEl>
                                          <p:spTgt spid="7"/>
                                        </p:tgtEl>
                                        <p:attrNameLst>
                                          <p:attrName>fill.type</p:attrName>
                                        </p:attrNameLst>
                                      </p:cBhvr>
                                      <p:to>
                                        <p:strVal val="solid"/>
                                      </p:to>
                                    </p:set>
                                  </p:childTnLst>
                                </p:cTn>
                              </p:par>
                              <p:par>
                                <p:cTn id="85" presetID="25" presetClass="emph" presetSubtype="0" fill="hold" grpId="0" nodeType="withEffect">
                                  <p:stCondLst>
                                    <p:cond delay="0"/>
                                  </p:stCondLst>
                                  <p:childTnLst>
                                    <p:animClr clrSpc="hsl" dir="cw">
                                      <p:cBhvr override="childStyle">
                                        <p:cTn id="86" dur="500" fill="hold"/>
                                        <p:tgtEl>
                                          <p:spTgt spid="8"/>
                                        </p:tgtEl>
                                        <p:attrNameLst>
                                          <p:attrName>style.color</p:attrName>
                                        </p:attrNameLst>
                                      </p:cBhvr>
                                      <p:by>
                                        <p:hsl h="0" s="-70588" l="0"/>
                                      </p:by>
                                    </p:animClr>
                                    <p:animClr clrSpc="hsl" dir="cw">
                                      <p:cBhvr>
                                        <p:cTn id="87" dur="500" fill="hold"/>
                                        <p:tgtEl>
                                          <p:spTgt spid="8"/>
                                        </p:tgtEl>
                                        <p:attrNameLst>
                                          <p:attrName>fillcolor</p:attrName>
                                        </p:attrNameLst>
                                      </p:cBhvr>
                                      <p:by>
                                        <p:hsl h="0" s="-70588" l="0"/>
                                      </p:by>
                                    </p:animClr>
                                    <p:animClr clrSpc="hsl" dir="cw">
                                      <p:cBhvr>
                                        <p:cTn id="88" dur="500" fill="hold"/>
                                        <p:tgtEl>
                                          <p:spTgt spid="8"/>
                                        </p:tgtEl>
                                        <p:attrNameLst>
                                          <p:attrName>stroke.color</p:attrName>
                                        </p:attrNameLst>
                                      </p:cBhvr>
                                      <p:by>
                                        <p:hsl h="0" s="-70588" l="0"/>
                                      </p:by>
                                    </p:animClr>
                                    <p:set>
                                      <p:cBhvr>
                                        <p:cTn id="89" dur="500" fill="hold"/>
                                        <p:tgtEl>
                                          <p:spTgt spid="8"/>
                                        </p:tgtEl>
                                        <p:attrNameLst>
                                          <p:attrName>fill.type</p:attrName>
                                        </p:attrNameLst>
                                      </p:cBhvr>
                                      <p:to>
                                        <p:strVal val="solid"/>
                                      </p:to>
                                    </p:set>
                                  </p:childTnLst>
                                </p:cTn>
                              </p:par>
                              <p:par>
                                <p:cTn id="90" presetID="25" presetClass="emph" presetSubtype="0" fill="hold" grpId="0" nodeType="withEffect">
                                  <p:stCondLst>
                                    <p:cond delay="0"/>
                                  </p:stCondLst>
                                  <p:childTnLst>
                                    <p:animClr clrSpc="hsl" dir="cw">
                                      <p:cBhvr override="childStyle">
                                        <p:cTn id="91" dur="500" fill="hold"/>
                                        <p:tgtEl>
                                          <p:spTgt spid="9"/>
                                        </p:tgtEl>
                                        <p:attrNameLst>
                                          <p:attrName>style.color</p:attrName>
                                        </p:attrNameLst>
                                      </p:cBhvr>
                                      <p:by>
                                        <p:hsl h="0" s="-70588" l="0"/>
                                      </p:by>
                                    </p:animClr>
                                    <p:animClr clrSpc="hsl" dir="cw">
                                      <p:cBhvr>
                                        <p:cTn id="92" dur="500" fill="hold"/>
                                        <p:tgtEl>
                                          <p:spTgt spid="9"/>
                                        </p:tgtEl>
                                        <p:attrNameLst>
                                          <p:attrName>fillcolor</p:attrName>
                                        </p:attrNameLst>
                                      </p:cBhvr>
                                      <p:by>
                                        <p:hsl h="0" s="-70588" l="0"/>
                                      </p:by>
                                    </p:animClr>
                                    <p:animClr clrSpc="hsl" dir="cw">
                                      <p:cBhvr>
                                        <p:cTn id="93" dur="500" fill="hold"/>
                                        <p:tgtEl>
                                          <p:spTgt spid="9"/>
                                        </p:tgtEl>
                                        <p:attrNameLst>
                                          <p:attrName>stroke.color</p:attrName>
                                        </p:attrNameLst>
                                      </p:cBhvr>
                                      <p:by>
                                        <p:hsl h="0" s="-70588" l="0"/>
                                      </p:by>
                                    </p:animClr>
                                    <p:set>
                                      <p:cBhvr>
                                        <p:cTn id="94" dur="500" fill="hold"/>
                                        <p:tgtEl>
                                          <p:spTgt spid="9"/>
                                        </p:tgtEl>
                                        <p:attrNameLst>
                                          <p:attrName>fill.type</p:attrName>
                                        </p:attrNameLst>
                                      </p:cBhvr>
                                      <p:to>
                                        <p:strVal val="solid"/>
                                      </p:to>
                                    </p:set>
                                  </p:childTnLst>
                                </p:cTn>
                              </p:par>
                              <p:par>
                                <p:cTn id="95" presetID="25" presetClass="emph" presetSubtype="0" fill="hold" grpId="0" nodeType="withEffect">
                                  <p:stCondLst>
                                    <p:cond delay="0"/>
                                  </p:stCondLst>
                                  <p:childTnLst>
                                    <p:animClr clrSpc="hsl" dir="cw">
                                      <p:cBhvr override="childStyle">
                                        <p:cTn id="96" dur="500" fill="hold"/>
                                        <p:tgtEl>
                                          <p:spTgt spid="10"/>
                                        </p:tgtEl>
                                        <p:attrNameLst>
                                          <p:attrName>style.color</p:attrName>
                                        </p:attrNameLst>
                                      </p:cBhvr>
                                      <p:by>
                                        <p:hsl h="0" s="-70588" l="0"/>
                                      </p:by>
                                    </p:animClr>
                                    <p:animClr clrSpc="hsl" dir="cw">
                                      <p:cBhvr>
                                        <p:cTn id="97" dur="500" fill="hold"/>
                                        <p:tgtEl>
                                          <p:spTgt spid="10"/>
                                        </p:tgtEl>
                                        <p:attrNameLst>
                                          <p:attrName>fillcolor</p:attrName>
                                        </p:attrNameLst>
                                      </p:cBhvr>
                                      <p:by>
                                        <p:hsl h="0" s="-70588" l="0"/>
                                      </p:by>
                                    </p:animClr>
                                    <p:animClr clrSpc="hsl" dir="cw">
                                      <p:cBhvr>
                                        <p:cTn id="98" dur="500" fill="hold"/>
                                        <p:tgtEl>
                                          <p:spTgt spid="10"/>
                                        </p:tgtEl>
                                        <p:attrNameLst>
                                          <p:attrName>stroke.color</p:attrName>
                                        </p:attrNameLst>
                                      </p:cBhvr>
                                      <p:by>
                                        <p:hsl h="0" s="-70588" l="0"/>
                                      </p:by>
                                    </p:animClr>
                                    <p:set>
                                      <p:cBhvr>
                                        <p:cTn id="99" dur="500" fill="hold"/>
                                        <p:tgtEl>
                                          <p:spTgt spid="10"/>
                                        </p:tgtEl>
                                        <p:attrNameLst>
                                          <p:attrName>fill.type</p:attrName>
                                        </p:attrNameLst>
                                      </p:cBhvr>
                                      <p:to>
                                        <p:strVal val="solid"/>
                                      </p:to>
                                    </p:set>
                                  </p:childTnLst>
                                </p:cTn>
                              </p:par>
                              <p:par>
                                <p:cTn id="100" presetID="25" presetClass="emph" presetSubtype="0" fill="hold" grpId="0" nodeType="withEffect">
                                  <p:stCondLst>
                                    <p:cond delay="0"/>
                                  </p:stCondLst>
                                  <p:childTnLst>
                                    <p:animClr clrSpc="hsl" dir="cw">
                                      <p:cBhvr override="childStyle">
                                        <p:cTn id="101" dur="500" fill="hold"/>
                                        <p:tgtEl>
                                          <p:spTgt spid="12"/>
                                        </p:tgtEl>
                                        <p:attrNameLst>
                                          <p:attrName>style.color</p:attrName>
                                        </p:attrNameLst>
                                      </p:cBhvr>
                                      <p:by>
                                        <p:hsl h="0" s="-70588" l="0"/>
                                      </p:by>
                                    </p:animClr>
                                    <p:animClr clrSpc="hsl" dir="cw">
                                      <p:cBhvr>
                                        <p:cTn id="102" dur="500" fill="hold"/>
                                        <p:tgtEl>
                                          <p:spTgt spid="12"/>
                                        </p:tgtEl>
                                        <p:attrNameLst>
                                          <p:attrName>fillcolor</p:attrName>
                                        </p:attrNameLst>
                                      </p:cBhvr>
                                      <p:by>
                                        <p:hsl h="0" s="-70588" l="0"/>
                                      </p:by>
                                    </p:animClr>
                                    <p:animClr clrSpc="hsl" dir="cw">
                                      <p:cBhvr>
                                        <p:cTn id="103" dur="500" fill="hold"/>
                                        <p:tgtEl>
                                          <p:spTgt spid="12"/>
                                        </p:tgtEl>
                                        <p:attrNameLst>
                                          <p:attrName>stroke.color</p:attrName>
                                        </p:attrNameLst>
                                      </p:cBhvr>
                                      <p:by>
                                        <p:hsl h="0" s="-70588" l="0"/>
                                      </p:by>
                                    </p:animClr>
                                    <p:set>
                                      <p:cBhvr>
                                        <p:cTn id="104" dur="5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16" grpId="0" animBg="1"/>
      <p:bldP spid="17" grpId="0" animBg="1"/>
      <p:bldP spid="18" grpId="0" animBg="1"/>
      <p:bldP spid="22" grpId="0" animBg="1"/>
      <p:bldP spid="23" grpId="0" animBg="1"/>
      <p:bldP spid="25" grpId="0" animBg="1"/>
      <p:bldP spid="28" grpId="0" animBg="1"/>
      <p:bldP spid="32" grpId="0" animBg="1"/>
      <p:bldP spid="33" grpId="0" animBg="1"/>
      <p:bldP spid="34" grpId="0" animBg="1"/>
      <p:bldP spid="37"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188641"/>
            <a:ext cx="6948264" cy="936103"/>
          </a:xfrm>
        </p:spPr>
        <p:txBody>
          <a:bodyPr/>
          <a:lstStyle/>
          <a:p>
            <a:pPr algn="l"/>
            <a:r>
              <a:rPr lang="pt-BR" sz="4000" b="1" dirty="0" smtClean="0">
                <a:solidFill>
                  <a:schemeClr val="tx2"/>
                </a:solidFill>
              </a:rPr>
              <a:t>Aggregates, </a:t>
            </a:r>
            <a:r>
              <a:rPr lang="pt-BR" sz="4000" b="1" dirty="0" err="1" smtClean="0">
                <a:solidFill>
                  <a:schemeClr val="tx2"/>
                </a:solidFill>
              </a:rPr>
              <a:t>RaidGroup</a:t>
            </a:r>
            <a:r>
              <a:rPr lang="pt-BR" sz="4000" b="1" dirty="0">
                <a:solidFill>
                  <a:schemeClr val="tx2"/>
                </a:solidFill>
              </a:rPr>
              <a:t> </a:t>
            </a:r>
            <a:r>
              <a:rPr lang="pt-BR" sz="4000" b="1" dirty="0" smtClean="0">
                <a:solidFill>
                  <a:schemeClr val="tx2"/>
                </a:solidFill>
              </a:rPr>
              <a:t>e Discos</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8" name="Retângulo de cantos arredondados 37"/>
          <p:cNvSpPr/>
          <p:nvPr/>
        </p:nvSpPr>
        <p:spPr>
          <a:xfrm>
            <a:off x="3811850" y="5118818"/>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248093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fill="hold" grpId="0" nodeType="withEffect">
                                  <p:stCondLst>
                                    <p:cond delay="0"/>
                                  </p:stCondLst>
                                  <p:childTnLst>
                                    <p:animClr clrSpc="hsl" dir="cw">
                                      <p:cBhvr override="childStyle">
                                        <p:cTn id="6" dur="500" fill="hold"/>
                                        <p:tgtEl>
                                          <p:spTgt spid="5"/>
                                        </p:tgtEl>
                                        <p:attrNameLst>
                                          <p:attrName>style.color</p:attrName>
                                        </p:attrNameLst>
                                      </p:cBhvr>
                                      <p:by>
                                        <p:hsl h="0" s="-70588" l="0"/>
                                      </p:by>
                                    </p:animClr>
                                    <p:animClr clrSpc="hsl" dir="cw">
                                      <p:cBhvr>
                                        <p:cTn id="7" dur="500" fill="hold"/>
                                        <p:tgtEl>
                                          <p:spTgt spid="5"/>
                                        </p:tgtEl>
                                        <p:attrNameLst>
                                          <p:attrName>fillcolor</p:attrName>
                                        </p:attrNameLst>
                                      </p:cBhvr>
                                      <p:by>
                                        <p:hsl h="0" s="-70588" l="0"/>
                                      </p:by>
                                    </p:animClr>
                                    <p:animClr clrSpc="hsl" dir="cw">
                                      <p:cBhvr>
                                        <p:cTn id="8" dur="500" fill="hold"/>
                                        <p:tgtEl>
                                          <p:spTgt spid="5"/>
                                        </p:tgtEl>
                                        <p:attrNameLst>
                                          <p:attrName>stroke.color</p:attrName>
                                        </p:attrNameLst>
                                      </p:cBhvr>
                                      <p:by>
                                        <p:hsl h="0" s="-70588" l="0"/>
                                      </p:by>
                                    </p:animClr>
                                    <p:set>
                                      <p:cBhvr>
                                        <p:cTn id="9" dur="500" fill="hold"/>
                                        <p:tgtEl>
                                          <p:spTgt spid="5"/>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6"/>
                                        </p:tgtEl>
                                        <p:attrNameLst>
                                          <p:attrName>style.color</p:attrName>
                                        </p:attrNameLst>
                                      </p:cBhvr>
                                      <p:by>
                                        <p:hsl h="0" s="-70588" l="0"/>
                                      </p:by>
                                    </p:animClr>
                                    <p:animClr clrSpc="hsl" dir="cw">
                                      <p:cBhvr>
                                        <p:cTn id="12" dur="500" fill="hold"/>
                                        <p:tgtEl>
                                          <p:spTgt spid="6"/>
                                        </p:tgtEl>
                                        <p:attrNameLst>
                                          <p:attrName>fillcolor</p:attrName>
                                        </p:attrNameLst>
                                      </p:cBhvr>
                                      <p:by>
                                        <p:hsl h="0" s="-70588" l="0"/>
                                      </p:by>
                                    </p:animClr>
                                    <p:animClr clrSpc="hsl" dir="cw">
                                      <p:cBhvr>
                                        <p:cTn id="13" dur="500" fill="hold"/>
                                        <p:tgtEl>
                                          <p:spTgt spid="6"/>
                                        </p:tgtEl>
                                        <p:attrNameLst>
                                          <p:attrName>stroke.color</p:attrName>
                                        </p:attrNameLst>
                                      </p:cBhvr>
                                      <p:by>
                                        <p:hsl h="0" s="-70588" l="0"/>
                                      </p:by>
                                    </p:animClr>
                                    <p:set>
                                      <p:cBhvr>
                                        <p:cTn id="14" dur="500" fill="hold"/>
                                        <p:tgtEl>
                                          <p:spTgt spid="6"/>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7"/>
                                        </p:tgtEl>
                                        <p:attrNameLst>
                                          <p:attrName>style.color</p:attrName>
                                        </p:attrNameLst>
                                      </p:cBhvr>
                                      <p:by>
                                        <p:hsl h="0" s="-70588" l="0"/>
                                      </p:by>
                                    </p:animClr>
                                    <p:animClr clrSpc="hsl" dir="cw">
                                      <p:cBhvr>
                                        <p:cTn id="17" dur="500" fill="hold"/>
                                        <p:tgtEl>
                                          <p:spTgt spid="7"/>
                                        </p:tgtEl>
                                        <p:attrNameLst>
                                          <p:attrName>fillcolor</p:attrName>
                                        </p:attrNameLst>
                                      </p:cBhvr>
                                      <p:by>
                                        <p:hsl h="0" s="-70588" l="0"/>
                                      </p:by>
                                    </p:animClr>
                                    <p:animClr clrSpc="hsl" dir="cw">
                                      <p:cBhvr>
                                        <p:cTn id="18" dur="500" fill="hold"/>
                                        <p:tgtEl>
                                          <p:spTgt spid="7"/>
                                        </p:tgtEl>
                                        <p:attrNameLst>
                                          <p:attrName>stroke.color</p:attrName>
                                        </p:attrNameLst>
                                      </p:cBhvr>
                                      <p:by>
                                        <p:hsl h="0" s="-70588" l="0"/>
                                      </p:by>
                                    </p:animClr>
                                    <p:set>
                                      <p:cBhvr>
                                        <p:cTn id="19" dur="500" fill="hold"/>
                                        <p:tgtEl>
                                          <p:spTgt spid="7"/>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8"/>
                                        </p:tgtEl>
                                        <p:attrNameLst>
                                          <p:attrName>style.color</p:attrName>
                                        </p:attrNameLst>
                                      </p:cBhvr>
                                      <p:by>
                                        <p:hsl h="0" s="-70588" l="0"/>
                                      </p:by>
                                    </p:animClr>
                                    <p:animClr clrSpc="hsl" dir="cw">
                                      <p:cBhvr>
                                        <p:cTn id="22" dur="500" fill="hold"/>
                                        <p:tgtEl>
                                          <p:spTgt spid="8"/>
                                        </p:tgtEl>
                                        <p:attrNameLst>
                                          <p:attrName>fillcolor</p:attrName>
                                        </p:attrNameLst>
                                      </p:cBhvr>
                                      <p:by>
                                        <p:hsl h="0" s="-70588" l="0"/>
                                      </p:by>
                                    </p:animClr>
                                    <p:animClr clrSpc="hsl" dir="cw">
                                      <p:cBhvr>
                                        <p:cTn id="23" dur="500" fill="hold"/>
                                        <p:tgtEl>
                                          <p:spTgt spid="8"/>
                                        </p:tgtEl>
                                        <p:attrNameLst>
                                          <p:attrName>stroke.color</p:attrName>
                                        </p:attrNameLst>
                                      </p:cBhvr>
                                      <p:by>
                                        <p:hsl h="0" s="-70588" l="0"/>
                                      </p:by>
                                    </p:animClr>
                                    <p:set>
                                      <p:cBhvr>
                                        <p:cTn id="24" dur="500" fill="hold"/>
                                        <p:tgtEl>
                                          <p:spTgt spid="8"/>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9"/>
                                        </p:tgtEl>
                                        <p:attrNameLst>
                                          <p:attrName>style.color</p:attrName>
                                        </p:attrNameLst>
                                      </p:cBhvr>
                                      <p:by>
                                        <p:hsl h="0" s="-70588" l="0"/>
                                      </p:by>
                                    </p:animClr>
                                    <p:animClr clrSpc="hsl" dir="cw">
                                      <p:cBhvr>
                                        <p:cTn id="27" dur="500" fill="hold"/>
                                        <p:tgtEl>
                                          <p:spTgt spid="9"/>
                                        </p:tgtEl>
                                        <p:attrNameLst>
                                          <p:attrName>fillcolor</p:attrName>
                                        </p:attrNameLst>
                                      </p:cBhvr>
                                      <p:by>
                                        <p:hsl h="0" s="-70588" l="0"/>
                                      </p:by>
                                    </p:animClr>
                                    <p:animClr clrSpc="hsl" dir="cw">
                                      <p:cBhvr>
                                        <p:cTn id="28" dur="500" fill="hold"/>
                                        <p:tgtEl>
                                          <p:spTgt spid="9"/>
                                        </p:tgtEl>
                                        <p:attrNameLst>
                                          <p:attrName>stroke.color</p:attrName>
                                        </p:attrNameLst>
                                      </p:cBhvr>
                                      <p:by>
                                        <p:hsl h="0" s="-70588" l="0"/>
                                      </p:by>
                                    </p:animClr>
                                    <p:set>
                                      <p:cBhvr>
                                        <p:cTn id="29" dur="500" fill="hold"/>
                                        <p:tgtEl>
                                          <p:spTgt spid="9"/>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10"/>
                                        </p:tgtEl>
                                        <p:attrNameLst>
                                          <p:attrName>style.color</p:attrName>
                                        </p:attrNameLst>
                                      </p:cBhvr>
                                      <p:by>
                                        <p:hsl h="0" s="-70588" l="0"/>
                                      </p:by>
                                    </p:animClr>
                                    <p:animClr clrSpc="hsl" dir="cw">
                                      <p:cBhvr>
                                        <p:cTn id="32" dur="500" fill="hold"/>
                                        <p:tgtEl>
                                          <p:spTgt spid="10"/>
                                        </p:tgtEl>
                                        <p:attrNameLst>
                                          <p:attrName>fillcolor</p:attrName>
                                        </p:attrNameLst>
                                      </p:cBhvr>
                                      <p:by>
                                        <p:hsl h="0" s="-70588" l="0"/>
                                      </p:by>
                                    </p:animClr>
                                    <p:animClr clrSpc="hsl" dir="cw">
                                      <p:cBhvr>
                                        <p:cTn id="33" dur="500" fill="hold"/>
                                        <p:tgtEl>
                                          <p:spTgt spid="10"/>
                                        </p:tgtEl>
                                        <p:attrNameLst>
                                          <p:attrName>stroke.color</p:attrName>
                                        </p:attrNameLst>
                                      </p:cBhvr>
                                      <p:by>
                                        <p:hsl h="0" s="-70588" l="0"/>
                                      </p:by>
                                    </p:animClr>
                                    <p:set>
                                      <p:cBhvr>
                                        <p:cTn id="34" dur="500" fill="hold"/>
                                        <p:tgtEl>
                                          <p:spTgt spid="10"/>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11"/>
                                        </p:tgtEl>
                                        <p:attrNameLst>
                                          <p:attrName>style.color</p:attrName>
                                        </p:attrNameLst>
                                      </p:cBhvr>
                                      <p:by>
                                        <p:hsl h="0" s="-70588" l="0"/>
                                      </p:by>
                                    </p:animClr>
                                    <p:animClr clrSpc="hsl" dir="cw">
                                      <p:cBhvr>
                                        <p:cTn id="37" dur="500" fill="hold"/>
                                        <p:tgtEl>
                                          <p:spTgt spid="11"/>
                                        </p:tgtEl>
                                        <p:attrNameLst>
                                          <p:attrName>fillcolor</p:attrName>
                                        </p:attrNameLst>
                                      </p:cBhvr>
                                      <p:by>
                                        <p:hsl h="0" s="-70588" l="0"/>
                                      </p:by>
                                    </p:animClr>
                                    <p:animClr clrSpc="hsl" dir="cw">
                                      <p:cBhvr>
                                        <p:cTn id="38" dur="500" fill="hold"/>
                                        <p:tgtEl>
                                          <p:spTgt spid="11"/>
                                        </p:tgtEl>
                                        <p:attrNameLst>
                                          <p:attrName>stroke.color</p:attrName>
                                        </p:attrNameLst>
                                      </p:cBhvr>
                                      <p:by>
                                        <p:hsl h="0" s="-70588" l="0"/>
                                      </p:by>
                                    </p:animClr>
                                    <p:set>
                                      <p:cBhvr>
                                        <p:cTn id="39" dur="500" fill="hold"/>
                                        <p:tgtEl>
                                          <p:spTgt spid="11"/>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12"/>
                                        </p:tgtEl>
                                        <p:attrNameLst>
                                          <p:attrName>style.color</p:attrName>
                                        </p:attrNameLst>
                                      </p:cBhvr>
                                      <p:by>
                                        <p:hsl h="0" s="-70588" l="0"/>
                                      </p:by>
                                    </p:animClr>
                                    <p:animClr clrSpc="hsl" dir="cw">
                                      <p:cBhvr>
                                        <p:cTn id="42" dur="500" fill="hold"/>
                                        <p:tgtEl>
                                          <p:spTgt spid="12"/>
                                        </p:tgtEl>
                                        <p:attrNameLst>
                                          <p:attrName>fillcolor</p:attrName>
                                        </p:attrNameLst>
                                      </p:cBhvr>
                                      <p:by>
                                        <p:hsl h="0" s="-70588" l="0"/>
                                      </p:by>
                                    </p:animClr>
                                    <p:animClr clrSpc="hsl" dir="cw">
                                      <p:cBhvr>
                                        <p:cTn id="43" dur="500" fill="hold"/>
                                        <p:tgtEl>
                                          <p:spTgt spid="12"/>
                                        </p:tgtEl>
                                        <p:attrNameLst>
                                          <p:attrName>stroke.color</p:attrName>
                                        </p:attrNameLst>
                                      </p:cBhvr>
                                      <p:by>
                                        <p:hsl h="0" s="-70588" l="0"/>
                                      </p:by>
                                    </p:animClr>
                                    <p:set>
                                      <p:cBhvr>
                                        <p:cTn id="44" dur="500" fill="hold"/>
                                        <p:tgtEl>
                                          <p:spTgt spid="12"/>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13"/>
                                        </p:tgtEl>
                                        <p:attrNameLst>
                                          <p:attrName>style.color</p:attrName>
                                        </p:attrNameLst>
                                      </p:cBhvr>
                                      <p:by>
                                        <p:hsl h="0" s="-70588" l="0"/>
                                      </p:by>
                                    </p:animClr>
                                    <p:animClr clrSpc="hsl" dir="cw">
                                      <p:cBhvr>
                                        <p:cTn id="47" dur="500" fill="hold"/>
                                        <p:tgtEl>
                                          <p:spTgt spid="13"/>
                                        </p:tgtEl>
                                        <p:attrNameLst>
                                          <p:attrName>fillcolor</p:attrName>
                                        </p:attrNameLst>
                                      </p:cBhvr>
                                      <p:by>
                                        <p:hsl h="0" s="-70588" l="0"/>
                                      </p:by>
                                    </p:animClr>
                                    <p:animClr clrSpc="hsl" dir="cw">
                                      <p:cBhvr>
                                        <p:cTn id="48" dur="500" fill="hold"/>
                                        <p:tgtEl>
                                          <p:spTgt spid="13"/>
                                        </p:tgtEl>
                                        <p:attrNameLst>
                                          <p:attrName>stroke.color</p:attrName>
                                        </p:attrNameLst>
                                      </p:cBhvr>
                                      <p:by>
                                        <p:hsl h="0" s="-70588" l="0"/>
                                      </p:by>
                                    </p:animClr>
                                    <p:set>
                                      <p:cBhvr>
                                        <p:cTn id="49" dur="500" fill="hold"/>
                                        <p:tgtEl>
                                          <p:spTgt spid="13"/>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16"/>
                                        </p:tgtEl>
                                        <p:attrNameLst>
                                          <p:attrName>style.color</p:attrName>
                                        </p:attrNameLst>
                                      </p:cBhvr>
                                      <p:by>
                                        <p:hsl h="0" s="-70588" l="0"/>
                                      </p:by>
                                    </p:animClr>
                                    <p:animClr clrSpc="hsl" dir="cw">
                                      <p:cBhvr>
                                        <p:cTn id="52" dur="500" fill="hold"/>
                                        <p:tgtEl>
                                          <p:spTgt spid="16"/>
                                        </p:tgtEl>
                                        <p:attrNameLst>
                                          <p:attrName>fillcolor</p:attrName>
                                        </p:attrNameLst>
                                      </p:cBhvr>
                                      <p:by>
                                        <p:hsl h="0" s="-70588" l="0"/>
                                      </p:by>
                                    </p:animClr>
                                    <p:animClr clrSpc="hsl" dir="cw">
                                      <p:cBhvr>
                                        <p:cTn id="53" dur="500" fill="hold"/>
                                        <p:tgtEl>
                                          <p:spTgt spid="16"/>
                                        </p:tgtEl>
                                        <p:attrNameLst>
                                          <p:attrName>stroke.color</p:attrName>
                                        </p:attrNameLst>
                                      </p:cBhvr>
                                      <p:by>
                                        <p:hsl h="0" s="-70588" l="0"/>
                                      </p:by>
                                    </p:animClr>
                                    <p:set>
                                      <p:cBhvr>
                                        <p:cTn id="54" dur="500" fill="hold"/>
                                        <p:tgtEl>
                                          <p:spTgt spid="16"/>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17"/>
                                        </p:tgtEl>
                                        <p:attrNameLst>
                                          <p:attrName>style.color</p:attrName>
                                        </p:attrNameLst>
                                      </p:cBhvr>
                                      <p:by>
                                        <p:hsl h="0" s="-70588" l="0"/>
                                      </p:by>
                                    </p:animClr>
                                    <p:animClr clrSpc="hsl" dir="cw">
                                      <p:cBhvr>
                                        <p:cTn id="57" dur="500" fill="hold"/>
                                        <p:tgtEl>
                                          <p:spTgt spid="17"/>
                                        </p:tgtEl>
                                        <p:attrNameLst>
                                          <p:attrName>fillcolor</p:attrName>
                                        </p:attrNameLst>
                                      </p:cBhvr>
                                      <p:by>
                                        <p:hsl h="0" s="-70588" l="0"/>
                                      </p:by>
                                    </p:animClr>
                                    <p:animClr clrSpc="hsl" dir="cw">
                                      <p:cBhvr>
                                        <p:cTn id="58" dur="500" fill="hold"/>
                                        <p:tgtEl>
                                          <p:spTgt spid="17"/>
                                        </p:tgtEl>
                                        <p:attrNameLst>
                                          <p:attrName>stroke.color</p:attrName>
                                        </p:attrNameLst>
                                      </p:cBhvr>
                                      <p:by>
                                        <p:hsl h="0" s="-70588" l="0"/>
                                      </p:by>
                                    </p:animClr>
                                    <p:set>
                                      <p:cBhvr>
                                        <p:cTn id="59" dur="500" fill="hold"/>
                                        <p:tgtEl>
                                          <p:spTgt spid="17"/>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18"/>
                                        </p:tgtEl>
                                        <p:attrNameLst>
                                          <p:attrName>style.color</p:attrName>
                                        </p:attrNameLst>
                                      </p:cBhvr>
                                      <p:by>
                                        <p:hsl h="0" s="-70588" l="0"/>
                                      </p:by>
                                    </p:animClr>
                                    <p:animClr clrSpc="hsl" dir="cw">
                                      <p:cBhvr>
                                        <p:cTn id="62" dur="500" fill="hold"/>
                                        <p:tgtEl>
                                          <p:spTgt spid="18"/>
                                        </p:tgtEl>
                                        <p:attrNameLst>
                                          <p:attrName>fillcolor</p:attrName>
                                        </p:attrNameLst>
                                      </p:cBhvr>
                                      <p:by>
                                        <p:hsl h="0" s="-70588" l="0"/>
                                      </p:by>
                                    </p:animClr>
                                    <p:animClr clrSpc="hsl" dir="cw">
                                      <p:cBhvr>
                                        <p:cTn id="63" dur="500" fill="hold"/>
                                        <p:tgtEl>
                                          <p:spTgt spid="18"/>
                                        </p:tgtEl>
                                        <p:attrNameLst>
                                          <p:attrName>stroke.color</p:attrName>
                                        </p:attrNameLst>
                                      </p:cBhvr>
                                      <p:by>
                                        <p:hsl h="0" s="-70588" l="0"/>
                                      </p:by>
                                    </p:animClr>
                                    <p:set>
                                      <p:cBhvr>
                                        <p:cTn id="64" dur="500" fill="hold"/>
                                        <p:tgtEl>
                                          <p:spTgt spid="18"/>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22"/>
                                        </p:tgtEl>
                                        <p:attrNameLst>
                                          <p:attrName>style.color</p:attrName>
                                        </p:attrNameLst>
                                      </p:cBhvr>
                                      <p:by>
                                        <p:hsl h="0" s="-70588" l="0"/>
                                      </p:by>
                                    </p:animClr>
                                    <p:animClr clrSpc="hsl" dir="cw">
                                      <p:cBhvr>
                                        <p:cTn id="67" dur="500" fill="hold"/>
                                        <p:tgtEl>
                                          <p:spTgt spid="22"/>
                                        </p:tgtEl>
                                        <p:attrNameLst>
                                          <p:attrName>fillcolor</p:attrName>
                                        </p:attrNameLst>
                                      </p:cBhvr>
                                      <p:by>
                                        <p:hsl h="0" s="-70588" l="0"/>
                                      </p:by>
                                    </p:animClr>
                                    <p:animClr clrSpc="hsl" dir="cw">
                                      <p:cBhvr>
                                        <p:cTn id="68" dur="500" fill="hold"/>
                                        <p:tgtEl>
                                          <p:spTgt spid="22"/>
                                        </p:tgtEl>
                                        <p:attrNameLst>
                                          <p:attrName>stroke.color</p:attrName>
                                        </p:attrNameLst>
                                      </p:cBhvr>
                                      <p:by>
                                        <p:hsl h="0" s="-70588" l="0"/>
                                      </p:by>
                                    </p:animClr>
                                    <p:set>
                                      <p:cBhvr>
                                        <p:cTn id="69" dur="500" fill="hold"/>
                                        <p:tgtEl>
                                          <p:spTgt spid="22"/>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23"/>
                                        </p:tgtEl>
                                        <p:attrNameLst>
                                          <p:attrName>style.color</p:attrName>
                                        </p:attrNameLst>
                                      </p:cBhvr>
                                      <p:by>
                                        <p:hsl h="0" s="-70588" l="0"/>
                                      </p:by>
                                    </p:animClr>
                                    <p:animClr clrSpc="hsl" dir="cw">
                                      <p:cBhvr>
                                        <p:cTn id="72" dur="500" fill="hold"/>
                                        <p:tgtEl>
                                          <p:spTgt spid="23"/>
                                        </p:tgtEl>
                                        <p:attrNameLst>
                                          <p:attrName>fillcolor</p:attrName>
                                        </p:attrNameLst>
                                      </p:cBhvr>
                                      <p:by>
                                        <p:hsl h="0" s="-70588" l="0"/>
                                      </p:by>
                                    </p:animClr>
                                    <p:animClr clrSpc="hsl" dir="cw">
                                      <p:cBhvr>
                                        <p:cTn id="73" dur="500" fill="hold"/>
                                        <p:tgtEl>
                                          <p:spTgt spid="23"/>
                                        </p:tgtEl>
                                        <p:attrNameLst>
                                          <p:attrName>stroke.color</p:attrName>
                                        </p:attrNameLst>
                                      </p:cBhvr>
                                      <p:by>
                                        <p:hsl h="0" s="-70588" l="0"/>
                                      </p:by>
                                    </p:animClr>
                                    <p:set>
                                      <p:cBhvr>
                                        <p:cTn id="74" dur="500" fill="hold"/>
                                        <p:tgtEl>
                                          <p:spTgt spid="23"/>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25"/>
                                        </p:tgtEl>
                                        <p:attrNameLst>
                                          <p:attrName>style.color</p:attrName>
                                        </p:attrNameLst>
                                      </p:cBhvr>
                                      <p:by>
                                        <p:hsl h="0" s="-70588" l="0"/>
                                      </p:by>
                                    </p:animClr>
                                    <p:animClr clrSpc="hsl" dir="cw">
                                      <p:cBhvr>
                                        <p:cTn id="77" dur="500" fill="hold"/>
                                        <p:tgtEl>
                                          <p:spTgt spid="25"/>
                                        </p:tgtEl>
                                        <p:attrNameLst>
                                          <p:attrName>fillcolor</p:attrName>
                                        </p:attrNameLst>
                                      </p:cBhvr>
                                      <p:by>
                                        <p:hsl h="0" s="-70588" l="0"/>
                                      </p:by>
                                    </p:animClr>
                                    <p:animClr clrSpc="hsl" dir="cw">
                                      <p:cBhvr>
                                        <p:cTn id="78" dur="500" fill="hold"/>
                                        <p:tgtEl>
                                          <p:spTgt spid="25"/>
                                        </p:tgtEl>
                                        <p:attrNameLst>
                                          <p:attrName>stroke.color</p:attrName>
                                        </p:attrNameLst>
                                      </p:cBhvr>
                                      <p:by>
                                        <p:hsl h="0" s="-70588" l="0"/>
                                      </p:by>
                                    </p:animClr>
                                    <p:set>
                                      <p:cBhvr>
                                        <p:cTn id="79" dur="500" fill="hold"/>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22" grpId="0" animBg="1"/>
      <p:bldP spid="23"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555776" y="332656"/>
            <a:ext cx="7772400" cy="1470025"/>
          </a:xfrm>
        </p:spPr>
        <p:txBody>
          <a:bodyPr/>
          <a:lstStyle/>
          <a:p>
            <a:pPr algn="l"/>
            <a:r>
              <a:rPr lang="en-US" sz="4000" b="1" dirty="0">
                <a:solidFill>
                  <a:schemeClr val="tx2"/>
                </a:solidFill>
              </a:rPr>
              <a:t>Broadcast </a:t>
            </a:r>
            <a:r>
              <a:rPr lang="en-US" sz="4000" b="1" dirty="0" smtClean="0">
                <a:solidFill>
                  <a:schemeClr val="tx2"/>
                </a:solidFill>
              </a:rPr>
              <a:t>Domains</a:t>
            </a:r>
            <a:endParaRPr lang="pt-BR" sz="4000" dirty="0">
              <a:solidFill>
                <a:schemeClr val="tx2"/>
              </a:solidFill>
            </a:endParaRPr>
          </a:p>
        </p:txBody>
      </p:sp>
      <p:pic>
        <p:nvPicPr>
          <p:cNvPr id="4" name="Imagem 3"/>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8760"/>
            <a:ext cx="8568952" cy="3879834"/>
          </a:xfrm>
          <a:prstGeom prst="rect">
            <a:avLst/>
          </a:prstGeom>
          <a:noFill/>
          <a:ln>
            <a:noFill/>
          </a:ln>
        </p:spPr>
      </p:pic>
      <p:sp>
        <p:nvSpPr>
          <p:cNvPr id="5" name="CaixaDeTexto 4"/>
          <p:cNvSpPr txBox="1"/>
          <p:nvPr/>
        </p:nvSpPr>
        <p:spPr>
          <a:xfrm>
            <a:off x="509968" y="5198503"/>
            <a:ext cx="8382512" cy="1477328"/>
          </a:xfrm>
          <a:prstGeom prst="rect">
            <a:avLst/>
          </a:prstGeom>
          <a:noFill/>
        </p:spPr>
        <p:txBody>
          <a:bodyPr wrap="square" rtlCol="0">
            <a:spAutoFit/>
          </a:bodyPr>
          <a:lstStyle/>
          <a:p>
            <a:pPr marL="285750" indent="-285750">
              <a:buFont typeface="Arial" panose="020B0604020202020204" pitchFamily="34" charset="0"/>
              <a:buChar char="•"/>
            </a:pPr>
            <a:r>
              <a:rPr lang="pt-BR" dirty="0"/>
              <a:t>G</a:t>
            </a:r>
            <a:r>
              <a:rPr lang="pt-BR" dirty="0" smtClean="0"/>
              <a:t>rupamento de portas físicas e virtuais. Em um mesmo Broadcast Domain é </a:t>
            </a:r>
            <a:r>
              <a:rPr lang="pt-BR" dirty="0" err="1" smtClean="0"/>
              <a:t>possivel</a:t>
            </a:r>
            <a:r>
              <a:rPr lang="pt-BR" dirty="0" smtClean="0"/>
              <a:t> agrupar portas: Ethernet, </a:t>
            </a:r>
            <a:r>
              <a:rPr lang="pt-BR" dirty="0" err="1" smtClean="0"/>
              <a:t>Ifgroups</a:t>
            </a:r>
            <a:r>
              <a:rPr lang="pt-BR" dirty="0"/>
              <a:t> </a:t>
            </a:r>
            <a:r>
              <a:rPr lang="pt-BR" dirty="0" smtClean="0"/>
              <a:t>e </a:t>
            </a:r>
            <a:r>
              <a:rPr lang="pt-BR" dirty="0" err="1" smtClean="0"/>
              <a:t>Vlans</a:t>
            </a:r>
            <a:r>
              <a:rPr lang="pt-BR" dirty="0" smtClean="0"/>
              <a:t>.</a:t>
            </a:r>
          </a:p>
          <a:p>
            <a:pPr marL="285750" indent="-285750">
              <a:buFont typeface="Arial" panose="020B0604020202020204" pitchFamily="34" charset="0"/>
              <a:buChar char="•"/>
            </a:pPr>
            <a:r>
              <a:rPr lang="pt-BR" dirty="0" smtClean="0"/>
              <a:t>Formando assim um grupo de </a:t>
            </a:r>
            <a:r>
              <a:rPr lang="pt-BR" dirty="0" err="1" smtClean="0"/>
              <a:t>failover</a:t>
            </a:r>
            <a:r>
              <a:rPr lang="pt-BR" dirty="0" smtClean="0"/>
              <a:t> configurado na LIF.</a:t>
            </a:r>
          </a:p>
          <a:p>
            <a:pPr marL="285750" indent="-285750">
              <a:buFont typeface="Arial" panose="020B0604020202020204" pitchFamily="34" charset="0"/>
              <a:buChar char="•"/>
            </a:pPr>
            <a:r>
              <a:rPr lang="pt-BR" dirty="0" smtClean="0"/>
              <a:t>Também é uma forma de limitar : portas Físicas e Virtuais, das quais uma LIF pode utilizar para transmitir.</a:t>
            </a:r>
            <a:endParaRPr lang="pt-BR" dirty="0"/>
          </a:p>
        </p:txBody>
      </p:sp>
    </p:spTree>
    <p:extLst>
      <p:ext uri="{BB962C8B-B14F-4D97-AF65-F5344CB8AC3E}">
        <p14:creationId xmlns:p14="http://schemas.microsoft.com/office/powerpoint/2010/main" val="23854707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483768" y="302791"/>
            <a:ext cx="5688632" cy="1326009"/>
          </a:xfrm>
        </p:spPr>
        <p:txBody>
          <a:bodyPr/>
          <a:lstStyle/>
          <a:p>
            <a:pPr algn="l"/>
            <a:r>
              <a:rPr lang="pt-BR" sz="3600" b="1" dirty="0" err="1" smtClean="0">
                <a:solidFill>
                  <a:schemeClr val="tx2"/>
                </a:solidFill>
              </a:rPr>
              <a:t>IPSpace</a:t>
            </a:r>
            <a:endParaRPr lang="pt-BR" sz="3600" b="1" dirty="0">
              <a:solidFill>
                <a:schemeClr val="tx2"/>
              </a:solidFill>
            </a:endParaRPr>
          </a:p>
        </p:txBody>
      </p:sp>
      <p:pic>
        <p:nvPicPr>
          <p:cNvPr id="4" name="Imagem 3"/>
          <p:cNvPicPr/>
          <p:nvPr/>
        </p:nvPicPr>
        <p:blipFill>
          <a:blip r:embed="rId3">
            <a:extLst>
              <a:ext uri="{28A0092B-C50C-407E-A947-70E740481C1C}">
                <a14:useLocalDpi xmlns:a14="http://schemas.microsoft.com/office/drawing/2010/main" val="0"/>
              </a:ext>
            </a:extLst>
          </a:blip>
          <a:srcRect/>
          <a:stretch>
            <a:fillRect/>
          </a:stretch>
        </p:blipFill>
        <p:spPr bwMode="auto">
          <a:xfrm>
            <a:off x="467543" y="1124744"/>
            <a:ext cx="7893685" cy="4000500"/>
          </a:xfrm>
          <a:prstGeom prst="rect">
            <a:avLst/>
          </a:prstGeom>
          <a:noFill/>
          <a:ln>
            <a:noFill/>
          </a:ln>
        </p:spPr>
      </p:pic>
      <p:sp>
        <p:nvSpPr>
          <p:cNvPr id="5" name="CaixaDeTexto 4"/>
          <p:cNvSpPr txBox="1"/>
          <p:nvPr/>
        </p:nvSpPr>
        <p:spPr>
          <a:xfrm>
            <a:off x="264130" y="5229200"/>
            <a:ext cx="8700358" cy="1754326"/>
          </a:xfrm>
          <a:prstGeom prst="rect">
            <a:avLst/>
          </a:prstGeom>
          <a:noFill/>
        </p:spPr>
        <p:txBody>
          <a:bodyPr wrap="square" rtlCol="0">
            <a:spAutoFit/>
          </a:bodyPr>
          <a:lstStyle/>
          <a:p>
            <a:pPr marL="285750" indent="-285750">
              <a:buFont typeface="Arial" panose="020B0604020202020204" pitchFamily="34" charset="0"/>
              <a:buChar char="•"/>
            </a:pPr>
            <a:r>
              <a:rPr lang="pt-BR" dirty="0" smtClean="0"/>
              <a:t>Segmentos virtuais de rede que podem ser utilizados para uma ou mais </a:t>
            </a:r>
            <a:r>
              <a:rPr lang="pt-BR" dirty="0" err="1" smtClean="0"/>
              <a:t>SVMs</a:t>
            </a:r>
            <a:r>
              <a:rPr lang="pt-BR" dirty="0" smtClean="0"/>
              <a:t>.</a:t>
            </a:r>
          </a:p>
          <a:p>
            <a:pPr marL="285750" indent="-285750">
              <a:buFont typeface="Arial" panose="020B0604020202020204" pitchFamily="34" charset="0"/>
              <a:buChar char="•"/>
            </a:pPr>
            <a:r>
              <a:rPr lang="pt-BR" dirty="0" smtClean="0"/>
              <a:t>Cada Ipspace tem sua própria tabela de roteamento</a:t>
            </a:r>
          </a:p>
          <a:p>
            <a:pPr marL="285750" indent="-285750">
              <a:buFont typeface="Arial" panose="020B0604020202020204" pitchFamily="34" charset="0"/>
              <a:buChar char="•"/>
            </a:pPr>
            <a:r>
              <a:rPr lang="pt-BR" dirty="0" smtClean="0"/>
              <a:t>Geralmente utilizado para servir redes de </a:t>
            </a:r>
            <a:r>
              <a:rPr lang="pt-BR" dirty="0" err="1" smtClean="0"/>
              <a:t>Clients</a:t>
            </a:r>
            <a:r>
              <a:rPr lang="pt-BR" dirty="0" smtClean="0"/>
              <a:t> que não se comunicam entre si. Exemplo:  EMPRESA A  &amp;  EMPRESA B utilizam mesmo range de </a:t>
            </a:r>
            <a:r>
              <a:rPr lang="pt-BR" dirty="0" err="1" smtClean="0"/>
              <a:t>Ips</a:t>
            </a:r>
            <a:r>
              <a:rPr lang="pt-BR" dirty="0" smtClean="0"/>
              <a:t> mas não há  intercomunicação de rede  LAN entre as duas.</a:t>
            </a:r>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41746880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411760" y="260648"/>
            <a:ext cx="6552728" cy="1512168"/>
          </a:xfrm>
        </p:spPr>
        <p:txBody>
          <a:bodyPr/>
          <a:lstStyle/>
          <a:p>
            <a:pPr algn="l"/>
            <a:r>
              <a:rPr lang="pt-BR" sz="4000" b="1" dirty="0" err="1" smtClean="0">
                <a:solidFill>
                  <a:schemeClr val="tx2"/>
                </a:solidFill>
              </a:rPr>
              <a:t>Subnet</a:t>
            </a:r>
            <a:endParaRPr lang="pt-BR" sz="4000" b="1" dirty="0">
              <a:solidFill>
                <a:schemeClr val="tx2"/>
              </a:solidFill>
            </a:endParaRPr>
          </a:p>
        </p:txBody>
      </p:sp>
      <p:pic>
        <p:nvPicPr>
          <p:cNvPr id="4" name="Imagem 3"/>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16832"/>
            <a:ext cx="8496944" cy="3456384"/>
          </a:xfrm>
          <a:prstGeom prst="rect">
            <a:avLst/>
          </a:prstGeom>
          <a:noFill/>
          <a:ln>
            <a:noFill/>
          </a:ln>
        </p:spPr>
      </p:pic>
      <p:sp>
        <p:nvSpPr>
          <p:cNvPr id="5" name="CaixaDeTexto 4"/>
          <p:cNvSpPr txBox="1"/>
          <p:nvPr/>
        </p:nvSpPr>
        <p:spPr>
          <a:xfrm>
            <a:off x="179512" y="5250969"/>
            <a:ext cx="8784976" cy="1477328"/>
          </a:xfrm>
          <a:prstGeom prst="rect">
            <a:avLst/>
          </a:prstGeom>
          <a:noFill/>
        </p:spPr>
        <p:txBody>
          <a:bodyPr wrap="square" rtlCol="0">
            <a:spAutoFit/>
          </a:bodyPr>
          <a:lstStyle/>
          <a:p>
            <a:pPr marL="285750" indent="-285750">
              <a:buFont typeface="Arial" panose="020B0604020202020204" pitchFamily="34" charset="0"/>
              <a:buChar char="•"/>
            </a:pPr>
            <a:r>
              <a:rPr lang="pt-BR" dirty="0" smtClean="0"/>
              <a:t>Agrupamento de </a:t>
            </a:r>
            <a:r>
              <a:rPr lang="pt-BR" dirty="0" err="1" smtClean="0"/>
              <a:t>Ips</a:t>
            </a:r>
            <a:r>
              <a:rPr lang="pt-BR" dirty="0" smtClean="0"/>
              <a:t> e Ranges de </a:t>
            </a:r>
            <a:r>
              <a:rPr lang="pt-BR" dirty="0" err="1" smtClean="0"/>
              <a:t>Ips</a:t>
            </a:r>
            <a:r>
              <a:rPr lang="pt-BR" dirty="0" smtClean="0"/>
              <a:t> que serão , que são </a:t>
            </a:r>
            <a:r>
              <a:rPr lang="pt-BR" dirty="0" err="1" smtClean="0"/>
              <a:t>obrigatóriamente</a:t>
            </a:r>
            <a:r>
              <a:rPr lang="pt-BR" dirty="0" smtClean="0"/>
              <a:t> associados ao Broadcast Domain. E serão utilizados pelas </a:t>
            </a:r>
            <a:r>
              <a:rPr lang="pt-BR" dirty="0" err="1" smtClean="0"/>
              <a:t>LIFs</a:t>
            </a:r>
            <a:r>
              <a:rPr lang="pt-BR" dirty="0"/>
              <a:t> </a:t>
            </a:r>
            <a:r>
              <a:rPr lang="pt-BR" dirty="0" smtClean="0"/>
              <a:t>que forem criadas no Broadcast Domain associado.</a:t>
            </a:r>
          </a:p>
          <a:p>
            <a:pPr marL="285750" indent="-285750">
              <a:buFont typeface="Arial" panose="020B0604020202020204" pitchFamily="34" charset="0"/>
              <a:buChar char="•"/>
            </a:pPr>
            <a:r>
              <a:rPr lang="pt-BR" dirty="0" smtClean="0"/>
              <a:t>Pode ser  enxergado como um serviço de DHCP, já que fornece o IP e Gateway para cada nova LIF</a:t>
            </a:r>
          </a:p>
        </p:txBody>
      </p:sp>
    </p:spTree>
    <p:extLst>
      <p:ext uri="{BB962C8B-B14F-4D97-AF65-F5344CB8AC3E}">
        <p14:creationId xmlns:p14="http://schemas.microsoft.com/office/powerpoint/2010/main" val="3164952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411760" y="332656"/>
            <a:ext cx="5904656" cy="1080120"/>
          </a:xfrm>
        </p:spPr>
        <p:txBody>
          <a:bodyPr/>
          <a:lstStyle/>
          <a:p>
            <a:pPr algn="l"/>
            <a:r>
              <a:rPr lang="pt-BR" b="1" dirty="0" err="1" smtClean="0">
                <a:solidFill>
                  <a:schemeClr val="tx2"/>
                </a:solidFill>
              </a:rPr>
              <a:t>Vlans</a:t>
            </a:r>
            <a:endParaRPr lang="pt-BR" b="1" dirty="0">
              <a:solidFill>
                <a:schemeClr val="tx2"/>
              </a:solidFill>
            </a:endParaRP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37" y="1052736"/>
            <a:ext cx="7653325" cy="4309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107504" y="5517232"/>
            <a:ext cx="8928992" cy="1200329"/>
          </a:xfrm>
          <a:prstGeom prst="rect">
            <a:avLst/>
          </a:prstGeom>
          <a:noFill/>
        </p:spPr>
        <p:txBody>
          <a:bodyPr wrap="square" rtlCol="0">
            <a:spAutoFit/>
          </a:bodyPr>
          <a:lstStyle/>
          <a:p>
            <a:r>
              <a:rPr lang="pt-BR" dirty="0" smtClean="0"/>
              <a:t>Permitem configurações diferenciadas na mesma porta para grupos de rede separados.</a:t>
            </a:r>
          </a:p>
          <a:p>
            <a:r>
              <a:rPr lang="pt-BR" dirty="0" smtClean="0"/>
              <a:t>Oferecendo maiores possibilidades de configurações de acesso.</a:t>
            </a:r>
          </a:p>
          <a:p>
            <a:r>
              <a:rPr lang="pt-BR" dirty="0" smtClean="0"/>
              <a:t>Por exemplo: portas com MTU diferente,  separação logica do trafego de dados, segurança e maior privacidade no serviço de entrega e armazenagem de dados.</a:t>
            </a:r>
          </a:p>
        </p:txBody>
      </p:sp>
    </p:spTree>
    <p:extLst>
      <p:ext uri="{BB962C8B-B14F-4D97-AF65-F5344CB8AC3E}">
        <p14:creationId xmlns:p14="http://schemas.microsoft.com/office/powerpoint/2010/main" val="18582033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39752" y="188641"/>
            <a:ext cx="6192688" cy="936103"/>
          </a:xfrm>
        </p:spPr>
        <p:txBody>
          <a:bodyPr/>
          <a:lstStyle/>
          <a:p>
            <a:pPr algn="l"/>
            <a:r>
              <a:rPr lang="pt-BR" b="1" dirty="0" smtClean="0">
                <a:solidFill>
                  <a:schemeClr val="tx2"/>
                </a:solidFill>
              </a:rPr>
              <a:t>Interface </a:t>
            </a:r>
            <a:r>
              <a:rPr lang="pt-BR" b="1" dirty="0" err="1" smtClean="0">
                <a:solidFill>
                  <a:schemeClr val="tx2"/>
                </a:solidFill>
              </a:rPr>
              <a:t>Group</a:t>
            </a:r>
            <a:r>
              <a:rPr lang="pt-BR" b="1" dirty="0" smtClean="0">
                <a:solidFill>
                  <a:schemeClr val="tx2"/>
                </a:solidFill>
              </a:rPr>
              <a:t> (</a:t>
            </a:r>
            <a:r>
              <a:rPr lang="pt-BR" b="1" dirty="0" err="1" smtClean="0">
                <a:solidFill>
                  <a:schemeClr val="tx2"/>
                </a:solidFill>
              </a:rPr>
              <a:t>Ifgrps</a:t>
            </a:r>
            <a:r>
              <a:rPr lang="pt-BR" b="1" dirty="0" smtClean="0">
                <a:solidFill>
                  <a:schemeClr val="tx2"/>
                </a:solidFill>
              </a:rPr>
              <a:t>)</a:t>
            </a:r>
            <a:endParaRPr lang="pt-BR" b="1" dirty="0">
              <a:solidFill>
                <a:schemeClr val="tx2"/>
              </a:solidFill>
            </a:endParaRP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1196752"/>
            <a:ext cx="8424936" cy="4647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0571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67744" y="260649"/>
            <a:ext cx="6552728" cy="1152128"/>
          </a:xfrm>
        </p:spPr>
        <p:txBody>
          <a:bodyPr/>
          <a:lstStyle/>
          <a:p>
            <a:pPr algn="l"/>
            <a:r>
              <a:rPr lang="pt-BR" b="1" dirty="0" err="1" smtClean="0">
                <a:solidFill>
                  <a:schemeClr val="tx2"/>
                </a:solidFill>
              </a:rPr>
              <a:t>LIFs</a:t>
            </a:r>
            <a:r>
              <a:rPr lang="pt-BR" b="1" dirty="0" smtClean="0">
                <a:solidFill>
                  <a:schemeClr val="tx2"/>
                </a:solidFill>
              </a:rPr>
              <a:t> – Possibilidades</a:t>
            </a:r>
            <a:endParaRPr lang="pt-BR" b="1" dirty="0">
              <a:solidFill>
                <a:schemeClr val="tx2"/>
              </a:solidFill>
            </a:endParaRPr>
          </a:p>
        </p:txBody>
      </p:sp>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196752"/>
            <a:ext cx="5544616" cy="4866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5940152" y="1556792"/>
            <a:ext cx="2952328" cy="3693319"/>
          </a:xfrm>
          <a:prstGeom prst="rect">
            <a:avLst/>
          </a:prstGeom>
          <a:noFill/>
        </p:spPr>
        <p:txBody>
          <a:bodyPr wrap="square" rtlCol="0">
            <a:spAutoFit/>
          </a:bodyPr>
          <a:lstStyle/>
          <a:p>
            <a:pPr marL="285750" indent="-285750">
              <a:buFont typeface="Arial" panose="020B0604020202020204" pitchFamily="34" charset="0"/>
              <a:buChar char="•"/>
            </a:pPr>
            <a:r>
              <a:rPr lang="pt-BR" dirty="0" smtClean="0"/>
              <a:t>As </a:t>
            </a:r>
            <a:r>
              <a:rPr lang="pt-BR" dirty="0" err="1" smtClean="0"/>
              <a:t>LIFs</a:t>
            </a:r>
            <a:r>
              <a:rPr lang="pt-BR" dirty="0" smtClean="0"/>
              <a:t> podem ser criadas em portas físicas, grupos de interface (</a:t>
            </a:r>
            <a:r>
              <a:rPr lang="pt-BR" dirty="0" err="1" smtClean="0"/>
              <a:t>IFGRPs</a:t>
            </a:r>
            <a:r>
              <a:rPr lang="pt-BR" dirty="0" smtClean="0"/>
              <a:t>) ou </a:t>
            </a:r>
            <a:r>
              <a:rPr lang="pt-BR" dirty="0" err="1" smtClean="0"/>
              <a:t>VLANs</a:t>
            </a:r>
            <a:r>
              <a:rPr lang="pt-BR" dirty="0" smtClean="0"/>
              <a:t>.</a:t>
            </a:r>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r>
              <a:rPr lang="pt-BR" dirty="0" err="1" smtClean="0"/>
              <a:t>Multiplas</a:t>
            </a:r>
            <a:r>
              <a:rPr lang="pt-BR" dirty="0" smtClean="0"/>
              <a:t> LIFS podem utilizar uma mesma porta.</a:t>
            </a:r>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r>
              <a:rPr lang="pt-BR" dirty="0" err="1" smtClean="0"/>
              <a:t>LIFs</a:t>
            </a:r>
            <a:r>
              <a:rPr lang="pt-BR" dirty="0" smtClean="0"/>
              <a:t> de IP podem mover para Nós diferentes do cluster, sem interrupção do serviço mantendo seus endereços </a:t>
            </a:r>
            <a:r>
              <a:rPr lang="pt-BR" dirty="0" err="1" smtClean="0"/>
              <a:t>Ips</a:t>
            </a:r>
            <a:r>
              <a:rPr lang="pt-BR" dirty="0" smtClean="0"/>
              <a:t>.</a:t>
            </a:r>
            <a:endParaRPr lang="pt-BR" dirty="0"/>
          </a:p>
        </p:txBody>
      </p:sp>
    </p:spTree>
    <p:extLst>
      <p:ext uri="{BB962C8B-B14F-4D97-AF65-F5344CB8AC3E}">
        <p14:creationId xmlns:p14="http://schemas.microsoft.com/office/powerpoint/2010/main" val="20486692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260648"/>
            <a:ext cx="7772400" cy="1470025"/>
          </a:xfrm>
        </p:spPr>
        <p:txBody>
          <a:bodyPr/>
          <a:lstStyle/>
          <a:p>
            <a:pPr algn="l"/>
            <a:r>
              <a:rPr lang="pt-BR" b="1" dirty="0" smtClean="0">
                <a:solidFill>
                  <a:schemeClr val="tx2"/>
                </a:solidFill>
              </a:rPr>
              <a:t>Componentes da REDE</a:t>
            </a:r>
            <a:endParaRPr lang="pt-BR" b="1" dirty="0">
              <a:solidFill>
                <a:schemeClr val="tx2"/>
              </a:solidFill>
            </a:endParaRPr>
          </a:p>
        </p:txBody>
      </p:sp>
      <p:pic>
        <p:nvPicPr>
          <p:cNvPr id="80902" name="Picture 6" descr="https://library.netapp.com/ecmdocs/ECMP1196907/html/GUID-AB7FEC0A-42E5-46AB-8B04-F4826D6C14DB-l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35" y="1844824"/>
            <a:ext cx="8177091" cy="410445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to 4"/>
          <p:cNvCxnSpPr/>
          <p:nvPr/>
        </p:nvCxnSpPr>
        <p:spPr>
          <a:xfrm>
            <a:off x="2987824" y="3140968"/>
            <a:ext cx="288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a:off x="5364088" y="3140968"/>
            <a:ext cx="4320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6560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260648"/>
            <a:ext cx="7772400" cy="1470025"/>
          </a:xfrm>
        </p:spPr>
        <p:txBody>
          <a:bodyPr/>
          <a:lstStyle/>
          <a:p>
            <a:pPr algn="l"/>
            <a:r>
              <a:rPr lang="pt-BR" b="1" dirty="0" smtClean="0">
                <a:solidFill>
                  <a:schemeClr val="tx2"/>
                </a:solidFill>
              </a:rPr>
              <a:t>Componentes da REDE</a:t>
            </a:r>
            <a:endParaRPr lang="pt-BR" b="1" dirty="0">
              <a:solidFill>
                <a:schemeClr val="tx2"/>
              </a:solidFill>
            </a:endParaRP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196752"/>
            <a:ext cx="8283128" cy="5327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2432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67744" y="188640"/>
            <a:ext cx="6552728" cy="1368152"/>
          </a:xfrm>
        </p:spPr>
        <p:txBody>
          <a:bodyPr/>
          <a:lstStyle/>
          <a:p>
            <a:pPr algn="l"/>
            <a:r>
              <a:rPr lang="pt-BR" sz="3200" b="1" dirty="0" smtClean="0">
                <a:solidFill>
                  <a:schemeClr val="tx2"/>
                </a:solidFill>
              </a:rPr>
              <a:t>Networking</a:t>
            </a:r>
            <a:endParaRPr lang="pt-BR" sz="3200" b="1" dirty="0">
              <a:solidFill>
                <a:schemeClr val="tx2"/>
              </a:solidFill>
            </a:endParaRPr>
          </a:p>
        </p:txBody>
      </p:sp>
      <p:pic>
        <p:nvPicPr>
          <p:cNvPr id="4" name="Imagem 3"/>
          <p:cNvPicPr/>
          <p:nvPr/>
        </p:nvPicPr>
        <p:blipFill>
          <a:blip r:embed="rId3">
            <a:extLst>
              <a:ext uri="{28A0092B-C50C-407E-A947-70E740481C1C}">
                <a14:useLocalDpi xmlns:a14="http://schemas.microsoft.com/office/drawing/2010/main" val="0"/>
              </a:ext>
            </a:extLst>
          </a:blip>
          <a:srcRect/>
          <a:stretch>
            <a:fillRect/>
          </a:stretch>
        </p:blipFill>
        <p:spPr bwMode="auto">
          <a:xfrm>
            <a:off x="666625" y="1196752"/>
            <a:ext cx="7762875" cy="4381500"/>
          </a:xfrm>
          <a:prstGeom prst="rect">
            <a:avLst/>
          </a:prstGeom>
          <a:noFill/>
          <a:ln>
            <a:noFill/>
          </a:ln>
        </p:spPr>
      </p:pic>
    </p:spTree>
    <p:extLst>
      <p:ext uri="{BB962C8B-B14F-4D97-AF65-F5344CB8AC3E}">
        <p14:creationId xmlns:p14="http://schemas.microsoft.com/office/powerpoint/2010/main" val="36728719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483768" y="260649"/>
            <a:ext cx="6480720" cy="1368152"/>
          </a:xfrm>
        </p:spPr>
        <p:txBody>
          <a:bodyPr/>
          <a:lstStyle/>
          <a:p>
            <a:pPr algn="l"/>
            <a:r>
              <a:rPr lang="pt-BR" sz="4000" b="1" dirty="0" err="1" smtClean="0">
                <a:solidFill>
                  <a:schemeClr val="tx2"/>
                </a:solidFill>
              </a:rPr>
              <a:t>LIFs</a:t>
            </a:r>
            <a:r>
              <a:rPr lang="pt-BR" sz="4000" b="1" dirty="0" smtClean="0">
                <a:solidFill>
                  <a:schemeClr val="tx2"/>
                </a:solidFill>
              </a:rPr>
              <a:t> (</a:t>
            </a:r>
            <a:r>
              <a:rPr lang="pt-BR" sz="4000" b="1" dirty="0" err="1" smtClean="0">
                <a:solidFill>
                  <a:schemeClr val="tx2"/>
                </a:solidFill>
              </a:rPr>
              <a:t>Logical</a:t>
            </a:r>
            <a:r>
              <a:rPr lang="pt-BR" sz="4000" b="1" dirty="0" smtClean="0">
                <a:solidFill>
                  <a:schemeClr val="tx2"/>
                </a:solidFill>
              </a:rPr>
              <a:t> Interfaces)</a:t>
            </a:r>
            <a:endParaRPr lang="pt-BR" sz="4000" b="1" dirty="0">
              <a:solidFill>
                <a:schemeClr val="tx2"/>
              </a:solidFill>
            </a:endParaRPr>
          </a:p>
        </p:txBody>
      </p:sp>
      <p:sp>
        <p:nvSpPr>
          <p:cNvPr id="4" name="Retângulo 3"/>
          <p:cNvSpPr/>
          <p:nvPr/>
        </p:nvSpPr>
        <p:spPr>
          <a:xfrm>
            <a:off x="611560" y="1196752"/>
            <a:ext cx="8208912" cy="4031873"/>
          </a:xfrm>
          <a:prstGeom prst="rect">
            <a:avLst/>
          </a:prstGeom>
        </p:spPr>
        <p:txBody>
          <a:bodyPr wrap="square">
            <a:spAutoFit/>
          </a:bodyPr>
          <a:lstStyle/>
          <a:p>
            <a:pPr marL="742950" lvl="1" indent="-285750" algn="ctr">
              <a:buFont typeface="Wingdings" panose="05000000000000000000" pitchFamily="2" charset="2"/>
              <a:buChar char="§"/>
            </a:pPr>
            <a:r>
              <a:rPr lang="en-US" sz="2000" b="1" u="sng" dirty="0" err="1" smtClean="0"/>
              <a:t>Há</a:t>
            </a:r>
            <a:r>
              <a:rPr lang="en-US" sz="2000" b="1" u="sng" dirty="0" smtClean="0"/>
              <a:t> 5 </a:t>
            </a:r>
            <a:r>
              <a:rPr lang="en-US" sz="2000" b="1" u="sng" dirty="0" err="1" smtClean="0"/>
              <a:t>tipos</a:t>
            </a:r>
            <a:r>
              <a:rPr lang="en-US" sz="2000" b="1" u="sng" dirty="0" smtClean="0"/>
              <a:t> de LIF </a:t>
            </a:r>
            <a:r>
              <a:rPr lang="en-US" sz="2000" b="1" u="sng" dirty="0" err="1" smtClean="0"/>
              <a:t>diferente</a:t>
            </a:r>
            <a:r>
              <a:rPr lang="en-US" sz="2000" b="1" u="sng" dirty="0" smtClean="0"/>
              <a:t> s no Data ONTAP:</a:t>
            </a:r>
          </a:p>
          <a:p>
            <a:pPr marL="742950" lvl="1" indent="-285750" algn="ctr">
              <a:buFont typeface="Wingdings" panose="05000000000000000000" pitchFamily="2" charset="2"/>
              <a:buChar char="§"/>
            </a:pPr>
            <a:endParaRPr lang="en-US" sz="2000" b="1" u="sng" dirty="0" smtClean="0"/>
          </a:p>
          <a:p>
            <a:pPr marL="742950" lvl="1" indent="-285750">
              <a:buFont typeface="Wingdings" panose="05000000000000000000" pitchFamily="2" charset="2"/>
              <a:buChar char="ü"/>
            </a:pPr>
            <a:r>
              <a:rPr lang="en-US" dirty="0" smtClean="0"/>
              <a:t>LIF </a:t>
            </a:r>
            <a:r>
              <a:rPr lang="en-US" dirty="0"/>
              <a:t>de </a:t>
            </a:r>
            <a:r>
              <a:rPr lang="en-US" dirty="0" err="1" smtClean="0"/>
              <a:t>gerenciamento</a:t>
            </a:r>
            <a:r>
              <a:rPr lang="en-US" dirty="0" smtClean="0"/>
              <a:t> do cluster (Cluster LIF):</a:t>
            </a:r>
            <a:endParaRPr lang="pt-BR" sz="1100" dirty="0"/>
          </a:p>
          <a:p>
            <a:r>
              <a:rPr lang="en-US" i="1" dirty="0"/>
              <a:t>► </a:t>
            </a:r>
            <a:r>
              <a:rPr lang="en-US" dirty="0"/>
              <a:t>É a LIF </a:t>
            </a:r>
            <a:r>
              <a:rPr lang="en-US" dirty="0" err="1"/>
              <a:t>persistente</a:t>
            </a:r>
            <a:r>
              <a:rPr lang="en-US" dirty="0"/>
              <a:t> para </a:t>
            </a:r>
            <a:r>
              <a:rPr lang="en-US" dirty="0" err="1"/>
              <a:t>uso</a:t>
            </a:r>
            <a:r>
              <a:rPr lang="en-US" dirty="0"/>
              <a:t> do </a:t>
            </a:r>
            <a:r>
              <a:rPr lang="en-US" dirty="0" err="1"/>
              <a:t>acesso</a:t>
            </a:r>
            <a:r>
              <a:rPr lang="en-US" dirty="0"/>
              <a:t> SSH</a:t>
            </a:r>
            <a:endParaRPr lang="pt-BR" sz="1100" dirty="0"/>
          </a:p>
          <a:p>
            <a:r>
              <a:rPr lang="en-US" i="1" dirty="0"/>
              <a:t>► </a:t>
            </a:r>
            <a:r>
              <a:rPr lang="en-US" dirty="0"/>
              <a:t>É </a:t>
            </a:r>
            <a:r>
              <a:rPr lang="en-US" dirty="0" err="1" smtClean="0"/>
              <a:t>única</a:t>
            </a:r>
            <a:r>
              <a:rPr lang="en-US" dirty="0" smtClean="0"/>
              <a:t> </a:t>
            </a:r>
            <a:r>
              <a:rPr lang="en-US" dirty="0" err="1"/>
              <a:t>dentro</a:t>
            </a:r>
            <a:r>
              <a:rPr lang="en-US" dirty="0"/>
              <a:t> do cluster</a:t>
            </a:r>
            <a:endParaRPr lang="pt-BR" sz="1100" dirty="0"/>
          </a:p>
          <a:p>
            <a:r>
              <a:rPr lang="en-US" i="1" dirty="0"/>
              <a:t>► </a:t>
            </a:r>
            <a:r>
              <a:rPr lang="en-US" dirty="0"/>
              <a:t>É </a:t>
            </a:r>
            <a:r>
              <a:rPr lang="en-US" dirty="0" err="1"/>
              <a:t>assinado</a:t>
            </a:r>
            <a:r>
              <a:rPr lang="en-US" dirty="0"/>
              <a:t> para </a:t>
            </a:r>
            <a:r>
              <a:rPr lang="en-US" dirty="0" err="1"/>
              <a:t>uma</a:t>
            </a:r>
            <a:r>
              <a:rPr lang="en-US" dirty="0"/>
              <a:t> porta de dados</a:t>
            </a:r>
            <a:endParaRPr lang="pt-BR" sz="1100" dirty="0"/>
          </a:p>
          <a:p>
            <a:r>
              <a:rPr lang="en-US" i="1" dirty="0"/>
              <a:t>► </a:t>
            </a:r>
            <a:r>
              <a:rPr lang="en-US" dirty="0" err="1"/>
              <a:t>Pode</a:t>
            </a:r>
            <a:r>
              <a:rPr lang="en-US" dirty="0"/>
              <a:t> </a:t>
            </a:r>
            <a:r>
              <a:rPr lang="en-US" dirty="0" err="1"/>
              <a:t>detectar</a:t>
            </a:r>
            <a:r>
              <a:rPr lang="en-US" dirty="0"/>
              <a:t> </a:t>
            </a:r>
            <a:r>
              <a:rPr lang="en-US" dirty="0" err="1"/>
              <a:t>uma</a:t>
            </a:r>
            <a:r>
              <a:rPr lang="en-US" dirty="0"/>
              <a:t> </a:t>
            </a:r>
            <a:r>
              <a:rPr lang="en-US" dirty="0" err="1"/>
              <a:t>falha</a:t>
            </a:r>
            <a:r>
              <a:rPr lang="en-US" dirty="0"/>
              <a:t> (failover) e </a:t>
            </a:r>
            <a:r>
              <a:rPr lang="en-US" dirty="0" err="1"/>
              <a:t>realizar</a:t>
            </a:r>
            <a:r>
              <a:rPr lang="en-US" dirty="0"/>
              <a:t> a </a:t>
            </a:r>
            <a:r>
              <a:rPr lang="en-US" dirty="0" err="1"/>
              <a:t>migração</a:t>
            </a:r>
            <a:r>
              <a:rPr lang="en-US" dirty="0"/>
              <a:t> entre </a:t>
            </a:r>
            <a:r>
              <a:rPr lang="en-US" dirty="0" err="1"/>
              <a:t>os</a:t>
            </a:r>
            <a:r>
              <a:rPr lang="en-US" dirty="0"/>
              <a:t> </a:t>
            </a:r>
            <a:r>
              <a:rPr lang="en-US" dirty="0" err="1"/>
              <a:t>nós</a:t>
            </a:r>
            <a:endParaRPr lang="pt-BR" sz="1100" dirty="0"/>
          </a:p>
          <a:p>
            <a:r>
              <a:rPr lang="en-US" dirty="0"/>
              <a:t> </a:t>
            </a:r>
            <a:endParaRPr lang="pt-BR" sz="1200" dirty="0"/>
          </a:p>
          <a:p>
            <a:pPr marL="742950" lvl="1" indent="-285750">
              <a:buFont typeface="Wingdings" panose="05000000000000000000" pitchFamily="2" charset="2"/>
              <a:buChar char="ü"/>
            </a:pPr>
            <a:r>
              <a:rPr lang="en-US" dirty="0" smtClean="0"/>
              <a:t>LIF de </a:t>
            </a:r>
            <a:r>
              <a:rPr lang="en-US" dirty="0" err="1" smtClean="0"/>
              <a:t>gerenciamento</a:t>
            </a:r>
            <a:r>
              <a:rPr lang="en-US" dirty="0" smtClean="0"/>
              <a:t> do </a:t>
            </a:r>
            <a:r>
              <a:rPr lang="en-US" dirty="0" err="1" smtClean="0"/>
              <a:t>nó</a:t>
            </a:r>
            <a:r>
              <a:rPr lang="en-US" dirty="0" smtClean="0"/>
              <a:t> (Node LIF):</a:t>
            </a:r>
            <a:endParaRPr lang="pt-BR" sz="1100" dirty="0"/>
          </a:p>
          <a:p>
            <a:r>
              <a:rPr lang="en-US" i="1" dirty="0"/>
              <a:t>► </a:t>
            </a:r>
            <a:r>
              <a:rPr lang="en-US" dirty="0"/>
              <a:t>É </a:t>
            </a:r>
            <a:r>
              <a:rPr lang="en-US" dirty="0" err="1"/>
              <a:t>único</a:t>
            </a:r>
            <a:r>
              <a:rPr lang="en-US" dirty="0"/>
              <a:t> para um </a:t>
            </a:r>
            <a:r>
              <a:rPr lang="en-US" dirty="0" err="1"/>
              <a:t>nó</a:t>
            </a:r>
            <a:endParaRPr lang="pt-BR" sz="1100" dirty="0"/>
          </a:p>
          <a:p>
            <a:r>
              <a:rPr lang="en-US" i="1" dirty="0"/>
              <a:t>► </a:t>
            </a:r>
            <a:r>
              <a:rPr lang="en-US" dirty="0"/>
              <a:t>É </a:t>
            </a:r>
            <a:r>
              <a:rPr lang="en-US" dirty="0" err="1"/>
              <a:t>assinado</a:t>
            </a:r>
            <a:r>
              <a:rPr lang="en-US" dirty="0"/>
              <a:t> para </a:t>
            </a:r>
            <a:r>
              <a:rPr lang="en-US" dirty="0" err="1"/>
              <a:t>uma</a:t>
            </a:r>
            <a:r>
              <a:rPr lang="en-US" dirty="0"/>
              <a:t> porta de dados </a:t>
            </a:r>
            <a:r>
              <a:rPr lang="en-US" dirty="0" err="1"/>
              <a:t>ou</a:t>
            </a:r>
            <a:r>
              <a:rPr lang="en-US" dirty="0"/>
              <a:t> </a:t>
            </a:r>
            <a:r>
              <a:rPr lang="en-US" dirty="0" err="1"/>
              <a:t>uma</a:t>
            </a:r>
            <a:r>
              <a:rPr lang="en-US" dirty="0"/>
              <a:t> porta de </a:t>
            </a:r>
            <a:r>
              <a:rPr lang="en-US" dirty="0" err="1"/>
              <a:t>gerenciamento</a:t>
            </a:r>
            <a:r>
              <a:rPr lang="en-US" dirty="0"/>
              <a:t> de </a:t>
            </a:r>
            <a:r>
              <a:rPr lang="en-US" dirty="0" err="1"/>
              <a:t>nós</a:t>
            </a:r>
            <a:r>
              <a:rPr lang="en-US" dirty="0"/>
              <a:t> (node-</a:t>
            </a:r>
            <a:r>
              <a:rPr lang="en-US" dirty="0" err="1"/>
              <a:t>mgmt</a:t>
            </a:r>
            <a:r>
              <a:rPr lang="en-US" dirty="0"/>
              <a:t>)</a:t>
            </a:r>
            <a:endParaRPr lang="pt-BR" sz="1100" dirty="0"/>
          </a:p>
          <a:p>
            <a:r>
              <a:rPr lang="en-US" i="1" dirty="0"/>
              <a:t>► </a:t>
            </a:r>
            <a:r>
              <a:rPr lang="en-US" dirty="0" err="1"/>
              <a:t>Pode</a:t>
            </a:r>
            <a:r>
              <a:rPr lang="en-US" dirty="0"/>
              <a:t> </a:t>
            </a:r>
            <a:r>
              <a:rPr lang="en-US" dirty="0" err="1"/>
              <a:t>somente</a:t>
            </a:r>
            <a:r>
              <a:rPr lang="en-US" dirty="0"/>
              <a:t> </a:t>
            </a:r>
            <a:r>
              <a:rPr lang="en-US" dirty="0" err="1"/>
              <a:t>realizar</a:t>
            </a:r>
            <a:r>
              <a:rPr lang="en-US" dirty="0"/>
              <a:t> um failover </a:t>
            </a:r>
            <a:r>
              <a:rPr lang="en-US" dirty="0" err="1"/>
              <a:t>ou</a:t>
            </a:r>
            <a:r>
              <a:rPr lang="en-US" dirty="0"/>
              <a:t> </a:t>
            </a:r>
            <a:r>
              <a:rPr lang="en-US" dirty="0" err="1"/>
              <a:t>migrar</a:t>
            </a:r>
            <a:r>
              <a:rPr lang="en-US" dirty="0"/>
              <a:t> para </a:t>
            </a:r>
            <a:r>
              <a:rPr lang="en-US" dirty="0" err="1"/>
              <a:t>uma</a:t>
            </a:r>
            <a:r>
              <a:rPr lang="en-US" dirty="0"/>
              <a:t> porta no </a:t>
            </a:r>
            <a:r>
              <a:rPr lang="en-US" dirty="0" err="1"/>
              <a:t>mesmo</a:t>
            </a:r>
            <a:r>
              <a:rPr lang="en-US" dirty="0"/>
              <a:t> </a:t>
            </a:r>
            <a:r>
              <a:rPr lang="en-US" dirty="0" err="1"/>
              <a:t>nó</a:t>
            </a:r>
            <a:endParaRPr lang="pt-BR" sz="1100" dirty="0"/>
          </a:p>
          <a:p>
            <a:r>
              <a:rPr lang="en-US" i="1" dirty="0" smtClean="0"/>
              <a:t>► </a:t>
            </a:r>
            <a:r>
              <a:rPr lang="en-US" dirty="0" err="1" smtClean="0"/>
              <a:t>Pode</a:t>
            </a:r>
            <a:r>
              <a:rPr lang="en-US" dirty="0" smtClean="0"/>
              <a:t> </a:t>
            </a:r>
            <a:r>
              <a:rPr lang="en-US" dirty="0" err="1" smtClean="0"/>
              <a:t>acessar</a:t>
            </a:r>
            <a:r>
              <a:rPr lang="en-US" dirty="0" smtClean="0"/>
              <a:t> o cluster </a:t>
            </a:r>
            <a:r>
              <a:rPr lang="en-US" dirty="0" err="1" smtClean="0"/>
              <a:t>todo</a:t>
            </a:r>
            <a:r>
              <a:rPr lang="en-US" dirty="0" smtClean="0"/>
              <a:t>.</a:t>
            </a:r>
            <a:endParaRPr lang="pt-BR" sz="1100" dirty="0"/>
          </a:p>
        </p:txBody>
      </p:sp>
      <p:pic>
        <p:nvPicPr>
          <p:cNvPr id="5" name="Imagem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4992341"/>
            <a:ext cx="3226371" cy="1676168"/>
          </a:xfrm>
          <a:prstGeom prst="rect">
            <a:avLst/>
          </a:prstGeom>
          <a:noFill/>
          <a:ln>
            <a:noFill/>
          </a:ln>
        </p:spPr>
      </p:pic>
    </p:spTree>
    <p:extLst>
      <p:ext uri="{BB962C8B-B14F-4D97-AF65-F5344CB8AC3E}">
        <p14:creationId xmlns:p14="http://schemas.microsoft.com/office/powerpoint/2010/main" val="3032789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5458" name="Group 2"/>
          <p:cNvGrpSpPr>
            <a:grpSpLocks/>
          </p:cNvGrpSpPr>
          <p:nvPr/>
        </p:nvGrpSpPr>
        <p:grpSpPr bwMode="auto">
          <a:xfrm>
            <a:off x="3325813" y="2746375"/>
            <a:ext cx="2741612" cy="1357313"/>
            <a:chOff x="2095" y="1730"/>
            <a:chExt cx="1727" cy="855"/>
          </a:xfrm>
        </p:grpSpPr>
        <p:sp>
          <p:nvSpPr>
            <p:cNvPr id="2195459" name="Rectangle 3"/>
            <p:cNvSpPr>
              <a:spLocks noChangeArrowheads="1"/>
            </p:cNvSpPr>
            <p:nvPr/>
          </p:nvSpPr>
          <p:spPr bwMode="auto">
            <a:xfrm>
              <a:off x="2095" y="2105"/>
              <a:ext cx="568" cy="319"/>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60" name="Rectangle 4"/>
            <p:cNvSpPr>
              <a:spLocks noChangeArrowheads="1"/>
            </p:cNvSpPr>
            <p:nvPr/>
          </p:nvSpPr>
          <p:spPr bwMode="auto">
            <a:xfrm>
              <a:off x="2773" y="2109"/>
              <a:ext cx="357" cy="31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61" name="Rectangle 5"/>
            <p:cNvSpPr>
              <a:spLocks noChangeArrowheads="1"/>
            </p:cNvSpPr>
            <p:nvPr/>
          </p:nvSpPr>
          <p:spPr bwMode="auto">
            <a:xfrm>
              <a:off x="3237" y="2116"/>
              <a:ext cx="577" cy="301"/>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62" name="Text Box 6"/>
            <p:cNvSpPr txBox="1">
              <a:spLocks noChangeArrowheads="1"/>
            </p:cNvSpPr>
            <p:nvPr/>
          </p:nvSpPr>
          <p:spPr bwMode="auto">
            <a:xfrm>
              <a:off x="2788" y="2178"/>
              <a:ext cx="320"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chemeClr val="bg1"/>
                  </a:solidFill>
                </a:rPr>
                <a:t>CPU</a:t>
              </a:r>
            </a:p>
          </p:txBody>
        </p:sp>
        <p:sp>
          <p:nvSpPr>
            <p:cNvPr id="2195463" name="Line 7"/>
            <p:cNvSpPr>
              <a:spLocks noChangeShapeType="1"/>
            </p:cNvSpPr>
            <p:nvPr/>
          </p:nvSpPr>
          <p:spPr bwMode="auto">
            <a:xfrm>
              <a:off x="2329" y="1976"/>
              <a:ext cx="120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464" name="Line 8"/>
            <p:cNvSpPr>
              <a:spLocks noChangeShapeType="1"/>
            </p:cNvSpPr>
            <p:nvPr/>
          </p:nvSpPr>
          <p:spPr bwMode="auto">
            <a:xfrm>
              <a:off x="2954" y="1980"/>
              <a:ext cx="1" cy="1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465" name="Line 9"/>
            <p:cNvSpPr>
              <a:spLocks noChangeShapeType="1"/>
            </p:cNvSpPr>
            <p:nvPr/>
          </p:nvSpPr>
          <p:spPr bwMode="auto">
            <a:xfrm>
              <a:off x="2329" y="1976"/>
              <a:ext cx="1" cy="1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466" name="Line 10"/>
            <p:cNvSpPr>
              <a:spLocks noChangeShapeType="1"/>
            </p:cNvSpPr>
            <p:nvPr/>
          </p:nvSpPr>
          <p:spPr bwMode="auto">
            <a:xfrm flipH="1">
              <a:off x="3540" y="1976"/>
              <a:ext cx="0" cy="1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467" name="Text Box 11"/>
            <p:cNvSpPr txBox="1">
              <a:spLocks noChangeArrowheads="1"/>
            </p:cNvSpPr>
            <p:nvPr/>
          </p:nvSpPr>
          <p:spPr bwMode="auto">
            <a:xfrm>
              <a:off x="3248" y="2108"/>
              <a:ext cx="567"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chemeClr val="bg1"/>
                  </a:solidFill>
                </a:rPr>
                <a:t>NVRAM</a:t>
              </a:r>
            </a:p>
          </p:txBody>
        </p:sp>
        <p:sp>
          <p:nvSpPr>
            <p:cNvPr id="2195468" name="Text Box 12"/>
            <p:cNvSpPr txBox="1">
              <a:spLocks noChangeArrowheads="1"/>
            </p:cNvSpPr>
            <p:nvPr/>
          </p:nvSpPr>
          <p:spPr bwMode="auto">
            <a:xfrm>
              <a:off x="2109" y="2097"/>
              <a:ext cx="567"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chemeClr val="bg1"/>
                  </a:solidFill>
                </a:rPr>
                <a:t>RAM</a:t>
              </a:r>
            </a:p>
          </p:txBody>
        </p:sp>
        <p:grpSp>
          <p:nvGrpSpPr>
            <p:cNvPr id="2195469" name="Group 13"/>
            <p:cNvGrpSpPr>
              <a:grpSpLocks/>
            </p:cNvGrpSpPr>
            <p:nvPr/>
          </p:nvGrpSpPr>
          <p:grpSpPr bwMode="auto">
            <a:xfrm>
              <a:off x="2513" y="1730"/>
              <a:ext cx="357" cy="168"/>
              <a:chOff x="2513" y="1730"/>
              <a:chExt cx="357" cy="168"/>
            </a:xfrm>
          </p:grpSpPr>
          <p:sp>
            <p:nvSpPr>
              <p:cNvPr id="2195470" name="Rectangle 14"/>
              <p:cNvSpPr>
                <a:spLocks noChangeArrowheads="1"/>
              </p:cNvSpPr>
              <p:nvPr/>
            </p:nvSpPr>
            <p:spPr bwMode="auto">
              <a:xfrm>
                <a:off x="2513" y="1730"/>
                <a:ext cx="357" cy="166"/>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71" name="Text Box 15"/>
              <p:cNvSpPr txBox="1">
                <a:spLocks noChangeArrowheads="1"/>
              </p:cNvSpPr>
              <p:nvPr/>
            </p:nvSpPr>
            <p:spPr bwMode="auto">
              <a:xfrm>
                <a:off x="2552" y="1754"/>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000" b="1">
                    <a:solidFill>
                      <a:schemeClr val="bg1"/>
                    </a:solidFill>
                  </a:rPr>
                  <a:t>NIC</a:t>
                </a:r>
              </a:p>
            </p:txBody>
          </p:sp>
        </p:grpSp>
        <p:grpSp>
          <p:nvGrpSpPr>
            <p:cNvPr id="2195472" name="Group 16"/>
            <p:cNvGrpSpPr>
              <a:grpSpLocks/>
            </p:cNvGrpSpPr>
            <p:nvPr/>
          </p:nvGrpSpPr>
          <p:grpSpPr bwMode="auto">
            <a:xfrm>
              <a:off x="2975" y="1733"/>
              <a:ext cx="410" cy="171"/>
              <a:chOff x="2985" y="1715"/>
              <a:chExt cx="400" cy="171"/>
            </a:xfrm>
          </p:grpSpPr>
          <p:sp>
            <p:nvSpPr>
              <p:cNvPr id="2195473" name="Text Box 17"/>
              <p:cNvSpPr txBox="1">
                <a:spLocks noChangeArrowheads="1"/>
              </p:cNvSpPr>
              <p:nvPr/>
            </p:nvSpPr>
            <p:spPr bwMode="auto">
              <a:xfrm>
                <a:off x="2985" y="1742"/>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000" b="1">
                    <a:solidFill>
                      <a:schemeClr val="bg1"/>
                    </a:solidFill>
                  </a:rPr>
                  <a:t>NIC</a:t>
                </a:r>
              </a:p>
            </p:txBody>
          </p:sp>
          <p:sp>
            <p:nvSpPr>
              <p:cNvPr id="2195474" name="Rectangle 18"/>
              <p:cNvSpPr>
                <a:spLocks noChangeArrowheads="1"/>
              </p:cNvSpPr>
              <p:nvPr/>
            </p:nvSpPr>
            <p:spPr bwMode="auto">
              <a:xfrm>
                <a:off x="3028" y="1715"/>
                <a:ext cx="357" cy="166"/>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75" name="Text Box 19"/>
              <p:cNvSpPr txBox="1">
                <a:spLocks noChangeArrowheads="1"/>
              </p:cNvSpPr>
              <p:nvPr/>
            </p:nvSpPr>
            <p:spPr bwMode="auto">
              <a:xfrm>
                <a:off x="3067" y="1739"/>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000" b="1">
                    <a:solidFill>
                      <a:schemeClr val="bg1"/>
                    </a:solidFill>
                  </a:rPr>
                  <a:t>HBA</a:t>
                </a:r>
              </a:p>
            </p:txBody>
          </p:sp>
        </p:grpSp>
        <p:sp>
          <p:nvSpPr>
            <p:cNvPr id="2195476" name="Line 20"/>
            <p:cNvSpPr>
              <a:spLocks noChangeShapeType="1"/>
            </p:cNvSpPr>
            <p:nvPr/>
          </p:nvSpPr>
          <p:spPr bwMode="auto">
            <a:xfrm>
              <a:off x="3204" y="1896"/>
              <a:ext cx="1" cy="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477" name="Line 21"/>
            <p:cNvSpPr>
              <a:spLocks noChangeShapeType="1"/>
            </p:cNvSpPr>
            <p:nvPr/>
          </p:nvSpPr>
          <p:spPr bwMode="auto">
            <a:xfrm>
              <a:off x="2690" y="1895"/>
              <a:ext cx="1" cy="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478" name="Text Box 22"/>
            <p:cNvSpPr txBox="1">
              <a:spLocks noChangeArrowheads="1"/>
            </p:cNvSpPr>
            <p:nvPr/>
          </p:nvSpPr>
          <p:spPr bwMode="auto">
            <a:xfrm>
              <a:off x="3236" y="2423"/>
              <a:ext cx="58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rgbClr val="000066"/>
                  </a:solidFill>
                </a:rPr>
                <a:t>Journal</a:t>
              </a:r>
            </a:p>
          </p:txBody>
        </p:sp>
      </p:grpSp>
      <p:sp>
        <p:nvSpPr>
          <p:cNvPr id="2195479" name="Text Box 23"/>
          <p:cNvSpPr txBox="1">
            <a:spLocks noChangeArrowheads="1"/>
          </p:cNvSpPr>
          <p:nvPr/>
        </p:nvSpPr>
        <p:spPr bwMode="auto">
          <a:xfrm>
            <a:off x="71438" y="3359150"/>
            <a:ext cx="290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b="1">
                <a:solidFill>
                  <a:schemeClr val="tx1"/>
                </a:solidFill>
              </a:rPr>
              <a:t> Heads hopscotch disks</a:t>
            </a:r>
            <a:endParaRPr lang="en-US" sz="1800" b="1">
              <a:solidFill>
                <a:schemeClr val="tx1"/>
              </a:solidFill>
            </a:endParaRPr>
          </a:p>
        </p:txBody>
      </p:sp>
      <p:grpSp>
        <p:nvGrpSpPr>
          <p:cNvPr id="2195480" name="Group 24"/>
          <p:cNvGrpSpPr>
            <a:grpSpLocks/>
          </p:cNvGrpSpPr>
          <p:nvPr/>
        </p:nvGrpSpPr>
        <p:grpSpPr bwMode="auto">
          <a:xfrm>
            <a:off x="211138" y="4214813"/>
            <a:ext cx="2800350" cy="755650"/>
            <a:chOff x="137" y="2560"/>
            <a:chExt cx="1764" cy="476"/>
          </a:xfrm>
        </p:grpSpPr>
        <p:sp>
          <p:nvSpPr>
            <p:cNvPr id="2195481" name="AutoShape 25"/>
            <p:cNvSpPr>
              <a:spLocks noChangeArrowheads="1"/>
            </p:cNvSpPr>
            <p:nvPr/>
          </p:nvSpPr>
          <p:spPr bwMode="auto">
            <a:xfrm>
              <a:off x="137" y="2561"/>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82" name="AutoShape 26"/>
            <p:cNvSpPr>
              <a:spLocks noChangeArrowheads="1"/>
            </p:cNvSpPr>
            <p:nvPr/>
          </p:nvSpPr>
          <p:spPr bwMode="auto">
            <a:xfrm>
              <a:off x="396" y="2561"/>
              <a:ext cx="216"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83" name="AutoShape 27"/>
            <p:cNvSpPr>
              <a:spLocks noChangeArrowheads="1"/>
            </p:cNvSpPr>
            <p:nvPr/>
          </p:nvSpPr>
          <p:spPr bwMode="auto">
            <a:xfrm>
              <a:off x="654" y="2561"/>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84" name="AutoShape 28"/>
            <p:cNvSpPr>
              <a:spLocks noChangeArrowheads="1"/>
            </p:cNvSpPr>
            <p:nvPr/>
          </p:nvSpPr>
          <p:spPr bwMode="auto">
            <a:xfrm>
              <a:off x="912" y="2560"/>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85" name="AutoShape 29"/>
            <p:cNvSpPr>
              <a:spLocks noChangeArrowheads="1"/>
            </p:cNvSpPr>
            <p:nvPr/>
          </p:nvSpPr>
          <p:spPr bwMode="auto">
            <a:xfrm>
              <a:off x="1169" y="2561"/>
              <a:ext cx="218"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86" name="AutoShape 30"/>
            <p:cNvSpPr>
              <a:spLocks noChangeArrowheads="1"/>
            </p:cNvSpPr>
            <p:nvPr/>
          </p:nvSpPr>
          <p:spPr bwMode="auto">
            <a:xfrm>
              <a:off x="1427" y="2561"/>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87" name="AutoShape 31"/>
            <p:cNvSpPr>
              <a:spLocks noChangeArrowheads="1"/>
            </p:cNvSpPr>
            <p:nvPr/>
          </p:nvSpPr>
          <p:spPr bwMode="auto">
            <a:xfrm>
              <a:off x="1684" y="2566"/>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195488" name="Group 32"/>
          <p:cNvGrpSpPr>
            <a:grpSpLocks/>
          </p:cNvGrpSpPr>
          <p:nvPr/>
        </p:nvGrpSpPr>
        <p:grpSpPr bwMode="auto">
          <a:xfrm>
            <a:off x="0" y="1365250"/>
            <a:ext cx="3411538" cy="1292225"/>
            <a:chOff x="0" y="860"/>
            <a:chExt cx="2149" cy="814"/>
          </a:xfrm>
        </p:grpSpPr>
        <p:sp>
          <p:nvSpPr>
            <p:cNvPr id="2195489" name="Text Box 33"/>
            <p:cNvSpPr txBox="1">
              <a:spLocks noChangeArrowheads="1"/>
            </p:cNvSpPr>
            <p:nvPr/>
          </p:nvSpPr>
          <p:spPr bwMode="auto">
            <a:xfrm>
              <a:off x="0" y="860"/>
              <a:ext cx="2149"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1900" b="1" u="sng">
                  <a:solidFill>
                    <a:srgbClr val="000066"/>
                  </a:solidFill>
                </a:rPr>
                <a:t>Conventional File Systems</a:t>
              </a:r>
            </a:p>
          </p:txBody>
        </p:sp>
        <p:sp>
          <p:nvSpPr>
            <p:cNvPr id="2195490" name="Text Box 34"/>
            <p:cNvSpPr txBox="1">
              <a:spLocks noChangeArrowheads="1"/>
            </p:cNvSpPr>
            <p:nvPr/>
          </p:nvSpPr>
          <p:spPr bwMode="auto">
            <a:xfrm>
              <a:off x="41" y="1183"/>
              <a:ext cx="1998"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600" b="1">
                  <a:solidFill>
                    <a:schemeClr val="tx1"/>
                  </a:solidFill>
                </a:rPr>
                <a:t> eg.) </a:t>
              </a:r>
              <a:r>
                <a:rPr lang="en-US" altLang="en-US" sz="1800" b="1">
                  <a:solidFill>
                    <a:schemeClr val="tx1"/>
                  </a:solidFill>
                </a:rPr>
                <a:t>Berkeley,Veritas,NTFS</a:t>
              </a:r>
            </a:p>
            <a:p>
              <a:pPr>
                <a:spcBef>
                  <a:spcPct val="50000"/>
                </a:spcBef>
                <a:buFontTx/>
                <a:buChar char="•"/>
              </a:pPr>
              <a:r>
                <a:rPr lang="en-US" altLang="en-US" sz="1800" b="1">
                  <a:solidFill>
                    <a:schemeClr val="tx1"/>
                  </a:solidFill>
                </a:rPr>
                <a:t> Built for single requests</a:t>
              </a:r>
              <a:endParaRPr lang="en-US" altLang="en-US" sz="1800" b="1" u="sng">
                <a:solidFill>
                  <a:schemeClr val="tx1"/>
                </a:solidFill>
              </a:endParaRPr>
            </a:p>
          </p:txBody>
        </p:sp>
      </p:grpSp>
      <p:grpSp>
        <p:nvGrpSpPr>
          <p:cNvPr id="2195491" name="Group 35"/>
          <p:cNvGrpSpPr>
            <a:grpSpLocks/>
          </p:cNvGrpSpPr>
          <p:nvPr/>
        </p:nvGrpSpPr>
        <p:grpSpPr bwMode="auto">
          <a:xfrm>
            <a:off x="3298825" y="4229100"/>
            <a:ext cx="1123950" cy="750888"/>
            <a:chOff x="2078" y="2664"/>
            <a:chExt cx="708" cy="473"/>
          </a:xfrm>
        </p:grpSpPr>
        <p:grpSp>
          <p:nvGrpSpPr>
            <p:cNvPr id="2195492" name="Group 36"/>
            <p:cNvGrpSpPr>
              <a:grpSpLocks/>
            </p:cNvGrpSpPr>
            <p:nvPr/>
          </p:nvGrpSpPr>
          <p:grpSpPr bwMode="auto">
            <a:xfrm>
              <a:off x="2078" y="2664"/>
              <a:ext cx="213" cy="473"/>
              <a:chOff x="2078" y="2664"/>
              <a:chExt cx="213" cy="473"/>
            </a:xfrm>
          </p:grpSpPr>
          <p:sp>
            <p:nvSpPr>
              <p:cNvPr id="2195493" name="AutoShape 37"/>
              <p:cNvSpPr>
                <a:spLocks noChangeArrowheads="1"/>
              </p:cNvSpPr>
              <p:nvPr/>
            </p:nvSpPr>
            <p:spPr bwMode="auto">
              <a:xfrm>
                <a:off x="2078" y="2664"/>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94" name="Text Box 38"/>
              <p:cNvSpPr txBox="1">
                <a:spLocks noChangeArrowheads="1"/>
              </p:cNvSpPr>
              <p:nvPr/>
            </p:nvSpPr>
            <p:spPr bwMode="auto">
              <a:xfrm>
                <a:off x="2108" y="2671"/>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nvGrpSpPr>
            <p:cNvPr id="2195495" name="Group 39"/>
            <p:cNvGrpSpPr>
              <a:grpSpLocks/>
            </p:cNvGrpSpPr>
            <p:nvPr/>
          </p:nvGrpSpPr>
          <p:grpSpPr bwMode="auto">
            <a:xfrm>
              <a:off x="2327" y="2664"/>
              <a:ext cx="213" cy="473"/>
              <a:chOff x="2327" y="2664"/>
              <a:chExt cx="213" cy="473"/>
            </a:xfrm>
          </p:grpSpPr>
          <p:sp>
            <p:nvSpPr>
              <p:cNvPr id="2195496" name="AutoShape 40"/>
              <p:cNvSpPr>
                <a:spLocks noChangeArrowheads="1"/>
              </p:cNvSpPr>
              <p:nvPr/>
            </p:nvSpPr>
            <p:spPr bwMode="auto">
              <a:xfrm>
                <a:off x="2327" y="2664"/>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497" name="Text Box 41"/>
              <p:cNvSpPr txBox="1">
                <a:spLocks noChangeArrowheads="1"/>
              </p:cNvSpPr>
              <p:nvPr/>
            </p:nvSpPr>
            <p:spPr bwMode="auto">
              <a:xfrm>
                <a:off x="2358" y="2670"/>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nvGrpSpPr>
            <p:cNvPr id="2195498" name="Group 42"/>
            <p:cNvGrpSpPr>
              <a:grpSpLocks/>
            </p:cNvGrpSpPr>
            <p:nvPr/>
          </p:nvGrpSpPr>
          <p:grpSpPr bwMode="auto">
            <a:xfrm>
              <a:off x="2573" y="2664"/>
              <a:ext cx="213" cy="473"/>
              <a:chOff x="2573" y="2664"/>
              <a:chExt cx="213" cy="473"/>
            </a:xfrm>
          </p:grpSpPr>
          <p:sp>
            <p:nvSpPr>
              <p:cNvPr id="2195499" name="AutoShape 43"/>
              <p:cNvSpPr>
                <a:spLocks noChangeArrowheads="1"/>
              </p:cNvSpPr>
              <p:nvPr/>
            </p:nvSpPr>
            <p:spPr bwMode="auto">
              <a:xfrm>
                <a:off x="2573" y="2664"/>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00" name="Text Box 44"/>
              <p:cNvSpPr txBox="1">
                <a:spLocks noChangeArrowheads="1"/>
              </p:cNvSpPr>
              <p:nvPr/>
            </p:nvSpPr>
            <p:spPr bwMode="auto">
              <a:xfrm>
                <a:off x="2604" y="2674"/>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grpSp>
        <p:nvGrpSpPr>
          <p:cNvPr id="2195501" name="Group 45"/>
          <p:cNvGrpSpPr>
            <a:grpSpLocks/>
          </p:cNvGrpSpPr>
          <p:nvPr/>
        </p:nvGrpSpPr>
        <p:grpSpPr bwMode="auto">
          <a:xfrm>
            <a:off x="4468813" y="4227513"/>
            <a:ext cx="338137" cy="750887"/>
            <a:chOff x="2815" y="2663"/>
            <a:chExt cx="213" cy="473"/>
          </a:xfrm>
        </p:grpSpPr>
        <p:sp>
          <p:nvSpPr>
            <p:cNvPr id="2195502" name="AutoShape 46"/>
            <p:cNvSpPr>
              <a:spLocks noChangeArrowheads="1"/>
            </p:cNvSpPr>
            <p:nvPr/>
          </p:nvSpPr>
          <p:spPr bwMode="auto">
            <a:xfrm>
              <a:off x="2815" y="2663"/>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03" name="Text Box 47"/>
            <p:cNvSpPr txBox="1">
              <a:spLocks noChangeArrowheads="1"/>
            </p:cNvSpPr>
            <p:nvPr/>
          </p:nvSpPr>
          <p:spPr bwMode="auto">
            <a:xfrm>
              <a:off x="2845" y="2670"/>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nvGrpSpPr>
          <p:cNvPr id="2195504" name="Group 48"/>
          <p:cNvGrpSpPr>
            <a:grpSpLocks/>
          </p:cNvGrpSpPr>
          <p:nvPr/>
        </p:nvGrpSpPr>
        <p:grpSpPr bwMode="auto">
          <a:xfrm>
            <a:off x="4864100" y="4227513"/>
            <a:ext cx="338138" cy="750887"/>
            <a:chOff x="3064" y="2663"/>
            <a:chExt cx="213" cy="473"/>
          </a:xfrm>
        </p:grpSpPr>
        <p:sp>
          <p:nvSpPr>
            <p:cNvPr id="2195505" name="AutoShape 49"/>
            <p:cNvSpPr>
              <a:spLocks noChangeArrowheads="1"/>
            </p:cNvSpPr>
            <p:nvPr/>
          </p:nvSpPr>
          <p:spPr bwMode="auto">
            <a:xfrm>
              <a:off x="3064" y="2663"/>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06" name="Text Box 50"/>
            <p:cNvSpPr txBox="1">
              <a:spLocks noChangeArrowheads="1"/>
            </p:cNvSpPr>
            <p:nvPr/>
          </p:nvSpPr>
          <p:spPr bwMode="auto">
            <a:xfrm>
              <a:off x="3095" y="2669"/>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nvGrpSpPr>
          <p:cNvPr id="2195507" name="Group 51"/>
          <p:cNvGrpSpPr>
            <a:grpSpLocks/>
          </p:cNvGrpSpPr>
          <p:nvPr/>
        </p:nvGrpSpPr>
        <p:grpSpPr bwMode="auto">
          <a:xfrm>
            <a:off x="5254625" y="4227513"/>
            <a:ext cx="338138" cy="750887"/>
            <a:chOff x="3310" y="2663"/>
            <a:chExt cx="213" cy="473"/>
          </a:xfrm>
        </p:grpSpPr>
        <p:sp>
          <p:nvSpPr>
            <p:cNvPr id="2195508" name="AutoShape 52"/>
            <p:cNvSpPr>
              <a:spLocks noChangeArrowheads="1"/>
            </p:cNvSpPr>
            <p:nvPr/>
          </p:nvSpPr>
          <p:spPr bwMode="auto">
            <a:xfrm>
              <a:off x="3310" y="2663"/>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09" name="Text Box 53"/>
            <p:cNvSpPr txBox="1">
              <a:spLocks noChangeArrowheads="1"/>
            </p:cNvSpPr>
            <p:nvPr/>
          </p:nvSpPr>
          <p:spPr bwMode="auto">
            <a:xfrm>
              <a:off x="3341" y="2673"/>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nvGrpSpPr>
          <p:cNvPr id="2195510" name="Group 54"/>
          <p:cNvGrpSpPr>
            <a:grpSpLocks/>
          </p:cNvGrpSpPr>
          <p:nvPr/>
        </p:nvGrpSpPr>
        <p:grpSpPr bwMode="auto">
          <a:xfrm>
            <a:off x="7983538" y="4233863"/>
            <a:ext cx="338137" cy="750887"/>
            <a:chOff x="5017" y="2573"/>
            <a:chExt cx="213" cy="473"/>
          </a:xfrm>
        </p:grpSpPr>
        <p:sp>
          <p:nvSpPr>
            <p:cNvPr id="2195511" name="AutoShape 55"/>
            <p:cNvSpPr>
              <a:spLocks noChangeArrowheads="1"/>
            </p:cNvSpPr>
            <p:nvPr/>
          </p:nvSpPr>
          <p:spPr bwMode="auto">
            <a:xfrm>
              <a:off x="5017" y="2573"/>
              <a:ext cx="213" cy="473"/>
            </a:xfrm>
            <a:prstGeom prst="flowChartMagneticDisk">
              <a:avLst/>
            </a:prstGeom>
            <a:solidFill>
              <a:srgbClr val="3333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12" name="Text Box 56"/>
            <p:cNvSpPr txBox="1">
              <a:spLocks noChangeArrowheads="1"/>
            </p:cNvSpPr>
            <p:nvPr/>
          </p:nvSpPr>
          <p:spPr bwMode="auto">
            <a:xfrm>
              <a:off x="5045" y="2582"/>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bg1"/>
                  </a:solidFill>
                </a:rPr>
                <a:t>P</a:t>
              </a:r>
            </a:p>
          </p:txBody>
        </p:sp>
      </p:grpSp>
      <p:grpSp>
        <p:nvGrpSpPr>
          <p:cNvPr id="2195513" name="Group 57"/>
          <p:cNvGrpSpPr>
            <a:grpSpLocks/>
          </p:cNvGrpSpPr>
          <p:nvPr/>
        </p:nvGrpSpPr>
        <p:grpSpPr bwMode="auto">
          <a:xfrm>
            <a:off x="5643563" y="4224338"/>
            <a:ext cx="2300287" cy="754062"/>
            <a:chOff x="3537" y="2569"/>
            <a:chExt cx="1449" cy="475"/>
          </a:xfrm>
        </p:grpSpPr>
        <p:grpSp>
          <p:nvGrpSpPr>
            <p:cNvPr id="2195514" name="Group 58"/>
            <p:cNvGrpSpPr>
              <a:grpSpLocks/>
            </p:cNvGrpSpPr>
            <p:nvPr/>
          </p:nvGrpSpPr>
          <p:grpSpPr bwMode="auto">
            <a:xfrm>
              <a:off x="3537" y="2569"/>
              <a:ext cx="708" cy="473"/>
              <a:chOff x="1690" y="2096"/>
              <a:chExt cx="708" cy="473"/>
            </a:xfrm>
          </p:grpSpPr>
          <p:sp>
            <p:nvSpPr>
              <p:cNvPr id="2195515" name="AutoShape 59"/>
              <p:cNvSpPr>
                <a:spLocks noChangeArrowheads="1"/>
              </p:cNvSpPr>
              <p:nvPr/>
            </p:nvSpPr>
            <p:spPr bwMode="auto">
              <a:xfrm>
                <a:off x="1939"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16" name="AutoShape 60"/>
              <p:cNvSpPr>
                <a:spLocks noChangeArrowheads="1"/>
              </p:cNvSpPr>
              <p:nvPr/>
            </p:nvSpPr>
            <p:spPr bwMode="auto">
              <a:xfrm>
                <a:off x="2185"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17" name="AutoShape 61"/>
              <p:cNvSpPr>
                <a:spLocks noChangeArrowheads="1"/>
              </p:cNvSpPr>
              <p:nvPr/>
            </p:nvSpPr>
            <p:spPr bwMode="auto">
              <a:xfrm>
                <a:off x="1690"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18" name="Text Box 62"/>
              <p:cNvSpPr txBox="1">
                <a:spLocks noChangeArrowheads="1"/>
              </p:cNvSpPr>
              <p:nvPr/>
            </p:nvSpPr>
            <p:spPr bwMode="auto">
              <a:xfrm>
                <a:off x="1720" y="2103"/>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195519" name="Text Box 63"/>
              <p:cNvSpPr txBox="1">
                <a:spLocks noChangeArrowheads="1"/>
              </p:cNvSpPr>
              <p:nvPr/>
            </p:nvSpPr>
            <p:spPr bwMode="auto">
              <a:xfrm>
                <a:off x="1970" y="2102"/>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195520" name="Text Box 64"/>
              <p:cNvSpPr txBox="1">
                <a:spLocks noChangeArrowheads="1"/>
              </p:cNvSpPr>
              <p:nvPr/>
            </p:nvSpPr>
            <p:spPr bwMode="auto">
              <a:xfrm>
                <a:off x="2216" y="2106"/>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nvGrpSpPr>
            <p:cNvPr id="2195521" name="Group 65"/>
            <p:cNvGrpSpPr>
              <a:grpSpLocks/>
            </p:cNvGrpSpPr>
            <p:nvPr/>
          </p:nvGrpSpPr>
          <p:grpSpPr bwMode="auto">
            <a:xfrm>
              <a:off x="4278" y="2571"/>
              <a:ext cx="708" cy="473"/>
              <a:chOff x="1690" y="2096"/>
              <a:chExt cx="708" cy="473"/>
            </a:xfrm>
          </p:grpSpPr>
          <p:sp>
            <p:nvSpPr>
              <p:cNvPr id="2195522" name="AutoShape 66"/>
              <p:cNvSpPr>
                <a:spLocks noChangeArrowheads="1"/>
              </p:cNvSpPr>
              <p:nvPr/>
            </p:nvSpPr>
            <p:spPr bwMode="auto">
              <a:xfrm>
                <a:off x="1939"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23" name="AutoShape 67"/>
              <p:cNvSpPr>
                <a:spLocks noChangeArrowheads="1"/>
              </p:cNvSpPr>
              <p:nvPr/>
            </p:nvSpPr>
            <p:spPr bwMode="auto">
              <a:xfrm>
                <a:off x="2185"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24" name="AutoShape 68"/>
              <p:cNvSpPr>
                <a:spLocks noChangeArrowheads="1"/>
              </p:cNvSpPr>
              <p:nvPr/>
            </p:nvSpPr>
            <p:spPr bwMode="auto">
              <a:xfrm>
                <a:off x="1690"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25" name="Text Box 69"/>
              <p:cNvSpPr txBox="1">
                <a:spLocks noChangeArrowheads="1"/>
              </p:cNvSpPr>
              <p:nvPr/>
            </p:nvSpPr>
            <p:spPr bwMode="auto">
              <a:xfrm>
                <a:off x="1720" y="2103"/>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195526" name="Text Box 70"/>
              <p:cNvSpPr txBox="1">
                <a:spLocks noChangeArrowheads="1"/>
              </p:cNvSpPr>
              <p:nvPr/>
            </p:nvSpPr>
            <p:spPr bwMode="auto">
              <a:xfrm>
                <a:off x="1970" y="2102"/>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195527" name="Text Box 71"/>
              <p:cNvSpPr txBox="1">
                <a:spLocks noChangeArrowheads="1"/>
              </p:cNvSpPr>
              <p:nvPr/>
            </p:nvSpPr>
            <p:spPr bwMode="auto">
              <a:xfrm>
                <a:off x="2216" y="2106"/>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sp>
        <p:nvSpPr>
          <p:cNvPr id="2195528" name="Text Box 72"/>
          <p:cNvSpPr txBox="1">
            <a:spLocks noChangeArrowheads="1"/>
          </p:cNvSpPr>
          <p:nvPr/>
        </p:nvSpPr>
        <p:spPr bwMode="auto">
          <a:xfrm>
            <a:off x="3492500" y="1752600"/>
            <a:ext cx="56515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50000"/>
              </a:spcBef>
            </a:pPr>
            <a:r>
              <a:rPr lang="en-US" sz="1800" b="1" dirty="0">
                <a:solidFill>
                  <a:srgbClr val="000066"/>
                </a:solidFill>
                <a:latin typeface="Arial" pitchFamily="34" charset="0"/>
              </a:rPr>
              <a:t>1.  WAFL</a:t>
            </a:r>
            <a:r>
              <a:rPr lang="en-US" sz="1800" b="1" baseline="40000" dirty="0">
                <a:solidFill>
                  <a:srgbClr val="000066"/>
                </a:solidFill>
                <a:latin typeface="Arial" pitchFamily="34" charset="0"/>
                <a:cs typeface="Arial" pitchFamily="34" charset="0"/>
              </a:rPr>
              <a:t>®</a:t>
            </a:r>
            <a:r>
              <a:rPr lang="en-US" sz="1800" b="1" dirty="0">
                <a:solidFill>
                  <a:srgbClr val="000066"/>
                </a:solidFill>
                <a:latin typeface="Arial" pitchFamily="34" charset="0"/>
              </a:rPr>
              <a:t>- </a:t>
            </a:r>
            <a:r>
              <a:rPr lang="en-US" sz="1800" b="1" dirty="0" err="1">
                <a:solidFill>
                  <a:srgbClr val="000066"/>
                </a:solidFill>
                <a:latin typeface="Arial" pitchFamily="34" charset="0"/>
              </a:rPr>
              <a:t>Journaled</a:t>
            </a:r>
            <a:r>
              <a:rPr lang="en-US" sz="1800" b="1" dirty="0">
                <a:solidFill>
                  <a:srgbClr val="000066"/>
                </a:solidFill>
                <a:latin typeface="Arial" pitchFamily="34" charset="0"/>
              </a:rPr>
              <a:t> file system with </a:t>
            </a:r>
            <a:r>
              <a:rPr lang="en-US" sz="1700" b="1" dirty="0">
                <a:solidFill>
                  <a:srgbClr val="000066"/>
                </a:solidFill>
                <a:latin typeface="Arial" pitchFamily="34" charset="0"/>
              </a:rPr>
              <a:t>RAID4 </a:t>
            </a:r>
          </a:p>
        </p:txBody>
      </p:sp>
      <p:sp>
        <p:nvSpPr>
          <p:cNvPr id="2195529" name="Text Box 73"/>
          <p:cNvSpPr txBox="1">
            <a:spLocks noChangeArrowheads="1"/>
          </p:cNvSpPr>
          <p:nvPr/>
        </p:nvSpPr>
        <p:spPr bwMode="auto">
          <a:xfrm>
            <a:off x="5638800" y="2057400"/>
            <a:ext cx="34290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2100" indent="-292100">
              <a:defRPr sz="2400">
                <a:solidFill>
                  <a:schemeClr val="tx1"/>
                </a:solidFill>
                <a:latin typeface="Times New Roman" pitchFamily="18" charset="0"/>
              </a:defRPr>
            </a:lvl1pPr>
            <a:lvl2pPr marL="977900" indent="-457200">
              <a:defRPr sz="2400">
                <a:solidFill>
                  <a:schemeClr val="tx1"/>
                </a:solidFill>
                <a:latin typeface="Times New Roman" pitchFamily="18" charset="0"/>
              </a:defRPr>
            </a:lvl2pPr>
            <a:lvl3pPr marL="1549400" indent="-457200">
              <a:defRPr sz="2400">
                <a:solidFill>
                  <a:schemeClr val="tx1"/>
                </a:solidFill>
                <a:latin typeface="Times New Roman" pitchFamily="18" charset="0"/>
              </a:defRPr>
            </a:lvl3pPr>
            <a:lvl4pPr marL="2120900" indent="-457200">
              <a:defRPr sz="2400">
                <a:solidFill>
                  <a:schemeClr val="tx1"/>
                </a:solidFill>
                <a:latin typeface="Times New Roman" pitchFamily="18" charset="0"/>
              </a:defRPr>
            </a:lvl4pPr>
            <a:lvl5pPr marL="2692400" indent="-457200">
              <a:defRPr sz="2400">
                <a:solidFill>
                  <a:schemeClr val="tx1"/>
                </a:solidFill>
                <a:latin typeface="Times New Roman" pitchFamily="18" charset="0"/>
              </a:defRPr>
            </a:lvl5pPr>
            <a:lvl6pPr marL="3149600" indent="-457200" eaLnBrk="0" fontAlgn="base" hangingPunct="0">
              <a:spcBef>
                <a:spcPct val="0"/>
              </a:spcBef>
              <a:spcAft>
                <a:spcPct val="0"/>
              </a:spcAft>
              <a:defRPr sz="2400">
                <a:solidFill>
                  <a:schemeClr val="tx1"/>
                </a:solidFill>
                <a:latin typeface="Times New Roman" pitchFamily="18" charset="0"/>
              </a:defRPr>
            </a:lvl6pPr>
            <a:lvl7pPr marL="3606800" indent="-457200" eaLnBrk="0" fontAlgn="base" hangingPunct="0">
              <a:spcBef>
                <a:spcPct val="0"/>
              </a:spcBef>
              <a:spcAft>
                <a:spcPct val="0"/>
              </a:spcAft>
              <a:defRPr sz="2400">
                <a:solidFill>
                  <a:schemeClr val="tx1"/>
                </a:solidFill>
                <a:latin typeface="Times New Roman" pitchFamily="18" charset="0"/>
              </a:defRPr>
            </a:lvl7pPr>
            <a:lvl8pPr marL="4064000" indent="-457200" eaLnBrk="0" fontAlgn="base" hangingPunct="0">
              <a:spcBef>
                <a:spcPct val="0"/>
              </a:spcBef>
              <a:spcAft>
                <a:spcPct val="0"/>
              </a:spcAft>
              <a:defRPr sz="2400">
                <a:solidFill>
                  <a:schemeClr val="tx1"/>
                </a:solidFill>
                <a:latin typeface="Times New Roman" pitchFamily="18" charset="0"/>
              </a:defRPr>
            </a:lvl8pPr>
            <a:lvl9pPr marL="4521200" indent="-4572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50000"/>
              </a:spcBef>
            </a:pPr>
            <a:r>
              <a:rPr lang="en-US" sz="1800" b="1">
                <a:solidFill>
                  <a:srgbClr val="000066"/>
                </a:solidFill>
                <a:latin typeface="Arial" pitchFamily="34" charset="0"/>
              </a:rPr>
              <a:t>2.  Transactions journaled in NVRAM, stored in cache</a:t>
            </a:r>
          </a:p>
        </p:txBody>
      </p:sp>
      <p:sp>
        <p:nvSpPr>
          <p:cNvPr id="2195530" name="Text Box 74"/>
          <p:cNvSpPr txBox="1">
            <a:spLocks noChangeArrowheads="1"/>
          </p:cNvSpPr>
          <p:nvPr/>
        </p:nvSpPr>
        <p:spPr bwMode="auto">
          <a:xfrm>
            <a:off x="6280150" y="3505200"/>
            <a:ext cx="2711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1800" b="1">
                <a:solidFill>
                  <a:srgbClr val="000066"/>
                </a:solidFill>
              </a:rPr>
              <a:t>4.  </a:t>
            </a:r>
            <a:r>
              <a:rPr lang="en-US" sz="1800" b="1" u="sng">
                <a:solidFill>
                  <a:srgbClr val="000066"/>
                </a:solidFill>
              </a:rPr>
              <a:t>Never </a:t>
            </a:r>
            <a:r>
              <a:rPr lang="en-US" sz="1800" b="1">
                <a:solidFill>
                  <a:srgbClr val="000066"/>
                </a:solidFill>
              </a:rPr>
              <a:t>over-writes</a:t>
            </a:r>
          </a:p>
        </p:txBody>
      </p:sp>
      <p:sp>
        <p:nvSpPr>
          <p:cNvPr id="2195531" name="Line 75"/>
          <p:cNvSpPr>
            <a:spLocks noChangeShapeType="1"/>
          </p:cNvSpPr>
          <p:nvPr/>
        </p:nvSpPr>
        <p:spPr bwMode="auto">
          <a:xfrm flipV="1">
            <a:off x="3495675" y="3603625"/>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32" name="Line 76"/>
          <p:cNvSpPr>
            <a:spLocks noChangeShapeType="1"/>
          </p:cNvSpPr>
          <p:nvPr/>
        </p:nvSpPr>
        <p:spPr bwMode="auto">
          <a:xfrm flipV="1">
            <a:off x="3640138" y="3700463"/>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33" name="Line 77"/>
          <p:cNvSpPr>
            <a:spLocks noChangeShapeType="1"/>
          </p:cNvSpPr>
          <p:nvPr/>
        </p:nvSpPr>
        <p:spPr bwMode="auto">
          <a:xfrm flipV="1">
            <a:off x="3389313" y="3648075"/>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34" name="Line 78"/>
          <p:cNvSpPr>
            <a:spLocks noChangeShapeType="1"/>
          </p:cNvSpPr>
          <p:nvPr/>
        </p:nvSpPr>
        <p:spPr bwMode="auto">
          <a:xfrm flipV="1">
            <a:off x="3789363" y="3640138"/>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35" name="Line 79"/>
          <p:cNvSpPr>
            <a:spLocks noChangeShapeType="1"/>
          </p:cNvSpPr>
          <p:nvPr/>
        </p:nvSpPr>
        <p:spPr bwMode="auto">
          <a:xfrm flipV="1">
            <a:off x="4006850" y="3600450"/>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36" name="Line 80"/>
          <p:cNvSpPr>
            <a:spLocks noChangeShapeType="1"/>
          </p:cNvSpPr>
          <p:nvPr/>
        </p:nvSpPr>
        <p:spPr bwMode="auto">
          <a:xfrm flipV="1">
            <a:off x="4044950" y="3663950"/>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nvGrpSpPr>
          <p:cNvPr id="2195537" name="Group 81"/>
          <p:cNvGrpSpPr>
            <a:grpSpLocks/>
          </p:cNvGrpSpPr>
          <p:nvPr/>
        </p:nvGrpSpPr>
        <p:grpSpPr bwMode="auto">
          <a:xfrm>
            <a:off x="3390900" y="3776663"/>
            <a:ext cx="788988" cy="1587"/>
            <a:chOff x="2136" y="2324"/>
            <a:chExt cx="497" cy="1"/>
          </a:xfrm>
        </p:grpSpPr>
        <p:sp>
          <p:nvSpPr>
            <p:cNvPr id="2195538" name="Line 82"/>
            <p:cNvSpPr>
              <a:spLocks noChangeShapeType="1"/>
            </p:cNvSpPr>
            <p:nvPr/>
          </p:nvSpPr>
          <p:spPr bwMode="auto">
            <a:xfrm flipV="1">
              <a:off x="2219" y="2324"/>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39" name="Line 83"/>
            <p:cNvSpPr>
              <a:spLocks noChangeShapeType="1"/>
            </p:cNvSpPr>
            <p:nvPr/>
          </p:nvSpPr>
          <p:spPr bwMode="auto">
            <a:xfrm flipV="1">
              <a:off x="2387" y="2325"/>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40" name="Line 84"/>
            <p:cNvSpPr>
              <a:spLocks noChangeShapeType="1"/>
            </p:cNvSpPr>
            <p:nvPr/>
          </p:nvSpPr>
          <p:spPr bwMode="auto">
            <a:xfrm flipV="1">
              <a:off x="2136" y="2324"/>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41" name="Line 85"/>
            <p:cNvSpPr>
              <a:spLocks noChangeShapeType="1"/>
            </p:cNvSpPr>
            <p:nvPr/>
          </p:nvSpPr>
          <p:spPr bwMode="auto">
            <a:xfrm flipV="1">
              <a:off x="2560" y="2325"/>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42" name="Line 86"/>
            <p:cNvSpPr>
              <a:spLocks noChangeShapeType="1"/>
            </p:cNvSpPr>
            <p:nvPr/>
          </p:nvSpPr>
          <p:spPr bwMode="auto">
            <a:xfrm flipV="1">
              <a:off x="2302" y="2325"/>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43" name="Line 87"/>
            <p:cNvSpPr>
              <a:spLocks noChangeShapeType="1"/>
            </p:cNvSpPr>
            <p:nvPr/>
          </p:nvSpPr>
          <p:spPr bwMode="auto">
            <a:xfrm flipV="1">
              <a:off x="2474" y="2325"/>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nvGrpSpPr>
          <p:cNvPr id="2195544" name="Group 88"/>
          <p:cNvGrpSpPr>
            <a:grpSpLocks/>
          </p:cNvGrpSpPr>
          <p:nvPr/>
        </p:nvGrpSpPr>
        <p:grpSpPr bwMode="auto">
          <a:xfrm>
            <a:off x="236538" y="4430713"/>
            <a:ext cx="2730500" cy="536575"/>
            <a:chOff x="159" y="2648"/>
            <a:chExt cx="1720" cy="338"/>
          </a:xfrm>
        </p:grpSpPr>
        <p:grpSp>
          <p:nvGrpSpPr>
            <p:cNvPr id="2195545" name="Group 89"/>
            <p:cNvGrpSpPr>
              <a:grpSpLocks/>
            </p:cNvGrpSpPr>
            <p:nvPr/>
          </p:nvGrpSpPr>
          <p:grpSpPr bwMode="auto">
            <a:xfrm>
              <a:off x="1706" y="2663"/>
              <a:ext cx="173" cy="323"/>
              <a:chOff x="1344" y="3120"/>
              <a:chExt cx="384" cy="528"/>
            </a:xfrm>
          </p:grpSpPr>
          <p:sp>
            <p:nvSpPr>
              <p:cNvPr id="2195546" name="Line 90"/>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47" name="Line 91"/>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48" name="Line 92"/>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49" name="Line 93"/>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50" name="Line 94"/>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195551" name="Group 95"/>
            <p:cNvGrpSpPr>
              <a:grpSpLocks/>
            </p:cNvGrpSpPr>
            <p:nvPr/>
          </p:nvGrpSpPr>
          <p:grpSpPr bwMode="auto">
            <a:xfrm>
              <a:off x="159" y="2649"/>
              <a:ext cx="173" cy="323"/>
              <a:chOff x="1344" y="3120"/>
              <a:chExt cx="384" cy="528"/>
            </a:xfrm>
          </p:grpSpPr>
          <p:sp>
            <p:nvSpPr>
              <p:cNvPr id="2195552" name="Line 96"/>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53" name="Line 97"/>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54" name="Line 98"/>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55" name="Line 99"/>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56" name="Line 100"/>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195557" name="Group 101"/>
            <p:cNvGrpSpPr>
              <a:grpSpLocks/>
            </p:cNvGrpSpPr>
            <p:nvPr/>
          </p:nvGrpSpPr>
          <p:grpSpPr bwMode="auto">
            <a:xfrm>
              <a:off x="418" y="2649"/>
              <a:ext cx="172" cy="323"/>
              <a:chOff x="1344" y="3120"/>
              <a:chExt cx="384" cy="528"/>
            </a:xfrm>
          </p:grpSpPr>
          <p:sp>
            <p:nvSpPr>
              <p:cNvPr id="2195558" name="Line 102"/>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59" name="Line 103"/>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60" name="Line 104"/>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61" name="Line 105"/>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62" name="Line 106"/>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195563" name="Group 107"/>
            <p:cNvGrpSpPr>
              <a:grpSpLocks/>
            </p:cNvGrpSpPr>
            <p:nvPr/>
          </p:nvGrpSpPr>
          <p:grpSpPr bwMode="auto">
            <a:xfrm>
              <a:off x="676" y="2649"/>
              <a:ext cx="173" cy="323"/>
              <a:chOff x="1344" y="3120"/>
              <a:chExt cx="384" cy="528"/>
            </a:xfrm>
          </p:grpSpPr>
          <p:sp>
            <p:nvSpPr>
              <p:cNvPr id="2195564" name="Line 108"/>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65" name="Line 109"/>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66" name="Line 110"/>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67" name="Line 111"/>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68" name="Line 112"/>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195569" name="Group 113"/>
            <p:cNvGrpSpPr>
              <a:grpSpLocks/>
            </p:cNvGrpSpPr>
            <p:nvPr/>
          </p:nvGrpSpPr>
          <p:grpSpPr bwMode="auto">
            <a:xfrm>
              <a:off x="934" y="2648"/>
              <a:ext cx="173" cy="323"/>
              <a:chOff x="1344" y="3120"/>
              <a:chExt cx="384" cy="528"/>
            </a:xfrm>
          </p:grpSpPr>
          <p:sp>
            <p:nvSpPr>
              <p:cNvPr id="2195570" name="Line 114"/>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71" name="Line 115"/>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72" name="Line 116"/>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73" name="Line 117"/>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74" name="Line 118"/>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195575" name="Group 119"/>
            <p:cNvGrpSpPr>
              <a:grpSpLocks/>
            </p:cNvGrpSpPr>
            <p:nvPr/>
          </p:nvGrpSpPr>
          <p:grpSpPr bwMode="auto">
            <a:xfrm>
              <a:off x="1191" y="2649"/>
              <a:ext cx="174" cy="323"/>
              <a:chOff x="1344" y="3120"/>
              <a:chExt cx="384" cy="528"/>
            </a:xfrm>
          </p:grpSpPr>
          <p:sp>
            <p:nvSpPr>
              <p:cNvPr id="2195576" name="Line 120"/>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77" name="Line 121"/>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78" name="Line 122"/>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79" name="Line 123"/>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80" name="Line 124"/>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195581" name="Group 125"/>
            <p:cNvGrpSpPr>
              <a:grpSpLocks/>
            </p:cNvGrpSpPr>
            <p:nvPr/>
          </p:nvGrpSpPr>
          <p:grpSpPr bwMode="auto">
            <a:xfrm>
              <a:off x="1449" y="2658"/>
              <a:ext cx="173" cy="323"/>
              <a:chOff x="1344" y="3120"/>
              <a:chExt cx="384" cy="528"/>
            </a:xfrm>
          </p:grpSpPr>
          <p:sp>
            <p:nvSpPr>
              <p:cNvPr id="2195582" name="Line 126"/>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83" name="Line 127"/>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84" name="Line 128"/>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85" name="Line 129"/>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86" name="Line 130"/>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sp>
        <p:nvSpPr>
          <p:cNvPr id="2195587" name="Text Box 131"/>
          <p:cNvSpPr txBox="1">
            <a:spLocks noChangeArrowheads="1"/>
          </p:cNvSpPr>
          <p:nvPr/>
        </p:nvSpPr>
        <p:spPr bwMode="auto">
          <a:xfrm>
            <a:off x="5972175" y="2670175"/>
            <a:ext cx="317182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50000"/>
              </a:spcBef>
            </a:pPr>
            <a:r>
              <a:rPr lang="en-US" sz="1800" b="1">
                <a:solidFill>
                  <a:srgbClr val="000066"/>
                </a:solidFill>
                <a:latin typeface="Arial" pitchFamily="34" charset="0"/>
              </a:rPr>
              <a:t>3.  Consistency Point written to disk every 10 sec or less.</a:t>
            </a:r>
            <a:endParaRPr lang="en-US" sz="1800" b="1" u="sng">
              <a:solidFill>
                <a:srgbClr val="000066"/>
              </a:solidFill>
              <a:latin typeface="Arial" pitchFamily="34" charset="0"/>
            </a:endParaRPr>
          </a:p>
        </p:txBody>
      </p:sp>
      <p:sp>
        <p:nvSpPr>
          <p:cNvPr id="2195588" name="Line 132"/>
          <p:cNvSpPr>
            <a:spLocks noChangeShapeType="1"/>
          </p:cNvSpPr>
          <p:nvPr/>
        </p:nvSpPr>
        <p:spPr bwMode="auto">
          <a:xfrm flipV="1">
            <a:off x="5326063" y="3592513"/>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89" name="Line 133"/>
          <p:cNvSpPr>
            <a:spLocks noChangeShapeType="1"/>
          </p:cNvSpPr>
          <p:nvPr/>
        </p:nvSpPr>
        <p:spPr bwMode="auto">
          <a:xfrm flipV="1">
            <a:off x="5470525" y="3689350"/>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90" name="Line 134"/>
          <p:cNvSpPr>
            <a:spLocks noChangeShapeType="1"/>
          </p:cNvSpPr>
          <p:nvPr/>
        </p:nvSpPr>
        <p:spPr bwMode="auto">
          <a:xfrm flipV="1">
            <a:off x="5219700" y="3636963"/>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91" name="Line 135"/>
          <p:cNvSpPr>
            <a:spLocks noChangeShapeType="1"/>
          </p:cNvSpPr>
          <p:nvPr/>
        </p:nvSpPr>
        <p:spPr bwMode="auto">
          <a:xfrm flipV="1">
            <a:off x="5619750" y="3629025"/>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92" name="Line 136"/>
          <p:cNvSpPr>
            <a:spLocks noChangeShapeType="1"/>
          </p:cNvSpPr>
          <p:nvPr/>
        </p:nvSpPr>
        <p:spPr bwMode="auto">
          <a:xfrm flipV="1">
            <a:off x="5837238" y="3589338"/>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93" name="Line 137"/>
          <p:cNvSpPr>
            <a:spLocks noChangeShapeType="1"/>
          </p:cNvSpPr>
          <p:nvPr/>
        </p:nvSpPr>
        <p:spPr bwMode="auto">
          <a:xfrm flipV="1">
            <a:off x="5875338" y="3652838"/>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95594" name="Line 138"/>
          <p:cNvSpPr>
            <a:spLocks noChangeShapeType="1"/>
          </p:cNvSpPr>
          <p:nvPr/>
        </p:nvSpPr>
        <p:spPr bwMode="auto">
          <a:xfrm>
            <a:off x="3305175" y="4546600"/>
            <a:ext cx="5394325" cy="9525"/>
          </a:xfrm>
          <a:prstGeom prst="line">
            <a:avLst/>
          </a:prstGeom>
          <a:noFill/>
          <a:ln w="28575">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95" name="Line 139"/>
          <p:cNvSpPr>
            <a:spLocks noChangeShapeType="1"/>
          </p:cNvSpPr>
          <p:nvPr/>
        </p:nvSpPr>
        <p:spPr bwMode="auto">
          <a:xfrm>
            <a:off x="3308350" y="4595813"/>
            <a:ext cx="5386388" cy="0"/>
          </a:xfrm>
          <a:prstGeom prst="line">
            <a:avLst/>
          </a:prstGeom>
          <a:noFill/>
          <a:ln w="28575">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96" name="AutoShape 140"/>
          <p:cNvSpPr>
            <a:spLocks noChangeArrowheads="1"/>
          </p:cNvSpPr>
          <p:nvPr/>
        </p:nvSpPr>
        <p:spPr bwMode="auto">
          <a:xfrm>
            <a:off x="4122738" y="3962400"/>
            <a:ext cx="390525" cy="203200"/>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597" name="Text Box 141"/>
          <p:cNvSpPr txBox="1">
            <a:spLocks noChangeArrowheads="1"/>
          </p:cNvSpPr>
          <p:nvPr/>
        </p:nvSpPr>
        <p:spPr bwMode="auto">
          <a:xfrm>
            <a:off x="3025775" y="5037138"/>
            <a:ext cx="2308225"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600" b="1" i="1">
                <a:solidFill>
                  <a:srgbClr val="000066"/>
                </a:solidFill>
              </a:rPr>
              <a:t>Expand on-the-fly</a:t>
            </a:r>
          </a:p>
        </p:txBody>
      </p:sp>
      <p:sp>
        <p:nvSpPr>
          <p:cNvPr id="2195598" name="Text Box 142"/>
          <p:cNvSpPr txBox="1">
            <a:spLocks noChangeArrowheads="1"/>
          </p:cNvSpPr>
          <p:nvPr/>
        </p:nvSpPr>
        <p:spPr bwMode="auto">
          <a:xfrm>
            <a:off x="0" y="2232025"/>
            <a:ext cx="3460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800" b="1">
              <a:solidFill>
                <a:schemeClr val="tx1"/>
              </a:solidFill>
            </a:endParaRPr>
          </a:p>
        </p:txBody>
      </p:sp>
      <p:sp>
        <p:nvSpPr>
          <p:cNvPr id="2195599" name="Text Box 143"/>
          <p:cNvSpPr txBox="1">
            <a:spLocks noChangeArrowheads="1"/>
          </p:cNvSpPr>
          <p:nvPr/>
        </p:nvSpPr>
        <p:spPr bwMode="auto">
          <a:xfrm>
            <a:off x="71438" y="2644775"/>
            <a:ext cx="29829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b="1">
                <a:solidFill>
                  <a:schemeClr val="tx1"/>
                </a:solidFill>
              </a:rPr>
              <a:t> Pre-allocated locations</a:t>
            </a:r>
          </a:p>
        </p:txBody>
      </p:sp>
      <p:sp>
        <p:nvSpPr>
          <p:cNvPr id="2195600" name="Rectangle 144"/>
          <p:cNvSpPr>
            <a:spLocks noGrp="1" noChangeArrowheads="1"/>
          </p:cNvSpPr>
          <p:nvPr>
            <p:ph type="title"/>
          </p:nvPr>
        </p:nvSpPr>
        <p:spPr bwMode="black">
          <a:xfrm>
            <a:off x="1592263" y="0"/>
            <a:ext cx="7551737" cy="1143000"/>
          </a:xfrm>
          <a:noFill/>
          <a:ln/>
        </p:spPr>
        <p:txBody>
          <a:bodyPr>
            <a:normAutofit fontScale="90000"/>
          </a:bodyPr>
          <a:lstStyle/>
          <a:p>
            <a:r>
              <a:rPr lang="en-US" sz="4700" dirty="0"/>
              <a:t> </a:t>
            </a:r>
            <a:br>
              <a:rPr lang="en-US" sz="4700" dirty="0"/>
            </a:br>
            <a:r>
              <a:rPr lang="en-US" sz="2800" dirty="0" smtClean="0"/>
              <a:t> </a:t>
            </a:r>
            <a:r>
              <a:rPr lang="en-US" sz="2800" dirty="0"/>
              <a:t>WAFL</a:t>
            </a:r>
            <a:r>
              <a:rPr lang="en-US" sz="2800" b="0" baseline="30000" dirty="0">
                <a:cs typeface="Arial" pitchFamily="34" charset="0"/>
              </a:rPr>
              <a:t>®</a:t>
            </a:r>
            <a:r>
              <a:rPr lang="en-US" sz="2800" dirty="0"/>
              <a:t> &amp; RAID-4 – Como </a:t>
            </a:r>
            <a:r>
              <a:rPr lang="en-US" sz="2800" dirty="0" err="1"/>
              <a:t>trabalham</a:t>
            </a:r>
            <a:r>
              <a:rPr lang="en-US" sz="2800" dirty="0"/>
              <a:t>!</a:t>
            </a:r>
          </a:p>
        </p:txBody>
      </p:sp>
      <p:grpSp>
        <p:nvGrpSpPr>
          <p:cNvPr id="2195601" name="Group 145"/>
          <p:cNvGrpSpPr>
            <a:grpSpLocks/>
          </p:cNvGrpSpPr>
          <p:nvPr/>
        </p:nvGrpSpPr>
        <p:grpSpPr bwMode="auto">
          <a:xfrm>
            <a:off x="4084638" y="2513013"/>
            <a:ext cx="1193800" cy="173037"/>
            <a:chOff x="2573" y="1527"/>
            <a:chExt cx="752" cy="129"/>
          </a:xfrm>
        </p:grpSpPr>
        <p:sp>
          <p:nvSpPr>
            <p:cNvPr id="2195602" name="AutoShape 146"/>
            <p:cNvSpPr>
              <a:spLocks noChangeArrowheads="1"/>
            </p:cNvSpPr>
            <p:nvPr/>
          </p:nvSpPr>
          <p:spPr bwMode="auto">
            <a:xfrm>
              <a:off x="2573" y="1528"/>
              <a:ext cx="246" cy="128"/>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603" name="AutoShape 147"/>
            <p:cNvSpPr>
              <a:spLocks noChangeArrowheads="1"/>
            </p:cNvSpPr>
            <p:nvPr/>
          </p:nvSpPr>
          <p:spPr bwMode="auto">
            <a:xfrm>
              <a:off x="3079" y="1527"/>
              <a:ext cx="246" cy="128"/>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
        <p:nvSpPr>
          <p:cNvPr id="2195604" name="Text Box 148"/>
          <p:cNvSpPr txBox="1">
            <a:spLocks noChangeArrowheads="1"/>
          </p:cNvSpPr>
          <p:nvPr/>
        </p:nvSpPr>
        <p:spPr bwMode="auto">
          <a:xfrm>
            <a:off x="6281738" y="3886200"/>
            <a:ext cx="28622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1800" b="1">
                <a:solidFill>
                  <a:srgbClr val="000066"/>
                </a:solidFill>
              </a:rPr>
              <a:t>5.  Caches longer reads</a:t>
            </a:r>
          </a:p>
        </p:txBody>
      </p:sp>
      <p:sp>
        <p:nvSpPr>
          <p:cNvPr id="2195605" name="AutoShape 149"/>
          <p:cNvSpPr>
            <a:spLocks noChangeArrowheads="1"/>
          </p:cNvSpPr>
          <p:nvPr/>
        </p:nvSpPr>
        <p:spPr bwMode="auto">
          <a:xfrm rot="10800000">
            <a:off x="4122738" y="3903663"/>
            <a:ext cx="390525" cy="203200"/>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nvGrpSpPr>
          <p:cNvPr id="2195606" name="Group 150"/>
          <p:cNvGrpSpPr>
            <a:grpSpLocks/>
          </p:cNvGrpSpPr>
          <p:nvPr/>
        </p:nvGrpSpPr>
        <p:grpSpPr bwMode="auto">
          <a:xfrm>
            <a:off x="4081463" y="2462213"/>
            <a:ext cx="1192212" cy="176212"/>
            <a:chOff x="2571" y="1551"/>
            <a:chExt cx="751" cy="111"/>
          </a:xfrm>
        </p:grpSpPr>
        <p:sp>
          <p:nvSpPr>
            <p:cNvPr id="2195607" name="AutoShape 151"/>
            <p:cNvSpPr>
              <a:spLocks noChangeArrowheads="1"/>
            </p:cNvSpPr>
            <p:nvPr/>
          </p:nvSpPr>
          <p:spPr bwMode="auto">
            <a:xfrm rot="10800000">
              <a:off x="3076" y="1552"/>
              <a:ext cx="246" cy="110"/>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608" name="AutoShape 152"/>
            <p:cNvSpPr>
              <a:spLocks noChangeArrowheads="1"/>
            </p:cNvSpPr>
            <p:nvPr/>
          </p:nvSpPr>
          <p:spPr bwMode="auto">
            <a:xfrm rot="10800000">
              <a:off x="2571" y="1551"/>
              <a:ext cx="246" cy="110"/>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
        <p:nvSpPr>
          <p:cNvPr id="2195612" name="Rectangle 156"/>
          <p:cNvSpPr>
            <a:spLocks noChangeArrowheads="1"/>
          </p:cNvSpPr>
          <p:nvPr/>
        </p:nvSpPr>
        <p:spPr bwMode="black">
          <a:xfrm>
            <a:off x="3870325" y="190500"/>
            <a:ext cx="5273675"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000" b="1">
                <a:solidFill>
                  <a:schemeClr val="bg1"/>
                </a:solidFill>
              </a:rPr>
              <a:t>Networked Storage  = 1,000s Users</a:t>
            </a:r>
          </a:p>
        </p:txBody>
      </p:sp>
      <p:sp>
        <p:nvSpPr>
          <p:cNvPr id="2195613" name="Text Box 157"/>
          <p:cNvSpPr txBox="1">
            <a:spLocks noChangeArrowheads="1"/>
          </p:cNvSpPr>
          <p:nvPr/>
        </p:nvSpPr>
        <p:spPr bwMode="auto">
          <a:xfrm>
            <a:off x="3303588" y="1371600"/>
            <a:ext cx="58404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2000" b="1" u="sng">
                <a:solidFill>
                  <a:srgbClr val="000066"/>
                </a:solidFill>
              </a:rPr>
              <a:t>WAFL</a:t>
            </a:r>
            <a:r>
              <a:rPr lang="en-US" sz="2000" u="sng" baseline="30000">
                <a:solidFill>
                  <a:srgbClr val="000066"/>
                </a:solidFill>
                <a:cs typeface="Arial" pitchFamily="34" charset="0"/>
              </a:rPr>
              <a:t>®</a:t>
            </a:r>
            <a:r>
              <a:rPr lang="en-US" sz="2000" b="1" u="sng">
                <a:solidFill>
                  <a:srgbClr val="000066"/>
                </a:solidFill>
              </a:rPr>
              <a:t> – serves multiple concurrent requests</a:t>
            </a:r>
          </a:p>
        </p:txBody>
      </p:sp>
      <p:grpSp>
        <p:nvGrpSpPr>
          <p:cNvPr id="2195614" name="Group 158"/>
          <p:cNvGrpSpPr>
            <a:grpSpLocks/>
          </p:cNvGrpSpPr>
          <p:nvPr/>
        </p:nvGrpSpPr>
        <p:grpSpPr bwMode="auto">
          <a:xfrm>
            <a:off x="2724943" y="0"/>
            <a:ext cx="6419057" cy="679450"/>
            <a:chOff x="1043" y="0"/>
            <a:chExt cx="4717" cy="428"/>
          </a:xfrm>
        </p:grpSpPr>
        <p:sp>
          <p:nvSpPr>
            <p:cNvPr id="2195615" name="Rectangle 159"/>
            <p:cNvSpPr>
              <a:spLocks noChangeArrowheads="1"/>
            </p:cNvSpPr>
            <p:nvPr/>
          </p:nvSpPr>
          <p:spPr bwMode="auto">
            <a:xfrm>
              <a:off x="1043" y="0"/>
              <a:ext cx="4717" cy="428"/>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616" name="Text Box 160"/>
            <p:cNvSpPr txBox="1">
              <a:spLocks noChangeArrowheads="1"/>
            </p:cNvSpPr>
            <p:nvPr/>
          </p:nvSpPr>
          <p:spPr bwMode="auto">
            <a:xfrm>
              <a:off x="1050" y="45"/>
              <a:ext cx="471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b="1" i="1">
                  <a:solidFill>
                    <a:srgbClr val="FFFFFF"/>
                  </a:solidFill>
                  <a:cs typeface="Arial" pitchFamily="34" charset="0"/>
                </a:rPr>
                <a:t>Faster </a:t>
              </a:r>
              <a:r>
                <a:rPr lang="en-US" b="1">
                  <a:solidFill>
                    <a:srgbClr val="FFFFFF"/>
                  </a:solidFill>
                  <a:cs typeface="Arial" pitchFamily="34" charset="0"/>
                </a:rPr>
                <a:t>service, Less downtime…</a:t>
              </a:r>
            </a:p>
          </p:txBody>
        </p:sp>
      </p:grpSp>
      <p:sp>
        <p:nvSpPr>
          <p:cNvPr id="2195617" name="Text Box 161"/>
          <p:cNvSpPr txBox="1">
            <a:spLocks noChangeArrowheads="1"/>
          </p:cNvSpPr>
          <p:nvPr/>
        </p:nvSpPr>
        <p:spPr bwMode="auto">
          <a:xfrm>
            <a:off x="71438" y="2997200"/>
            <a:ext cx="29829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b="1">
                <a:solidFill>
                  <a:schemeClr val="tx1"/>
                </a:solidFill>
              </a:rPr>
              <a:t> Always update in-place</a:t>
            </a:r>
          </a:p>
        </p:txBody>
      </p:sp>
      <p:sp>
        <p:nvSpPr>
          <p:cNvPr id="2195618" name="Rectangle 162"/>
          <p:cNvSpPr>
            <a:spLocks noChangeArrowheads="1"/>
          </p:cNvSpPr>
          <p:nvPr/>
        </p:nvSpPr>
        <p:spPr bwMode="auto">
          <a:xfrm>
            <a:off x="0" y="1858963"/>
            <a:ext cx="3279775" cy="1914525"/>
          </a:xfrm>
          <a:prstGeom prst="rect">
            <a:avLst/>
          </a:prstGeom>
          <a:solidFill>
            <a:srgbClr val="FFFFFF">
              <a:alpha val="80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95619" name="Text Box 163"/>
          <p:cNvSpPr txBox="1">
            <a:spLocks noChangeArrowheads="1"/>
          </p:cNvSpPr>
          <p:nvPr/>
        </p:nvSpPr>
        <p:spPr bwMode="auto">
          <a:xfrm>
            <a:off x="5486400" y="5029200"/>
            <a:ext cx="3352800"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600" b="1" i="1">
                <a:solidFill>
                  <a:srgbClr val="000066"/>
                </a:solidFill>
              </a:rPr>
              <a:t>1 parity calc per CP, not per disk</a:t>
            </a:r>
          </a:p>
        </p:txBody>
      </p:sp>
      <p:sp>
        <p:nvSpPr>
          <p:cNvPr id="2195620" name="Text Box 164"/>
          <p:cNvSpPr txBox="1">
            <a:spLocks noChangeArrowheads="1"/>
          </p:cNvSpPr>
          <p:nvPr/>
        </p:nvSpPr>
        <p:spPr bwMode="auto">
          <a:xfrm>
            <a:off x="3276600" y="5334000"/>
            <a:ext cx="5867400"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1600" b="1" i="1">
                <a:solidFill>
                  <a:srgbClr val="000066"/>
                </a:solidFill>
              </a:rPr>
              <a:t>2-3 times faster on writes than Unix or NTFS file systems</a:t>
            </a:r>
          </a:p>
        </p:txBody>
      </p:sp>
      <p:sp>
        <p:nvSpPr>
          <p:cNvPr id="2" name="Espaço Reservado para Número de Slide 1"/>
          <p:cNvSpPr>
            <a:spLocks noGrp="1"/>
          </p:cNvSpPr>
          <p:nvPr>
            <p:ph type="sldNum" sz="quarter" idx="12"/>
          </p:nvPr>
        </p:nvSpPr>
        <p:spPr/>
        <p:txBody>
          <a:bodyPr/>
          <a:lstStyle/>
          <a:p>
            <a:fld id="{7F6B991A-3BD2-418C-AAD0-65C3483CB10C}" type="slidenum">
              <a:rPr lang="pt-BR" smtClean="0"/>
              <a:t>5</a:t>
            </a:fld>
            <a:endParaRPr lang="pt-BR"/>
          </a:p>
        </p:txBody>
      </p:sp>
    </p:spTree>
    <p:extLst>
      <p:ext uri="{BB962C8B-B14F-4D97-AF65-F5344CB8AC3E}">
        <p14:creationId xmlns:p14="http://schemas.microsoft.com/office/powerpoint/2010/main" val="5797119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195600"/>
                                        </p:tgtEl>
                                        <p:attrNameLst>
                                          <p:attrName>style.visibility</p:attrName>
                                        </p:attrNameLst>
                                      </p:cBhvr>
                                      <p:to>
                                        <p:strVal val="visible"/>
                                      </p:to>
                                    </p:set>
                                    <p:animEffect transition="in" filter="barn(inHorizontal)">
                                      <p:cBhvr>
                                        <p:cTn id="7" dur="1000"/>
                                        <p:tgtEl>
                                          <p:spTgt spid="21956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19548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1" fill="hold" grpId="0" nodeType="clickEffect">
                                  <p:stCondLst>
                                    <p:cond delay="0"/>
                                  </p:stCondLst>
                                  <p:childTnLst>
                                    <p:set>
                                      <p:cBhvr>
                                        <p:cTn id="15" dur="1" fill="hold">
                                          <p:stCondLst>
                                            <p:cond delay="0"/>
                                          </p:stCondLst>
                                        </p:cTn>
                                        <p:tgtEl>
                                          <p:spTgt spid="2195599"/>
                                        </p:tgtEl>
                                        <p:attrNameLst>
                                          <p:attrName>style.visibility</p:attrName>
                                        </p:attrNameLst>
                                      </p:cBhvr>
                                      <p:to>
                                        <p:strVal val="visible"/>
                                      </p:to>
                                    </p:set>
                                    <p:animEffect transition="in" filter="slide(fromTop)">
                                      <p:cBhvr>
                                        <p:cTn id="16" dur="1000"/>
                                        <p:tgtEl>
                                          <p:spTgt spid="2195599"/>
                                        </p:tgtEl>
                                      </p:cBhvr>
                                    </p:animEffect>
                                  </p:childTnLst>
                                </p:cTn>
                              </p:par>
                            </p:childTnLst>
                          </p:cTn>
                        </p:par>
                        <p:par>
                          <p:cTn id="17" fill="hold" nodeType="afterGroup">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2195617"/>
                                        </p:tgtEl>
                                        <p:attrNameLst>
                                          <p:attrName>style.visibility</p:attrName>
                                        </p:attrNameLst>
                                      </p:cBhvr>
                                      <p:to>
                                        <p:strVal val="visible"/>
                                      </p:to>
                                    </p:set>
                                    <p:animEffect transition="in" filter="slide(fromTop)">
                                      <p:cBhvr>
                                        <p:cTn id="20" dur="1000"/>
                                        <p:tgtEl>
                                          <p:spTgt spid="219561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195479"/>
                                        </p:tgtEl>
                                        <p:attrNameLst>
                                          <p:attrName>style.visibility</p:attrName>
                                        </p:attrNameLst>
                                      </p:cBhvr>
                                      <p:to>
                                        <p:strVal val="visible"/>
                                      </p:to>
                                    </p:set>
                                    <p:animEffect transition="in" filter="slide(fromTop)">
                                      <p:cBhvr>
                                        <p:cTn id="25" dur="500"/>
                                        <p:tgtEl>
                                          <p:spTgt spid="2195479"/>
                                        </p:tgtEl>
                                      </p:cBhvr>
                                    </p:animEffect>
                                  </p:childTnLst>
                                </p:cTn>
                              </p:par>
                            </p:childTnLst>
                          </p:cTn>
                        </p:par>
                        <p:par>
                          <p:cTn id="26" fill="hold" nodeType="afterGroup">
                            <p:stCondLst>
                              <p:cond delay="500"/>
                            </p:stCondLst>
                            <p:childTnLst>
                              <p:par>
                                <p:cTn id="27" presetID="12" presetClass="entr" presetSubtype="4" fill="hold" nodeType="afterEffect">
                                  <p:stCondLst>
                                    <p:cond delay="0"/>
                                  </p:stCondLst>
                                  <p:childTnLst>
                                    <p:set>
                                      <p:cBhvr>
                                        <p:cTn id="28" dur="1" fill="hold">
                                          <p:stCondLst>
                                            <p:cond delay="0"/>
                                          </p:stCondLst>
                                        </p:cTn>
                                        <p:tgtEl>
                                          <p:spTgt spid="2195480"/>
                                        </p:tgtEl>
                                        <p:attrNameLst>
                                          <p:attrName>style.visibility</p:attrName>
                                        </p:attrNameLst>
                                      </p:cBhvr>
                                      <p:to>
                                        <p:strVal val="visible"/>
                                      </p:to>
                                    </p:set>
                                    <p:animEffect transition="in" filter="slide(fromBottom)">
                                      <p:cBhvr>
                                        <p:cTn id="29" dur="500"/>
                                        <p:tgtEl>
                                          <p:spTgt spid="2195480"/>
                                        </p:tgtEl>
                                      </p:cBhvr>
                                    </p:animEffect>
                                  </p:childTnLst>
                                </p:cTn>
                              </p:par>
                            </p:childTnLst>
                          </p:cTn>
                        </p:par>
                        <p:par>
                          <p:cTn id="30" fill="hold" nodeType="afterGroup">
                            <p:stCondLst>
                              <p:cond delay="1000"/>
                            </p:stCondLst>
                            <p:childTnLst>
                              <p:par>
                                <p:cTn id="31" presetID="16" presetClass="entr" presetSubtype="26" fill="hold" nodeType="afterEffect">
                                  <p:stCondLst>
                                    <p:cond delay="0"/>
                                  </p:stCondLst>
                                  <p:childTnLst>
                                    <p:set>
                                      <p:cBhvr>
                                        <p:cTn id="32" dur="1" fill="hold">
                                          <p:stCondLst>
                                            <p:cond delay="0"/>
                                          </p:stCondLst>
                                        </p:cTn>
                                        <p:tgtEl>
                                          <p:spTgt spid="2195544"/>
                                        </p:tgtEl>
                                        <p:attrNameLst>
                                          <p:attrName>style.visibility</p:attrName>
                                        </p:attrNameLst>
                                      </p:cBhvr>
                                      <p:to>
                                        <p:strVal val="visible"/>
                                      </p:to>
                                    </p:set>
                                    <p:animEffect transition="in" filter="barn(inHorizontal)">
                                      <p:cBhvr>
                                        <p:cTn id="33" dur="500"/>
                                        <p:tgtEl>
                                          <p:spTgt spid="219554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195618"/>
                                        </p:tgtEl>
                                        <p:attrNameLst>
                                          <p:attrName>style.visibility</p:attrName>
                                        </p:attrNameLst>
                                      </p:cBhvr>
                                      <p:to>
                                        <p:strVal val="visible"/>
                                      </p:to>
                                    </p:set>
                                  </p:childTnLst>
                                </p:cTn>
                              </p:par>
                            </p:childTnLst>
                          </p:cTn>
                        </p:par>
                        <p:par>
                          <p:cTn id="38" fill="hold" nodeType="afterGroup">
                            <p:stCondLst>
                              <p:cond delay="0"/>
                            </p:stCondLst>
                            <p:childTnLst>
                              <p:par>
                                <p:cTn id="39" presetID="16" presetClass="entr" presetSubtype="37" fill="hold" grpId="0" nodeType="afterEffect">
                                  <p:stCondLst>
                                    <p:cond delay="0"/>
                                  </p:stCondLst>
                                  <p:childTnLst>
                                    <p:set>
                                      <p:cBhvr>
                                        <p:cTn id="40" dur="1" fill="hold">
                                          <p:stCondLst>
                                            <p:cond delay="0"/>
                                          </p:stCondLst>
                                        </p:cTn>
                                        <p:tgtEl>
                                          <p:spTgt spid="2195613"/>
                                        </p:tgtEl>
                                        <p:attrNameLst>
                                          <p:attrName>style.visibility</p:attrName>
                                        </p:attrNameLst>
                                      </p:cBhvr>
                                      <p:to>
                                        <p:strVal val="visible"/>
                                      </p:to>
                                    </p:set>
                                    <p:animEffect transition="in" filter="barn(outVertical)">
                                      <p:cBhvr>
                                        <p:cTn id="41" dur="500"/>
                                        <p:tgtEl>
                                          <p:spTgt spid="219561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2195528"/>
                                        </p:tgtEl>
                                        <p:attrNameLst>
                                          <p:attrName>style.visibility</p:attrName>
                                        </p:attrNameLst>
                                      </p:cBhvr>
                                      <p:to>
                                        <p:strVal val="visible"/>
                                      </p:to>
                                    </p:set>
                                    <p:animEffect transition="in" filter="slide(fromTop)">
                                      <p:cBhvr>
                                        <p:cTn id="46" dur="500"/>
                                        <p:tgtEl>
                                          <p:spTgt spid="219552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19551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2195510"/>
                                        </p:tgtEl>
                                        <p:attrNameLst>
                                          <p:attrName>style.visibility</p:attrName>
                                        </p:attrNameLst>
                                      </p:cBhvr>
                                      <p:to>
                                        <p:strVal val="visible"/>
                                      </p:to>
                                    </p:set>
                                    <p:anim calcmode="lin" valueType="num">
                                      <p:cBhvr additive="base">
                                        <p:cTn id="55" dur="500" fill="hold"/>
                                        <p:tgtEl>
                                          <p:spTgt spid="2195510"/>
                                        </p:tgtEl>
                                        <p:attrNameLst>
                                          <p:attrName>ppt_x</p:attrName>
                                        </p:attrNameLst>
                                      </p:cBhvr>
                                      <p:tavLst>
                                        <p:tav tm="0">
                                          <p:val>
                                            <p:strVal val="1+#ppt_w/2"/>
                                          </p:val>
                                        </p:tav>
                                        <p:tav tm="100000">
                                          <p:val>
                                            <p:strVal val="#ppt_x"/>
                                          </p:val>
                                        </p:tav>
                                      </p:tavLst>
                                    </p:anim>
                                    <p:anim calcmode="lin" valueType="num">
                                      <p:cBhvr additive="base">
                                        <p:cTn id="56" dur="500" fill="hold"/>
                                        <p:tgtEl>
                                          <p:spTgt spid="219551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54" presetClass="entr" presetSubtype="0" accel="100000" fill="hold" grpId="0" nodeType="clickEffect">
                                  <p:stCondLst>
                                    <p:cond delay="0"/>
                                  </p:stCondLst>
                                  <p:childTnLst>
                                    <p:set>
                                      <p:cBhvr>
                                        <p:cTn id="60" dur="1" fill="hold">
                                          <p:stCondLst>
                                            <p:cond delay="0"/>
                                          </p:stCondLst>
                                        </p:cTn>
                                        <p:tgtEl>
                                          <p:spTgt spid="2195597"/>
                                        </p:tgtEl>
                                        <p:attrNameLst>
                                          <p:attrName>style.visibility</p:attrName>
                                        </p:attrNameLst>
                                      </p:cBhvr>
                                      <p:to>
                                        <p:strVal val="visible"/>
                                      </p:to>
                                    </p:set>
                                    <p:anim calcmode="lin" valueType="num">
                                      <p:cBhvr>
                                        <p:cTn id="61" dur="1000" fill="hold"/>
                                        <p:tgtEl>
                                          <p:spTgt spid="2195597"/>
                                        </p:tgtEl>
                                        <p:attrNameLst>
                                          <p:attrName>ppt_w</p:attrName>
                                        </p:attrNameLst>
                                      </p:cBhvr>
                                      <p:tavLst>
                                        <p:tav tm="0">
                                          <p:val>
                                            <p:strVal val="#ppt_w*0.05"/>
                                          </p:val>
                                        </p:tav>
                                        <p:tav tm="100000">
                                          <p:val>
                                            <p:strVal val="#ppt_w"/>
                                          </p:val>
                                        </p:tav>
                                      </p:tavLst>
                                    </p:anim>
                                    <p:anim calcmode="lin" valueType="num">
                                      <p:cBhvr>
                                        <p:cTn id="62" dur="1000" fill="hold"/>
                                        <p:tgtEl>
                                          <p:spTgt spid="2195597"/>
                                        </p:tgtEl>
                                        <p:attrNameLst>
                                          <p:attrName>ppt_h</p:attrName>
                                        </p:attrNameLst>
                                      </p:cBhvr>
                                      <p:tavLst>
                                        <p:tav tm="0">
                                          <p:val>
                                            <p:strVal val="#ppt_h"/>
                                          </p:val>
                                        </p:tav>
                                        <p:tav tm="100000">
                                          <p:val>
                                            <p:strVal val="#ppt_h"/>
                                          </p:val>
                                        </p:tav>
                                      </p:tavLst>
                                    </p:anim>
                                    <p:anim calcmode="lin" valueType="num">
                                      <p:cBhvr>
                                        <p:cTn id="63" dur="1000" fill="hold"/>
                                        <p:tgtEl>
                                          <p:spTgt spid="2195597"/>
                                        </p:tgtEl>
                                        <p:attrNameLst>
                                          <p:attrName>ppt_x</p:attrName>
                                        </p:attrNameLst>
                                      </p:cBhvr>
                                      <p:tavLst>
                                        <p:tav tm="0">
                                          <p:val>
                                            <p:strVal val="#ppt_x-.2"/>
                                          </p:val>
                                        </p:tav>
                                        <p:tav tm="100000">
                                          <p:val>
                                            <p:strVal val="#ppt_x"/>
                                          </p:val>
                                        </p:tav>
                                      </p:tavLst>
                                    </p:anim>
                                    <p:anim calcmode="lin" valueType="num">
                                      <p:cBhvr>
                                        <p:cTn id="64" dur="1000" fill="hold"/>
                                        <p:tgtEl>
                                          <p:spTgt spid="2195597"/>
                                        </p:tgtEl>
                                        <p:attrNameLst>
                                          <p:attrName>ppt_y</p:attrName>
                                        </p:attrNameLst>
                                      </p:cBhvr>
                                      <p:tavLst>
                                        <p:tav tm="0">
                                          <p:val>
                                            <p:strVal val="#ppt_y"/>
                                          </p:val>
                                        </p:tav>
                                        <p:tav tm="100000">
                                          <p:val>
                                            <p:strVal val="#ppt_y"/>
                                          </p:val>
                                        </p:tav>
                                      </p:tavLst>
                                    </p:anim>
                                    <p:animEffect transition="in" filter="fade">
                                      <p:cBhvr>
                                        <p:cTn id="65" dur="1000"/>
                                        <p:tgtEl>
                                          <p:spTgt spid="2195597"/>
                                        </p:tgtEl>
                                      </p:cBhvr>
                                    </p:animEffect>
                                  </p:childTnLst>
                                </p:cTn>
                              </p:par>
                            </p:childTnLst>
                          </p:cTn>
                        </p:par>
                        <p:par>
                          <p:cTn id="66" fill="hold" nodeType="afterGroup">
                            <p:stCondLst>
                              <p:cond delay="1000"/>
                            </p:stCondLst>
                            <p:childTnLst>
                              <p:par>
                                <p:cTn id="67" presetID="1" presetClass="entr" presetSubtype="0" fill="hold" nodeType="afterEffect">
                                  <p:stCondLst>
                                    <p:cond delay="500"/>
                                  </p:stCondLst>
                                  <p:childTnLst>
                                    <p:set>
                                      <p:cBhvr>
                                        <p:cTn id="68" dur="1" fill="hold">
                                          <p:stCondLst>
                                            <p:cond delay="0"/>
                                          </p:stCondLst>
                                        </p:cTn>
                                        <p:tgtEl>
                                          <p:spTgt spid="2195507"/>
                                        </p:tgtEl>
                                        <p:attrNameLst>
                                          <p:attrName>style.visibility</p:attrName>
                                        </p:attrNameLst>
                                      </p:cBhvr>
                                      <p:to>
                                        <p:strVal val="visible"/>
                                      </p:to>
                                    </p:set>
                                  </p:childTnLst>
                                </p:cTn>
                              </p:par>
                            </p:childTnLst>
                          </p:cTn>
                        </p:par>
                        <p:par>
                          <p:cTn id="69" fill="hold" nodeType="afterGroup">
                            <p:stCondLst>
                              <p:cond delay="1500"/>
                            </p:stCondLst>
                            <p:childTnLst>
                              <p:par>
                                <p:cTn id="70" presetID="1" presetClass="entr" presetSubtype="0" fill="hold" nodeType="afterEffect">
                                  <p:stCondLst>
                                    <p:cond delay="500"/>
                                  </p:stCondLst>
                                  <p:childTnLst>
                                    <p:set>
                                      <p:cBhvr>
                                        <p:cTn id="71" dur="1" fill="hold">
                                          <p:stCondLst>
                                            <p:cond delay="0"/>
                                          </p:stCondLst>
                                        </p:cTn>
                                        <p:tgtEl>
                                          <p:spTgt spid="2195504"/>
                                        </p:tgtEl>
                                        <p:attrNameLst>
                                          <p:attrName>style.visibility</p:attrName>
                                        </p:attrNameLst>
                                      </p:cBhvr>
                                      <p:to>
                                        <p:strVal val="visible"/>
                                      </p:to>
                                    </p:set>
                                  </p:childTnLst>
                                </p:cTn>
                              </p:par>
                            </p:childTnLst>
                          </p:cTn>
                        </p:par>
                        <p:par>
                          <p:cTn id="72" fill="hold" nodeType="afterGroup">
                            <p:stCondLst>
                              <p:cond delay="2000"/>
                            </p:stCondLst>
                            <p:childTnLst>
                              <p:par>
                                <p:cTn id="73" presetID="1" presetClass="entr" presetSubtype="0" fill="hold" nodeType="afterEffect">
                                  <p:stCondLst>
                                    <p:cond delay="500"/>
                                  </p:stCondLst>
                                  <p:childTnLst>
                                    <p:set>
                                      <p:cBhvr>
                                        <p:cTn id="74" dur="1" fill="hold">
                                          <p:stCondLst>
                                            <p:cond delay="0"/>
                                          </p:stCondLst>
                                        </p:cTn>
                                        <p:tgtEl>
                                          <p:spTgt spid="2195501"/>
                                        </p:tgtEl>
                                        <p:attrNameLst>
                                          <p:attrName>style.visibility</p:attrName>
                                        </p:attrNameLst>
                                      </p:cBhvr>
                                      <p:to>
                                        <p:strVal val="visible"/>
                                      </p:to>
                                    </p:set>
                                  </p:childTnLst>
                                </p:cTn>
                              </p:par>
                            </p:childTnLst>
                          </p:cTn>
                        </p:par>
                        <p:par>
                          <p:cTn id="75" fill="hold" nodeType="afterGroup">
                            <p:stCondLst>
                              <p:cond delay="2500"/>
                            </p:stCondLst>
                            <p:childTnLst>
                              <p:par>
                                <p:cTn id="76" presetID="1" presetClass="entr" presetSubtype="0" fill="hold" nodeType="afterEffect">
                                  <p:stCondLst>
                                    <p:cond delay="500"/>
                                  </p:stCondLst>
                                  <p:childTnLst>
                                    <p:set>
                                      <p:cBhvr>
                                        <p:cTn id="77" dur="1" fill="hold">
                                          <p:stCondLst>
                                            <p:cond delay="0"/>
                                          </p:stCondLst>
                                        </p:cTn>
                                        <p:tgtEl>
                                          <p:spTgt spid="2195491"/>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1" fill="hold" grpId="0" nodeType="clickEffect">
                                  <p:stCondLst>
                                    <p:cond delay="0"/>
                                  </p:stCondLst>
                                  <p:childTnLst>
                                    <p:set>
                                      <p:cBhvr>
                                        <p:cTn id="81" dur="1" fill="hold">
                                          <p:stCondLst>
                                            <p:cond delay="0"/>
                                          </p:stCondLst>
                                        </p:cTn>
                                        <p:tgtEl>
                                          <p:spTgt spid="2195529"/>
                                        </p:tgtEl>
                                        <p:attrNameLst>
                                          <p:attrName>style.visibility</p:attrName>
                                        </p:attrNameLst>
                                      </p:cBhvr>
                                      <p:to>
                                        <p:strVal val="visible"/>
                                      </p:to>
                                    </p:set>
                                    <p:animEffect transition="in" filter="slide(fromTop)">
                                      <p:cBhvr>
                                        <p:cTn id="82" dur="500"/>
                                        <p:tgtEl>
                                          <p:spTgt spid="2195529"/>
                                        </p:tgtEl>
                                      </p:cBhvr>
                                    </p:animEffect>
                                  </p:childTnLst>
                                </p:cTn>
                              </p:par>
                              <p:par>
                                <p:cTn id="83" presetID="3" presetClass="emph" presetSubtype="1" grpId="1" nodeType="withEffect">
                                  <p:stCondLst>
                                    <p:cond delay="0"/>
                                  </p:stCondLst>
                                  <p:childTnLst>
                                    <p:set>
                                      <p:cBhvr override="childStyle">
                                        <p:cTn id="84" dur="indefinite"/>
                                        <p:tgtEl>
                                          <p:spTgt spid="2195597"/>
                                        </p:tgtEl>
                                        <p:attrNameLst>
                                          <p:attrName>style.color</p:attrName>
                                        </p:attrNameLst>
                                      </p:cBhvr>
                                      <p:to>
                                        <p:clrVal>
                                          <a:schemeClr val="tx2"/>
                                        </p:clrVal>
                                      </p:to>
                                    </p:set>
                                  </p:childTnLst>
                                  <p:subTnLst>
                                    <p:animClr clrSpc="rgb" dir="cw">
                                      <p:cBhvr override="childStyle">
                                        <p:cTn dur="1" fill="hold" display="0" masterRel="nextClick" afterEffect="1"/>
                                        <p:tgtEl>
                                          <p:spTgt spid="2195597"/>
                                        </p:tgtEl>
                                        <p:attrNameLst>
                                          <p:attrName>ppt_c</p:attrName>
                                        </p:attrNameLst>
                                      </p:cBhvr>
                                      <p:to>
                                        <a:schemeClr val="tx2"/>
                                      </p:to>
                                    </p:animClr>
                                  </p:subTnLst>
                                </p:cTn>
                              </p:par>
                            </p:childTnLst>
                          </p:cTn>
                        </p:par>
                        <p:par>
                          <p:cTn id="85" fill="hold" nodeType="afterGroup">
                            <p:stCondLst>
                              <p:cond delay="500"/>
                            </p:stCondLst>
                            <p:childTnLst>
                              <p:par>
                                <p:cTn id="86" presetID="1" presetClass="entr" presetSubtype="0" fill="hold" nodeType="afterEffect">
                                  <p:stCondLst>
                                    <p:cond delay="0"/>
                                  </p:stCondLst>
                                  <p:childTnLst>
                                    <p:set>
                                      <p:cBhvr>
                                        <p:cTn id="87" dur="1" fill="hold">
                                          <p:stCondLst>
                                            <p:cond delay="0"/>
                                          </p:stCondLst>
                                        </p:cTn>
                                        <p:tgtEl>
                                          <p:spTgt spid="2195458"/>
                                        </p:tgtEl>
                                        <p:attrNameLst>
                                          <p:attrName>style.visibility</p:attrName>
                                        </p:attrNameLst>
                                      </p:cBhvr>
                                      <p:to>
                                        <p:strVal val="visible"/>
                                      </p:to>
                                    </p:set>
                                  </p:childTnLst>
                                </p:cTn>
                              </p:par>
                            </p:childTnLst>
                          </p:cTn>
                        </p:par>
                        <p:par>
                          <p:cTn id="88" fill="hold" nodeType="afterGroup">
                            <p:stCondLst>
                              <p:cond delay="500"/>
                            </p:stCondLst>
                            <p:childTnLst>
                              <p:par>
                                <p:cTn id="89" presetID="12" presetClass="entr" presetSubtype="1" fill="hold" nodeType="afterEffect">
                                  <p:stCondLst>
                                    <p:cond delay="0"/>
                                  </p:stCondLst>
                                  <p:childTnLst>
                                    <p:set>
                                      <p:cBhvr>
                                        <p:cTn id="90" dur="1" fill="hold">
                                          <p:stCondLst>
                                            <p:cond delay="0"/>
                                          </p:stCondLst>
                                        </p:cTn>
                                        <p:tgtEl>
                                          <p:spTgt spid="2195601"/>
                                        </p:tgtEl>
                                        <p:attrNameLst>
                                          <p:attrName>style.visibility</p:attrName>
                                        </p:attrNameLst>
                                      </p:cBhvr>
                                      <p:to>
                                        <p:strVal val="visible"/>
                                      </p:to>
                                    </p:set>
                                    <p:animEffect transition="in" filter="slide(fromTop)">
                                      <p:cBhvr>
                                        <p:cTn id="91" dur="500"/>
                                        <p:tgtEl>
                                          <p:spTgt spid="2195601"/>
                                        </p:tgtEl>
                                      </p:cBhvr>
                                    </p:animEffect>
                                  </p:childTnLst>
                                </p:cTn>
                              </p:par>
                            </p:childTnLst>
                          </p:cTn>
                        </p:par>
                        <p:par>
                          <p:cTn id="92" fill="hold" nodeType="afterGroup">
                            <p:stCondLst>
                              <p:cond delay="1000"/>
                            </p:stCondLst>
                            <p:childTnLst>
                              <p:par>
                                <p:cTn id="93" presetID="12" presetClass="entr" presetSubtype="8" fill="hold" grpId="0" nodeType="afterEffect">
                                  <p:stCondLst>
                                    <p:cond delay="0"/>
                                  </p:stCondLst>
                                  <p:childTnLst>
                                    <p:set>
                                      <p:cBhvr>
                                        <p:cTn id="94" dur="1" fill="hold">
                                          <p:stCondLst>
                                            <p:cond delay="0"/>
                                          </p:stCondLst>
                                        </p:cTn>
                                        <p:tgtEl>
                                          <p:spTgt spid="2195533"/>
                                        </p:tgtEl>
                                        <p:attrNameLst>
                                          <p:attrName>style.visibility</p:attrName>
                                        </p:attrNameLst>
                                      </p:cBhvr>
                                      <p:to>
                                        <p:strVal val="visible"/>
                                      </p:to>
                                    </p:set>
                                    <p:animEffect transition="in" filter="slide(fromLeft)">
                                      <p:cBhvr>
                                        <p:cTn id="95" dur="500"/>
                                        <p:tgtEl>
                                          <p:spTgt spid="2195533"/>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2195590"/>
                                        </p:tgtEl>
                                        <p:attrNameLst>
                                          <p:attrName>style.visibility</p:attrName>
                                        </p:attrNameLst>
                                      </p:cBhvr>
                                      <p:to>
                                        <p:strVal val="visible"/>
                                      </p:to>
                                    </p:set>
                                    <p:animEffect transition="in" filter="slide(fromLeft)">
                                      <p:cBhvr>
                                        <p:cTn id="98" dur="500"/>
                                        <p:tgtEl>
                                          <p:spTgt spid="2195590"/>
                                        </p:tgtEl>
                                      </p:cBhvr>
                                    </p:animEffect>
                                  </p:childTnLst>
                                </p:cTn>
                              </p:par>
                            </p:childTnLst>
                          </p:cTn>
                        </p:par>
                        <p:par>
                          <p:cTn id="99" fill="hold" nodeType="afterGroup">
                            <p:stCondLst>
                              <p:cond delay="1500"/>
                            </p:stCondLst>
                            <p:childTnLst>
                              <p:par>
                                <p:cTn id="100" presetID="12" presetClass="entr" presetSubtype="8" fill="hold" grpId="0" nodeType="afterEffect">
                                  <p:stCondLst>
                                    <p:cond delay="0"/>
                                  </p:stCondLst>
                                  <p:childTnLst>
                                    <p:set>
                                      <p:cBhvr>
                                        <p:cTn id="101" dur="1" fill="hold">
                                          <p:stCondLst>
                                            <p:cond delay="0"/>
                                          </p:stCondLst>
                                        </p:cTn>
                                        <p:tgtEl>
                                          <p:spTgt spid="2195531"/>
                                        </p:tgtEl>
                                        <p:attrNameLst>
                                          <p:attrName>style.visibility</p:attrName>
                                        </p:attrNameLst>
                                      </p:cBhvr>
                                      <p:to>
                                        <p:strVal val="visible"/>
                                      </p:to>
                                    </p:set>
                                    <p:animEffect transition="in" filter="slide(fromLeft)">
                                      <p:cBhvr>
                                        <p:cTn id="102" dur="500"/>
                                        <p:tgtEl>
                                          <p:spTgt spid="2195531"/>
                                        </p:tgtEl>
                                      </p:cBhvr>
                                    </p:animEffect>
                                  </p:childTnLst>
                                </p:cTn>
                              </p:par>
                              <p:par>
                                <p:cTn id="103" presetID="12" presetClass="entr" presetSubtype="8" fill="hold" grpId="0" nodeType="withEffect">
                                  <p:stCondLst>
                                    <p:cond delay="0"/>
                                  </p:stCondLst>
                                  <p:childTnLst>
                                    <p:set>
                                      <p:cBhvr>
                                        <p:cTn id="104" dur="1" fill="hold">
                                          <p:stCondLst>
                                            <p:cond delay="0"/>
                                          </p:stCondLst>
                                        </p:cTn>
                                        <p:tgtEl>
                                          <p:spTgt spid="2195588"/>
                                        </p:tgtEl>
                                        <p:attrNameLst>
                                          <p:attrName>style.visibility</p:attrName>
                                        </p:attrNameLst>
                                      </p:cBhvr>
                                      <p:to>
                                        <p:strVal val="visible"/>
                                      </p:to>
                                    </p:set>
                                    <p:animEffect transition="in" filter="slide(fromLeft)">
                                      <p:cBhvr>
                                        <p:cTn id="105" dur="500"/>
                                        <p:tgtEl>
                                          <p:spTgt spid="2195588"/>
                                        </p:tgtEl>
                                      </p:cBhvr>
                                    </p:animEffect>
                                  </p:childTnLst>
                                </p:cTn>
                              </p:par>
                            </p:childTnLst>
                          </p:cTn>
                        </p:par>
                        <p:par>
                          <p:cTn id="106" fill="hold" nodeType="afterGroup">
                            <p:stCondLst>
                              <p:cond delay="2000"/>
                            </p:stCondLst>
                            <p:childTnLst>
                              <p:par>
                                <p:cTn id="107" presetID="12" presetClass="entr" presetSubtype="8" fill="hold" grpId="0" nodeType="afterEffect">
                                  <p:stCondLst>
                                    <p:cond delay="0"/>
                                  </p:stCondLst>
                                  <p:childTnLst>
                                    <p:set>
                                      <p:cBhvr>
                                        <p:cTn id="108" dur="1" fill="hold">
                                          <p:stCondLst>
                                            <p:cond delay="0"/>
                                          </p:stCondLst>
                                        </p:cTn>
                                        <p:tgtEl>
                                          <p:spTgt spid="2195532"/>
                                        </p:tgtEl>
                                        <p:attrNameLst>
                                          <p:attrName>style.visibility</p:attrName>
                                        </p:attrNameLst>
                                      </p:cBhvr>
                                      <p:to>
                                        <p:strVal val="visible"/>
                                      </p:to>
                                    </p:set>
                                    <p:animEffect transition="in" filter="slide(fromLeft)">
                                      <p:cBhvr>
                                        <p:cTn id="109" dur="500"/>
                                        <p:tgtEl>
                                          <p:spTgt spid="2195532"/>
                                        </p:tgtEl>
                                      </p:cBhvr>
                                    </p:animEffect>
                                  </p:childTnLst>
                                </p:cTn>
                              </p:par>
                              <p:par>
                                <p:cTn id="110" presetID="12" presetClass="entr" presetSubtype="8" fill="hold" grpId="0" nodeType="withEffect">
                                  <p:stCondLst>
                                    <p:cond delay="0"/>
                                  </p:stCondLst>
                                  <p:childTnLst>
                                    <p:set>
                                      <p:cBhvr>
                                        <p:cTn id="111" dur="1" fill="hold">
                                          <p:stCondLst>
                                            <p:cond delay="0"/>
                                          </p:stCondLst>
                                        </p:cTn>
                                        <p:tgtEl>
                                          <p:spTgt spid="2195589"/>
                                        </p:tgtEl>
                                        <p:attrNameLst>
                                          <p:attrName>style.visibility</p:attrName>
                                        </p:attrNameLst>
                                      </p:cBhvr>
                                      <p:to>
                                        <p:strVal val="visible"/>
                                      </p:to>
                                    </p:set>
                                    <p:animEffect transition="in" filter="slide(fromLeft)">
                                      <p:cBhvr>
                                        <p:cTn id="112" dur="500"/>
                                        <p:tgtEl>
                                          <p:spTgt spid="2195589"/>
                                        </p:tgtEl>
                                      </p:cBhvr>
                                    </p:animEffect>
                                  </p:childTnLst>
                                </p:cTn>
                              </p:par>
                            </p:childTnLst>
                          </p:cTn>
                        </p:par>
                        <p:par>
                          <p:cTn id="113" fill="hold" nodeType="afterGroup">
                            <p:stCondLst>
                              <p:cond delay="2500"/>
                            </p:stCondLst>
                            <p:childTnLst>
                              <p:par>
                                <p:cTn id="114" presetID="12" presetClass="entr" presetSubtype="8" fill="hold" grpId="0" nodeType="afterEffect">
                                  <p:stCondLst>
                                    <p:cond delay="0"/>
                                  </p:stCondLst>
                                  <p:childTnLst>
                                    <p:set>
                                      <p:cBhvr>
                                        <p:cTn id="115" dur="1" fill="hold">
                                          <p:stCondLst>
                                            <p:cond delay="0"/>
                                          </p:stCondLst>
                                        </p:cTn>
                                        <p:tgtEl>
                                          <p:spTgt spid="2195534"/>
                                        </p:tgtEl>
                                        <p:attrNameLst>
                                          <p:attrName>style.visibility</p:attrName>
                                        </p:attrNameLst>
                                      </p:cBhvr>
                                      <p:to>
                                        <p:strVal val="visible"/>
                                      </p:to>
                                    </p:set>
                                    <p:animEffect transition="in" filter="slide(fromLeft)">
                                      <p:cBhvr>
                                        <p:cTn id="116" dur="500"/>
                                        <p:tgtEl>
                                          <p:spTgt spid="2195534"/>
                                        </p:tgtEl>
                                      </p:cBhvr>
                                    </p:animEffect>
                                  </p:childTnLst>
                                </p:cTn>
                              </p:par>
                              <p:par>
                                <p:cTn id="117" presetID="12" presetClass="entr" presetSubtype="8" fill="hold" grpId="0" nodeType="withEffect">
                                  <p:stCondLst>
                                    <p:cond delay="0"/>
                                  </p:stCondLst>
                                  <p:childTnLst>
                                    <p:set>
                                      <p:cBhvr>
                                        <p:cTn id="118" dur="1" fill="hold">
                                          <p:stCondLst>
                                            <p:cond delay="0"/>
                                          </p:stCondLst>
                                        </p:cTn>
                                        <p:tgtEl>
                                          <p:spTgt spid="2195591"/>
                                        </p:tgtEl>
                                        <p:attrNameLst>
                                          <p:attrName>style.visibility</p:attrName>
                                        </p:attrNameLst>
                                      </p:cBhvr>
                                      <p:to>
                                        <p:strVal val="visible"/>
                                      </p:to>
                                    </p:set>
                                    <p:animEffect transition="in" filter="slide(fromLeft)">
                                      <p:cBhvr>
                                        <p:cTn id="119" dur="500"/>
                                        <p:tgtEl>
                                          <p:spTgt spid="2195591"/>
                                        </p:tgtEl>
                                      </p:cBhvr>
                                    </p:animEffect>
                                  </p:childTnLst>
                                </p:cTn>
                              </p:par>
                            </p:childTnLst>
                          </p:cTn>
                        </p:par>
                        <p:par>
                          <p:cTn id="120" fill="hold" nodeType="afterGroup">
                            <p:stCondLst>
                              <p:cond delay="3000"/>
                            </p:stCondLst>
                            <p:childTnLst>
                              <p:par>
                                <p:cTn id="121" presetID="12" presetClass="entr" presetSubtype="8" fill="hold" grpId="0" nodeType="afterEffect">
                                  <p:stCondLst>
                                    <p:cond delay="0"/>
                                  </p:stCondLst>
                                  <p:childTnLst>
                                    <p:set>
                                      <p:cBhvr>
                                        <p:cTn id="122" dur="1" fill="hold">
                                          <p:stCondLst>
                                            <p:cond delay="0"/>
                                          </p:stCondLst>
                                        </p:cTn>
                                        <p:tgtEl>
                                          <p:spTgt spid="2195535"/>
                                        </p:tgtEl>
                                        <p:attrNameLst>
                                          <p:attrName>style.visibility</p:attrName>
                                        </p:attrNameLst>
                                      </p:cBhvr>
                                      <p:to>
                                        <p:strVal val="visible"/>
                                      </p:to>
                                    </p:set>
                                    <p:animEffect transition="in" filter="slide(fromLeft)">
                                      <p:cBhvr>
                                        <p:cTn id="123" dur="500"/>
                                        <p:tgtEl>
                                          <p:spTgt spid="2195535"/>
                                        </p:tgtEl>
                                      </p:cBhvr>
                                    </p:animEffect>
                                  </p:childTnLst>
                                </p:cTn>
                              </p:par>
                              <p:par>
                                <p:cTn id="124" presetID="12" presetClass="entr" presetSubtype="8" fill="hold" grpId="0" nodeType="withEffect">
                                  <p:stCondLst>
                                    <p:cond delay="0"/>
                                  </p:stCondLst>
                                  <p:childTnLst>
                                    <p:set>
                                      <p:cBhvr>
                                        <p:cTn id="125" dur="1" fill="hold">
                                          <p:stCondLst>
                                            <p:cond delay="0"/>
                                          </p:stCondLst>
                                        </p:cTn>
                                        <p:tgtEl>
                                          <p:spTgt spid="2195592"/>
                                        </p:tgtEl>
                                        <p:attrNameLst>
                                          <p:attrName>style.visibility</p:attrName>
                                        </p:attrNameLst>
                                      </p:cBhvr>
                                      <p:to>
                                        <p:strVal val="visible"/>
                                      </p:to>
                                    </p:set>
                                    <p:animEffect transition="in" filter="slide(fromLeft)">
                                      <p:cBhvr>
                                        <p:cTn id="126" dur="500"/>
                                        <p:tgtEl>
                                          <p:spTgt spid="2195592"/>
                                        </p:tgtEl>
                                      </p:cBhvr>
                                    </p:animEffect>
                                  </p:childTnLst>
                                </p:cTn>
                              </p:par>
                            </p:childTnLst>
                          </p:cTn>
                        </p:par>
                        <p:par>
                          <p:cTn id="127" fill="hold" nodeType="afterGroup">
                            <p:stCondLst>
                              <p:cond delay="3500"/>
                            </p:stCondLst>
                            <p:childTnLst>
                              <p:par>
                                <p:cTn id="128" presetID="12" presetClass="entr" presetSubtype="8" fill="hold" grpId="0" nodeType="afterEffect">
                                  <p:stCondLst>
                                    <p:cond delay="0"/>
                                  </p:stCondLst>
                                  <p:childTnLst>
                                    <p:set>
                                      <p:cBhvr>
                                        <p:cTn id="129" dur="1" fill="hold">
                                          <p:stCondLst>
                                            <p:cond delay="0"/>
                                          </p:stCondLst>
                                        </p:cTn>
                                        <p:tgtEl>
                                          <p:spTgt spid="2195536"/>
                                        </p:tgtEl>
                                        <p:attrNameLst>
                                          <p:attrName>style.visibility</p:attrName>
                                        </p:attrNameLst>
                                      </p:cBhvr>
                                      <p:to>
                                        <p:strVal val="visible"/>
                                      </p:to>
                                    </p:set>
                                    <p:animEffect transition="in" filter="slide(fromLeft)">
                                      <p:cBhvr>
                                        <p:cTn id="130" dur="500"/>
                                        <p:tgtEl>
                                          <p:spTgt spid="2195536"/>
                                        </p:tgtEl>
                                      </p:cBhvr>
                                    </p:animEffect>
                                  </p:childTnLst>
                                </p:cTn>
                              </p:par>
                              <p:par>
                                <p:cTn id="131" presetID="12" presetClass="entr" presetSubtype="8" fill="hold" grpId="0" nodeType="withEffect">
                                  <p:stCondLst>
                                    <p:cond delay="0"/>
                                  </p:stCondLst>
                                  <p:childTnLst>
                                    <p:set>
                                      <p:cBhvr>
                                        <p:cTn id="132" dur="1" fill="hold">
                                          <p:stCondLst>
                                            <p:cond delay="0"/>
                                          </p:stCondLst>
                                        </p:cTn>
                                        <p:tgtEl>
                                          <p:spTgt spid="2195593"/>
                                        </p:tgtEl>
                                        <p:attrNameLst>
                                          <p:attrName>style.visibility</p:attrName>
                                        </p:attrNameLst>
                                      </p:cBhvr>
                                      <p:to>
                                        <p:strVal val="visible"/>
                                      </p:to>
                                    </p:set>
                                    <p:animEffect transition="in" filter="slide(fromLeft)">
                                      <p:cBhvr>
                                        <p:cTn id="133" dur="500"/>
                                        <p:tgtEl>
                                          <p:spTgt spid="2195593"/>
                                        </p:tgtEl>
                                      </p:cBhvr>
                                    </p:animEffect>
                                  </p:childTnLst>
                                </p:cTn>
                              </p:par>
                            </p:childTnLst>
                          </p:cTn>
                        </p:par>
                        <p:par>
                          <p:cTn id="134" fill="hold" nodeType="afterGroup">
                            <p:stCondLst>
                              <p:cond delay="4000"/>
                            </p:stCondLst>
                            <p:childTnLst>
                              <p:par>
                                <p:cTn id="135" presetID="1" presetClass="exit" presetSubtype="0" fill="hold" grpId="1" nodeType="afterEffect">
                                  <p:stCondLst>
                                    <p:cond delay="0"/>
                                  </p:stCondLst>
                                  <p:childTnLst>
                                    <p:set>
                                      <p:cBhvr>
                                        <p:cTn id="136" dur="1" fill="hold">
                                          <p:stCondLst>
                                            <p:cond delay="0"/>
                                          </p:stCondLst>
                                        </p:cTn>
                                        <p:tgtEl>
                                          <p:spTgt spid="2195533"/>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2195531"/>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195532"/>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95534"/>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19553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195536"/>
                                        </p:tgtEl>
                                        <p:attrNameLst>
                                          <p:attrName>style.visibility</p:attrName>
                                        </p:attrNameLst>
                                      </p:cBhvr>
                                      <p:to>
                                        <p:strVal val="hidden"/>
                                      </p:to>
                                    </p:set>
                                  </p:childTnLst>
                                </p:cTn>
                              </p:par>
                            </p:childTnLst>
                          </p:cTn>
                        </p:par>
                        <p:par>
                          <p:cTn id="147" fill="hold" nodeType="afterGroup">
                            <p:stCondLst>
                              <p:cond delay="4000"/>
                            </p:stCondLst>
                            <p:childTnLst>
                              <p:par>
                                <p:cTn id="148" presetID="1" presetClass="entr" presetSubtype="0" fill="hold" nodeType="afterEffect">
                                  <p:stCondLst>
                                    <p:cond delay="0"/>
                                  </p:stCondLst>
                                  <p:childTnLst>
                                    <p:set>
                                      <p:cBhvr>
                                        <p:cTn id="149" dur="1" fill="hold">
                                          <p:stCondLst>
                                            <p:cond delay="0"/>
                                          </p:stCondLst>
                                        </p:cTn>
                                        <p:tgtEl>
                                          <p:spTgt spid="2195537"/>
                                        </p:tgtEl>
                                        <p:attrNameLst>
                                          <p:attrName>style.visibility</p:attrName>
                                        </p:attrNameLst>
                                      </p:cBhvr>
                                      <p:to>
                                        <p:strVal val="visible"/>
                                      </p:to>
                                    </p:se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12" presetClass="entr" presetSubtype="1" fill="hold" grpId="0" nodeType="clickEffect">
                                  <p:stCondLst>
                                    <p:cond delay="0"/>
                                  </p:stCondLst>
                                  <p:childTnLst>
                                    <p:set>
                                      <p:cBhvr>
                                        <p:cTn id="153" dur="1" fill="hold">
                                          <p:stCondLst>
                                            <p:cond delay="0"/>
                                          </p:stCondLst>
                                        </p:cTn>
                                        <p:tgtEl>
                                          <p:spTgt spid="2195587"/>
                                        </p:tgtEl>
                                        <p:attrNameLst>
                                          <p:attrName>style.visibility</p:attrName>
                                        </p:attrNameLst>
                                      </p:cBhvr>
                                      <p:to>
                                        <p:strVal val="visible"/>
                                      </p:to>
                                    </p:set>
                                    <p:animEffect transition="in" filter="slide(fromTop)">
                                      <p:cBhvr>
                                        <p:cTn id="154" dur="500"/>
                                        <p:tgtEl>
                                          <p:spTgt spid="2195587"/>
                                        </p:tgtEl>
                                      </p:cBhvr>
                                    </p:animEffect>
                                  </p:childTnLst>
                                </p:cTn>
                              </p:par>
                            </p:childTnLst>
                          </p:cTn>
                        </p:par>
                        <p:par>
                          <p:cTn id="155" fill="hold" nodeType="afterGroup">
                            <p:stCondLst>
                              <p:cond delay="500"/>
                            </p:stCondLst>
                            <p:childTnLst>
                              <p:par>
                                <p:cTn id="156" presetID="12" presetClass="entr" presetSubtype="1" fill="hold" grpId="0" nodeType="afterEffect">
                                  <p:stCondLst>
                                    <p:cond delay="0"/>
                                  </p:stCondLst>
                                  <p:childTnLst>
                                    <p:set>
                                      <p:cBhvr>
                                        <p:cTn id="157" dur="1" fill="hold">
                                          <p:stCondLst>
                                            <p:cond delay="0"/>
                                          </p:stCondLst>
                                        </p:cTn>
                                        <p:tgtEl>
                                          <p:spTgt spid="2195596"/>
                                        </p:tgtEl>
                                        <p:attrNameLst>
                                          <p:attrName>style.visibility</p:attrName>
                                        </p:attrNameLst>
                                      </p:cBhvr>
                                      <p:to>
                                        <p:strVal val="visible"/>
                                      </p:to>
                                    </p:set>
                                    <p:animEffect transition="in" filter="slide(fromTop)">
                                      <p:cBhvr>
                                        <p:cTn id="158" dur="500"/>
                                        <p:tgtEl>
                                          <p:spTgt spid="2195596"/>
                                        </p:tgtEl>
                                      </p:cBhvr>
                                    </p:animEffect>
                                  </p:childTnLst>
                                </p:cTn>
                              </p:par>
                            </p:childTnLst>
                          </p:cTn>
                        </p:par>
                        <p:par>
                          <p:cTn id="159" fill="hold" nodeType="afterGroup">
                            <p:stCondLst>
                              <p:cond delay="1000"/>
                            </p:stCondLst>
                            <p:childTnLst>
                              <p:par>
                                <p:cTn id="160" presetID="1" presetClass="entr" presetSubtype="0" fill="hold" grpId="0" nodeType="afterEffect">
                                  <p:stCondLst>
                                    <p:cond delay="0"/>
                                  </p:stCondLst>
                                  <p:childTnLst>
                                    <p:set>
                                      <p:cBhvr>
                                        <p:cTn id="161" dur="1" fill="hold">
                                          <p:stCondLst>
                                            <p:cond delay="0"/>
                                          </p:stCondLst>
                                        </p:cTn>
                                        <p:tgtEl>
                                          <p:spTgt spid="2195594"/>
                                        </p:tgtEl>
                                        <p:attrNameLst>
                                          <p:attrName>style.visibility</p:attrName>
                                        </p:attrNameLst>
                                      </p:cBhvr>
                                      <p:to>
                                        <p:strVal val="visible"/>
                                      </p:to>
                                    </p:set>
                                  </p:childTnLst>
                                </p:cTn>
                              </p:par>
                            </p:childTnLst>
                          </p:cTn>
                        </p:par>
                        <p:par>
                          <p:cTn id="162" fill="hold" nodeType="afterGroup">
                            <p:stCondLst>
                              <p:cond delay="1000"/>
                            </p:stCondLst>
                            <p:childTnLst>
                              <p:par>
                                <p:cTn id="163" presetID="1" presetClass="exit" presetSubtype="0" fill="hold" grpId="2" nodeType="afterEffect">
                                  <p:stCondLst>
                                    <p:cond delay="0"/>
                                  </p:stCondLst>
                                  <p:childTnLst>
                                    <p:set>
                                      <p:cBhvr>
                                        <p:cTn id="164" dur="1" fill="hold">
                                          <p:stCondLst>
                                            <p:cond delay="0"/>
                                          </p:stCondLst>
                                        </p:cTn>
                                        <p:tgtEl>
                                          <p:spTgt spid="2195532"/>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2195537"/>
                                        </p:tgtEl>
                                        <p:attrNameLst>
                                          <p:attrName>style.visibility</p:attrName>
                                        </p:attrNameLst>
                                      </p:cBhvr>
                                      <p:to>
                                        <p:strVal val="hidden"/>
                                      </p:to>
                                    </p:set>
                                  </p:childTnLst>
                                </p:cTn>
                              </p:par>
                              <p:par>
                                <p:cTn id="167" presetID="1" presetClass="exit" presetSubtype="0" fill="hold" grpId="1" nodeType="withEffect">
                                  <p:stCondLst>
                                    <p:cond delay="1000"/>
                                  </p:stCondLst>
                                  <p:childTnLst>
                                    <p:set>
                                      <p:cBhvr>
                                        <p:cTn id="168" dur="1" fill="hold">
                                          <p:stCondLst>
                                            <p:cond delay="0"/>
                                          </p:stCondLst>
                                        </p:cTn>
                                        <p:tgtEl>
                                          <p:spTgt spid="2195590"/>
                                        </p:tgtEl>
                                        <p:attrNameLst>
                                          <p:attrName>style.visibility</p:attrName>
                                        </p:attrNameLst>
                                      </p:cBhvr>
                                      <p:to>
                                        <p:strVal val="hidden"/>
                                      </p:to>
                                    </p:set>
                                  </p:childTnLst>
                                </p:cTn>
                              </p:par>
                              <p:par>
                                <p:cTn id="169" presetID="1" presetClass="exit" presetSubtype="0" fill="hold" grpId="1" nodeType="withEffect">
                                  <p:stCondLst>
                                    <p:cond delay="1000"/>
                                  </p:stCondLst>
                                  <p:childTnLst>
                                    <p:set>
                                      <p:cBhvr>
                                        <p:cTn id="170" dur="1" fill="hold">
                                          <p:stCondLst>
                                            <p:cond delay="0"/>
                                          </p:stCondLst>
                                        </p:cTn>
                                        <p:tgtEl>
                                          <p:spTgt spid="2195588"/>
                                        </p:tgtEl>
                                        <p:attrNameLst>
                                          <p:attrName>style.visibility</p:attrName>
                                        </p:attrNameLst>
                                      </p:cBhvr>
                                      <p:to>
                                        <p:strVal val="hidden"/>
                                      </p:to>
                                    </p:set>
                                  </p:childTnLst>
                                </p:cTn>
                              </p:par>
                              <p:par>
                                <p:cTn id="171" presetID="1" presetClass="exit" presetSubtype="0" fill="hold" grpId="1" nodeType="withEffect">
                                  <p:stCondLst>
                                    <p:cond delay="1000"/>
                                  </p:stCondLst>
                                  <p:childTnLst>
                                    <p:set>
                                      <p:cBhvr>
                                        <p:cTn id="172" dur="1" fill="hold">
                                          <p:stCondLst>
                                            <p:cond delay="0"/>
                                          </p:stCondLst>
                                        </p:cTn>
                                        <p:tgtEl>
                                          <p:spTgt spid="2195589"/>
                                        </p:tgtEl>
                                        <p:attrNameLst>
                                          <p:attrName>style.visibility</p:attrName>
                                        </p:attrNameLst>
                                      </p:cBhvr>
                                      <p:to>
                                        <p:strVal val="hidden"/>
                                      </p:to>
                                    </p:set>
                                  </p:childTnLst>
                                </p:cTn>
                              </p:par>
                              <p:par>
                                <p:cTn id="173" presetID="1" presetClass="exit" presetSubtype="0" fill="hold" grpId="1" nodeType="withEffect">
                                  <p:stCondLst>
                                    <p:cond delay="1000"/>
                                  </p:stCondLst>
                                  <p:childTnLst>
                                    <p:set>
                                      <p:cBhvr>
                                        <p:cTn id="174" dur="1" fill="hold">
                                          <p:stCondLst>
                                            <p:cond delay="0"/>
                                          </p:stCondLst>
                                        </p:cTn>
                                        <p:tgtEl>
                                          <p:spTgt spid="2195591"/>
                                        </p:tgtEl>
                                        <p:attrNameLst>
                                          <p:attrName>style.visibility</p:attrName>
                                        </p:attrNameLst>
                                      </p:cBhvr>
                                      <p:to>
                                        <p:strVal val="hidden"/>
                                      </p:to>
                                    </p:set>
                                  </p:childTnLst>
                                </p:cTn>
                              </p:par>
                              <p:par>
                                <p:cTn id="175" presetID="1" presetClass="exit" presetSubtype="0" fill="hold" grpId="1" nodeType="withEffect">
                                  <p:stCondLst>
                                    <p:cond delay="1000"/>
                                  </p:stCondLst>
                                  <p:childTnLst>
                                    <p:set>
                                      <p:cBhvr>
                                        <p:cTn id="176" dur="1" fill="hold">
                                          <p:stCondLst>
                                            <p:cond delay="0"/>
                                          </p:stCondLst>
                                        </p:cTn>
                                        <p:tgtEl>
                                          <p:spTgt spid="2195592"/>
                                        </p:tgtEl>
                                        <p:attrNameLst>
                                          <p:attrName>style.visibility</p:attrName>
                                        </p:attrNameLst>
                                      </p:cBhvr>
                                      <p:to>
                                        <p:strVal val="hidden"/>
                                      </p:to>
                                    </p:set>
                                  </p:childTnLst>
                                </p:cTn>
                              </p:par>
                              <p:par>
                                <p:cTn id="177" presetID="1" presetClass="exit" presetSubtype="0" fill="hold" grpId="1" nodeType="withEffect">
                                  <p:stCondLst>
                                    <p:cond delay="1000"/>
                                  </p:stCondLst>
                                  <p:childTnLst>
                                    <p:set>
                                      <p:cBhvr>
                                        <p:cTn id="178" dur="1" fill="hold">
                                          <p:stCondLst>
                                            <p:cond delay="0"/>
                                          </p:stCondLst>
                                        </p:cTn>
                                        <p:tgtEl>
                                          <p:spTgt spid="2195593"/>
                                        </p:tgtEl>
                                        <p:attrNameLst>
                                          <p:attrName>style.visibility</p:attrName>
                                        </p:attrNameLst>
                                      </p:cBhvr>
                                      <p:to>
                                        <p:strVal val="hidden"/>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2" presetClass="entr" presetSubtype="1" fill="hold" grpId="0" nodeType="clickEffect">
                                  <p:stCondLst>
                                    <p:cond delay="0"/>
                                  </p:stCondLst>
                                  <p:childTnLst>
                                    <p:set>
                                      <p:cBhvr>
                                        <p:cTn id="182" dur="1" fill="hold">
                                          <p:stCondLst>
                                            <p:cond delay="0"/>
                                          </p:stCondLst>
                                        </p:cTn>
                                        <p:tgtEl>
                                          <p:spTgt spid="2195530"/>
                                        </p:tgtEl>
                                        <p:attrNameLst>
                                          <p:attrName>style.visibility</p:attrName>
                                        </p:attrNameLst>
                                      </p:cBhvr>
                                      <p:to>
                                        <p:strVal val="visible"/>
                                      </p:to>
                                    </p:set>
                                    <p:animEffect transition="in" filter="slide(fromTop)">
                                      <p:cBhvr>
                                        <p:cTn id="183" dur="500"/>
                                        <p:tgtEl>
                                          <p:spTgt spid="2195530"/>
                                        </p:tgtEl>
                                      </p:cBhvr>
                                    </p:animEffect>
                                  </p:childTnLst>
                                </p:cTn>
                              </p:par>
                            </p:childTnLst>
                          </p:cTn>
                        </p:par>
                        <p:par>
                          <p:cTn id="184" fill="hold" nodeType="afterGroup">
                            <p:stCondLst>
                              <p:cond delay="500"/>
                            </p:stCondLst>
                            <p:childTnLst>
                              <p:par>
                                <p:cTn id="185" presetID="1" presetClass="entr" presetSubtype="0" fill="hold" grpId="0" nodeType="afterEffect">
                                  <p:stCondLst>
                                    <p:cond delay="0"/>
                                  </p:stCondLst>
                                  <p:childTnLst>
                                    <p:set>
                                      <p:cBhvr>
                                        <p:cTn id="186" dur="1" fill="hold">
                                          <p:stCondLst>
                                            <p:cond delay="0"/>
                                          </p:stCondLst>
                                        </p:cTn>
                                        <p:tgtEl>
                                          <p:spTgt spid="2195595"/>
                                        </p:tgtEl>
                                        <p:attrNameLst>
                                          <p:attrName>style.visibility</p:attrName>
                                        </p:attrNameLst>
                                      </p:cBhvr>
                                      <p:to>
                                        <p:strVal val="visible"/>
                                      </p:to>
                                    </p:se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2195596"/>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2195601"/>
                                        </p:tgtEl>
                                        <p:attrNameLst>
                                          <p:attrName>style.visibility</p:attrName>
                                        </p:attrNameLst>
                                      </p:cBhvr>
                                      <p:to>
                                        <p:strVal val="hidden"/>
                                      </p:to>
                                    </p:set>
                                  </p:childTnLst>
                                </p:cTn>
                              </p:par>
                            </p:childTnLst>
                          </p:cTn>
                        </p:par>
                        <p:par>
                          <p:cTn id="193" fill="hold" nodeType="afterGroup">
                            <p:stCondLst>
                              <p:cond delay="0"/>
                            </p:stCondLst>
                            <p:childTnLst>
                              <p:par>
                                <p:cTn id="194" presetID="12" presetClass="entr" presetSubtype="1" fill="hold" grpId="0" nodeType="afterEffect">
                                  <p:stCondLst>
                                    <p:cond delay="0"/>
                                  </p:stCondLst>
                                  <p:childTnLst>
                                    <p:set>
                                      <p:cBhvr>
                                        <p:cTn id="195" dur="1" fill="hold">
                                          <p:stCondLst>
                                            <p:cond delay="0"/>
                                          </p:stCondLst>
                                        </p:cTn>
                                        <p:tgtEl>
                                          <p:spTgt spid="2195604"/>
                                        </p:tgtEl>
                                        <p:attrNameLst>
                                          <p:attrName>style.visibility</p:attrName>
                                        </p:attrNameLst>
                                      </p:cBhvr>
                                      <p:to>
                                        <p:strVal val="visible"/>
                                      </p:to>
                                    </p:set>
                                    <p:animEffect transition="in" filter="slide(fromTop)">
                                      <p:cBhvr>
                                        <p:cTn id="196" dur="500"/>
                                        <p:tgtEl>
                                          <p:spTgt spid="2195604"/>
                                        </p:tgtEl>
                                      </p:cBhvr>
                                    </p:animEffect>
                                  </p:childTnLst>
                                </p:cTn>
                              </p:par>
                            </p:childTnLst>
                          </p:cTn>
                        </p:par>
                        <p:par>
                          <p:cTn id="197" fill="hold" nodeType="afterGroup">
                            <p:stCondLst>
                              <p:cond delay="500"/>
                            </p:stCondLst>
                            <p:childTnLst>
                              <p:par>
                                <p:cTn id="198" presetID="12" presetClass="entr" presetSubtype="4" fill="hold" grpId="0" nodeType="afterEffect">
                                  <p:stCondLst>
                                    <p:cond delay="0"/>
                                  </p:stCondLst>
                                  <p:childTnLst>
                                    <p:set>
                                      <p:cBhvr>
                                        <p:cTn id="199" dur="1" fill="hold">
                                          <p:stCondLst>
                                            <p:cond delay="0"/>
                                          </p:stCondLst>
                                        </p:cTn>
                                        <p:tgtEl>
                                          <p:spTgt spid="2195605"/>
                                        </p:tgtEl>
                                        <p:attrNameLst>
                                          <p:attrName>style.visibility</p:attrName>
                                        </p:attrNameLst>
                                      </p:cBhvr>
                                      <p:to>
                                        <p:strVal val="visible"/>
                                      </p:to>
                                    </p:set>
                                    <p:animEffect transition="in" filter="slide(fromBottom)">
                                      <p:cBhvr>
                                        <p:cTn id="200" dur="1000"/>
                                        <p:tgtEl>
                                          <p:spTgt spid="2195605"/>
                                        </p:tgtEl>
                                      </p:cBhvr>
                                    </p:animEffect>
                                  </p:childTnLst>
                                </p:cTn>
                              </p:par>
                            </p:childTnLst>
                          </p:cTn>
                        </p:par>
                        <p:par>
                          <p:cTn id="201" fill="hold" nodeType="afterGroup">
                            <p:stCondLst>
                              <p:cond delay="1500"/>
                            </p:stCondLst>
                            <p:childTnLst>
                              <p:par>
                                <p:cTn id="202" presetID="2" presetClass="entr" presetSubtype="4" fill="hold" nodeType="afterEffect">
                                  <p:stCondLst>
                                    <p:cond delay="0"/>
                                  </p:stCondLst>
                                  <p:childTnLst>
                                    <p:set>
                                      <p:cBhvr>
                                        <p:cTn id="203" dur="1" fill="hold">
                                          <p:stCondLst>
                                            <p:cond delay="0"/>
                                          </p:stCondLst>
                                        </p:cTn>
                                        <p:tgtEl>
                                          <p:spTgt spid="2195537"/>
                                        </p:tgtEl>
                                        <p:attrNameLst>
                                          <p:attrName>style.visibility</p:attrName>
                                        </p:attrNameLst>
                                      </p:cBhvr>
                                      <p:to>
                                        <p:strVal val="visible"/>
                                      </p:to>
                                    </p:set>
                                    <p:anim calcmode="lin" valueType="num">
                                      <p:cBhvr additive="base">
                                        <p:cTn id="204" dur="500" fill="hold"/>
                                        <p:tgtEl>
                                          <p:spTgt spid="2195537"/>
                                        </p:tgtEl>
                                        <p:attrNameLst>
                                          <p:attrName>ppt_x</p:attrName>
                                        </p:attrNameLst>
                                      </p:cBhvr>
                                      <p:tavLst>
                                        <p:tav tm="0">
                                          <p:val>
                                            <p:strVal val="#ppt_x"/>
                                          </p:val>
                                        </p:tav>
                                        <p:tav tm="100000">
                                          <p:val>
                                            <p:strVal val="#ppt_x"/>
                                          </p:val>
                                        </p:tav>
                                      </p:tavLst>
                                    </p:anim>
                                    <p:anim calcmode="lin" valueType="num">
                                      <p:cBhvr additive="base">
                                        <p:cTn id="205" dur="500" fill="hold"/>
                                        <p:tgtEl>
                                          <p:spTgt spid="2195537"/>
                                        </p:tgtEl>
                                        <p:attrNameLst>
                                          <p:attrName>ppt_y</p:attrName>
                                        </p:attrNameLst>
                                      </p:cBhvr>
                                      <p:tavLst>
                                        <p:tav tm="0">
                                          <p:val>
                                            <p:strVal val="1+#ppt_h/2"/>
                                          </p:val>
                                        </p:tav>
                                        <p:tav tm="100000">
                                          <p:val>
                                            <p:strVal val="#ppt_y"/>
                                          </p:val>
                                        </p:tav>
                                      </p:tavLst>
                                    </p:anim>
                                  </p:childTnLst>
                                </p:cTn>
                              </p:par>
                            </p:childTnLst>
                          </p:cTn>
                        </p:par>
                        <p:par>
                          <p:cTn id="206" fill="hold" nodeType="afterGroup">
                            <p:stCondLst>
                              <p:cond delay="2000"/>
                            </p:stCondLst>
                            <p:childTnLst>
                              <p:par>
                                <p:cTn id="207" presetID="1" presetClass="entr" presetSubtype="0" fill="hold" nodeType="afterEffect">
                                  <p:stCondLst>
                                    <p:cond delay="0"/>
                                  </p:stCondLst>
                                  <p:childTnLst>
                                    <p:set>
                                      <p:cBhvr>
                                        <p:cTn id="208" dur="1" fill="hold">
                                          <p:stCondLst>
                                            <p:cond delay="0"/>
                                          </p:stCondLst>
                                        </p:cTn>
                                        <p:tgtEl>
                                          <p:spTgt spid="2195606"/>
                                        </p:tgtEl>
                                        <p:attrNameLst>
                                          <p:attrName>style.visibility</p:attrName>
                                        </p:attrNameLst>
                                      </p:cBhvr>
                                      <p:to>
                                        <p:strVal val="visible"/>
                                      </p:to>
                                    </p:set>
                                  </p:childTnLst>
                                </p:cTn>
                              </p:par>
                            </p:childTnLst>
                          </p:cTn>
                        </p:par>
                        <p:par>
                          <p:cTn id="209" fill="hold" nodeType="afterGroup">
                            <p:stCondLst>
                              <p:cond delay="2000"/>
                            </p:stCondLst>
                            <p:childTnLst>
                              <p:par>
                                <p:cTn id="210" presetID="5" presetClass="exit" presetSubtype="5" fill="hold" nodeType="afterEffect">
                                  <p:stCondLst>
                                    <p:cond delay="0"/>
                                  </p:stCondLst>
                                  <p:childTnLst>
                                    <p:animEffect transition="out" filter="checkerboard(down)">
                                      <p:cBhvr>
                                        <p:cTn id="211" dur="1000"/>
                                        <p:tgtEl>
                                          <p:spTgt spid="2195537"/>
                                        </p:tgtEl>
                                      </p:cBhvr>
                                    </p:animEffect>
                                    <p:set>
                                      <p:cBhvr>
                                        <p:cTn id="212" dur="1" fill="hold">
                                          <p:stCondLst>
                                            <p:cond delay="999"/>
                                          </p:stCondLst>
                                        </p:cTn>
                                        <p:tgtEl>
                                          <p:spTgt spid="2195537"/>
                                        </p:tgtEl>
                                        <p:attrNameLst>
                                          <p:attrName>style.visibility</p:attrName>
                                        </p:attrNameLst>
                                      </p:cBhvr>
                                      <p:to>
                                        <p:strVal val="hidden"/>
                                      </p:to>
                                    </p:se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54" presetClass="entr" presetSubtype="0" accel="100000" fill="hold" grpId="0" nodeType="clickEffect">
                                  <p:stCondLst>
                                    <p:cond delay="0"/>
                                  </p:stCondLst>
                                  <p:childTnLst>
                                    <p:set>
                                      <p:cBhvr>
                                        <p:cTn id="216" dur="1" fill="hold">
                                          <p:stCondLst>
                                            <p:cond delay="0"/>
                                          </p:stCondLst>
                                        </p:cTn>
                                        <p:tgtEl>
                                          <p:spTgt spid="2195619"/>
                                        </p:tgtEl>
                                        <p:attrNameLst>
                                          <p:attrName>style.visibility</p:attrName>
                                        </p:attrNameLst>
                                      </p:cBhvr>
                                      <p:to>
                                        <p:strVal val="visible"/>
                                      </p:to>
                                    </p:set>
                                    <p:anim calcmode="lin" valueType="num">
                                      <p:cBhvr>
                                        <p:cTn id="217" dur="1000" fill="hold"/>
                                        <p:tgtEl>
                                          <p:spTgt spid="2195619"/>
                                        </p:tgtEl>
                                        <p:attrNameLst>
                                          <p:attrName>ppt_w</p:attrName>
                                        </p:attrNameLst>
                                      </p:cBhvr>
                                      <p:tavLst>
                                        <p:tav tm="0">
                                          <p:val>
                                            <p:strVal val="#ppt_w*0.05"/>
                                          </p:val>
                                        </p:tav>
                                        <p:tav tm="100000">
                                          <p:val>
                                            <p:strVal val="#ppt_w"/>
                                          </p:val>
                                        </p:tav>
                                      </p:tavLst>
                                    </p:anim>
                                    <p:anim calcmode="lin" valueType="num">
                                      <p:cBhvr>
                                        <p:cTn id="218" dur="1000" fill="hold"/>
                                        <p:tgtEl>
                                          <p:spTgt spid="2195619"/>
                                        </p:tgtEl>
                                        <p:attrNameLst>
                                          <p:attrName>ppt_h</p:attrName>
                                        </p:attrNameLst>
                                      </p:cBhvr>
                                      <p:tavLst>
                                        <p:tav tm="0">
                                          <p:val>
                                            <p:strVal val="#ppt_h"/>
                                          </p:val>
                                        </p:tav>
                                        <p:tav tm="100000">
                                          <p:val>
                                            <p:strVal val="#ppt_h"/>
                                          </p:val>
                                        </p:tav>
                                      </p:tavLst>
                                    </p:anim>
                                    <p:anim calcmode="lin" valueType="num">
                                      <p:cBhvr>
                                        <p:cTn id="219" dur="1000" fill="hold"/>
                                        <p:tgtEl>
                                          <p:spTgt spid="2195619"/>
                                        </p:tgtEl>
                                        <p:attrNameLst>
                                          <p:attrName>ppt_x</p:attrName>
                                        </p:attrNameLst>
                                      </p:cBhvr>
                                      <p:tavLst>
                                        <p:tav tm="0">
                                          <p:val>
                                            <p:strVal val="#ppt_x-.2"/>
                                          </p:val>
                                        </p:tav>
                                        <p:tav tm="100000">
                                          <p:val>
                                            <p:strVal val="#ppt_x"/>
                                          </p:val>
                                        </p:tav>
                                      </p:tavLst>
                                    </p:anim>
                                    <p:anim calcmode="lin" valueType="num">
                                      <p:cBhvr>
                                        <p:cTn id="220" dur="1000" fill="hold"/>
                                        <p:tgtEl>
                                          <p:spTgt spid="2195619"/>
                                        </p:tgtEl>
                                        <p:attrNameLst>
                                          <p:attrName>ppt_y</p:attrName>
                                        </p:attrNameLst>
                                      </p:cBhvr>
                                      <p:tavLst>
                                        <p:tav tm="0">
                                          <p:val>
                                            <p:strVal val="#ppt_y"/>
                                          </p:val>
                                        </p:tav>
                                        <p:tav tm="100000">
                                          <p:val>
                                            <p:strVal val="#ppt_y"/>
                                          </p:val>
                                        </p:tav>
                                      </p:tavLst>
                                    </p:anim>
                                    <p:animEffect transition="in" filter="fade">
                                      <p:cBhvr>
                                        <p:cTn id="221" dur="1000"/>
                                        <p:tgtEl>
                                          <p:spTgt spid="2195619"/>
                                        </p:tgtEl>
                                      </p:cBhvr>
                                    </p:animEffec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54" presetClass="entr" presetSubtype="0" accel="100000" fill="hold" grpId="0" nodeType="clickEffect">
                                  <p:stCondLst>
                                    <p:cond delay="0"/>
                                  </p:stCondLst>
                                  <p:childTnLst>
                                    <p:set>
                                      <p:cBhvr>
                                        <p:cTn id="225" dur="1" fill="hold">
                                          <p:stCondLst>
                                            <p:cond delay="0"/>
                                          </p:stCondLst>
                                        </p:cTn>
                                        <p:tgtEl>
                                          <p:spTgt spid="2195620"/>
                                        </p:tgtEl>
                                        <p:attrNameLst>
                                          <p:attrName>style.visibility</p:attrName>
                                        </p:attrNameLst>
                                      </p:cBhvr>
                                      <p:to>
                                        <p:strVal val="visible"/>
                                      </p:to>
                                    </p:set>
                                    <p:anim calcmode="lin" valueType="num">
                                      <p:cBhvr>
                                        <p:cTn id="226" dur="1000" fill="hold"/>
                                        <p:tgtEl>
                                          <p:spTgt spid="2195620"/>
                                        </p:tgtEl>
                                        <p:attrNameLst>
                                          <p:attrName>ppt_w</p:attrName>
                                        </p:attrNameLst>
                                      </p:cBhvr>
                                      <p:tavLst>
                                        <p:tav tm="0">
                                          <p:val>
                                            <p:strVal val="#ppt_w*0.05"/>
                                          </p:val>
                                        </p:tav>
                                        <p:tav tm="100000">
                                          <p:val>
                                            <p:strVal val="#ppt_w"/>
                                          </p:val>
                                        </p:tav>
                                      </p:tavLst>
                                    </p:anim>
                                    <p:anim calcmode="lin" valueType="num">
                                      <p:cBhvr>
                                        <p:cTn id="227" dur="1000" fill="hold"/>
                                        <p:tgtEl>
                                          <p:spTgt spid="2195620"/>
                                        </p:tgtEl>
                                        <p:attrNameLst>
                                          <p:attrName>ppt_h</p:attrName>
                                        </p:attrNameLst>
                                      </p:cBhvr>
                                      <p:tavLst>
                                        <p:tav tm="0">
                                          <p:val>
                                            <p:strVal val="#ppt_h"/>
                                          </p:val>
                                        </p:tav>
                                        <p:tav tm="100000">
                                          <p:val>
                                            <p:strVal val="#ppt_h"/>
                                          </p:val>
                                        </p:tav>
                                      </p:tavLst>
                                    </p:anim>
                                    <p:anim calcmode="lin" valueType="num">
                                      <p:cBhvr>
                                        <p:cTn id="228" dur="1000" fill="hold"/>
                                        <p:tgtEl>
                                          <p:spTgt spid="2195620"/>
                                        </p:tgtEl>
                                        <p:attrNameLst>
                                          <p:attrName>ppt_x</p:attrName>
                                        </p:attrNameLst>
                                      </p:cBhvr>
                                      <p:tavLst>
                                        <p:tav tm="0">
                                          <p:val>
                                            <p:strVal val="#ppt_x-.2"/>
                                          </p:val>
                                        </p:tav>
                                        <p:tav tm="100000">
                                          <p:val>
                                            <p:strVal val="#ppt_x"/>
                                          </p:val>
                                        </p:tav>
                                      </p:tavLst>
                                    </p:anim>
                                    <p:anim calcmode="lin" valueType="num">
                                      <p:cBhvr>
                                        <p:cTn id="229" dur="1000" fill="hold"/>
                                        <p:tgtEl>
                                          <p:spTgt spid="2195620"/>
                                        </p:tgtEl>
                                        <p:attrNameLst>
                                          <p:attrName>ppt_y</p:attrName>
                                        </p:attrNameLst>
                                      </p:cBhvr>
                                      <p:tavLst>
                                        <p:tav tm="0">
                                          <p:val>
                                            <p:strVal val="#ppt_y"/>
                                          </p:val>
                                        </p:tav>
                                        <p:tav tm="100000">
                                          <p:val>
                                            <p:strVal val="#ppt_y"/>
                                          </p:val>
                                        </p:tav>
                                      </p:tavLst>
                                    </p:anim>
                                    <p:animEffect transition="in" filter="fade">
                                      <p:cBhvr>
                                        <p:cTn id="230" dur="1000"/>
                                        <p:tgtEl>
                                          <p:spTgt spid="2195620"/>
                                        </p:tgtEl>
                                      </p:cBhvr>
                                    </p:animEffect>
                                  </p:childTnLst>
                                </p:cTn>
                              </p:par>
                              <p:par>
                                <p:cTn id="231" presetID="3" presetClass="emph" presetSubtype="1" grpId="1" nodeType="withEffect">
                                  <p:stCondLst>
                                    <p:cond delay="0"/>
                                  </p:stCondLst>
                                  <p:childTnLst>
                                    <p:set>
                                      <p:cBhvr override="childStyle">
                                        <p:cTn id="232" dur="indefinite"/>
                                        <p:tgtEl>
                                          <p:spTgt spid="2195619"/>
                                        </p:tgtEl>
                                        <p:attrNameLst>
                                          <p:attrName>style.color</p:attrName>
                                        </p:attrNameLst>
                                      </p:cBhvr>
                                      <p:to>
                                        <p:clrVal>
                                          <a:schemeClr val="tx2"/>
                                        </p:clrVal>
                                      </p:to>
                                    </p:set>
                                  </p:childTnLst>
                                  <p:subTnLst>
                                    <p:animClr clrSpc="rgb" dir="cw">
                                      <p:cBhvr override="childStyle">
                                        <p:cTn dur="1" fill="hold" display="0" masterRel="nextClick" afterEffect="1"/>
                                        <p:tgtEl>
                                          <p:spTgt spid="2195619"/>
                                        </p:tgtEl>
                                        <p:attrNameLst>
                                          <p:attrName>ppt_c</p:attrName>
                                        </p:attrNameLst>
                                      </p:cBhvr>
                                      <p:to>
                                        <a:schemeClr val="tx2"/>
                                      </p:to>
                                    </p:animClr>
                                  </p:subTnLst>
                                </p:cTn>
                              </p:par>
                              <p:par>
                                <p:cTn id="233" presetID="10" presetClass="exit" presetSubtype="0" fill="hold" grpId="1" nodeType="withEffect">
                                  <p:stCondLst>
                                    <p:cond delay="0"/>
                                  </p:stCondLst>
                                  <p:childTnLst>
                                    <p:animEffect transition="out" filter="fade">
                                      <p:cBhvr>
                                        <p:cTn id="234" dur="500"/>
                                        <p:tgtEl>
                                          <p:spTgt spid="2195618"/>
                                        </p:tgtEl>
                                      </p:cBhvr>
                                    </p:animEffect>
                                    <p:set>
                                      <p:cBhvr>
                                        <p:cTn id="235" dur="1" fill="hold">
                                          <p:stCondLst>
                                            <p:cond delay="499"/>
                                          </p:stCondLst>
                                        </p:cTn>
                                        <p:tgtEl>
                                          <p:spTgt spid="2195618"/>
                                        </p:tgtEl>
                                        <p:attrNameLst>
                                          <p:attrName>style.visibility</p:attrName>
                                        </p:attrNameLst>
                                      </p:cBhvr>
                                      <p:to>
                                        <p:strVal val="hidden"/>
                                      </p:to>
                                    </p:set>
                                  </p:childTnLst>
                                </p:cTn>
                              </p:par>
                            </p:childTnLst>
                          </p:cTn>
                        </p:par>
                        <p:par>
                          <p:cTn id="236" fill="hold" nodeType="afterGroup">
                            <p:stCondLst>
                              <p:cond delay="1000"/>
                            </p:stCondLst>
                            <p:childTnLst>
                              <p:par>
                                <p:cTn id="237" presetID="12" presetClass="entr" presetSubtype="4" fill="hold" grpId="0" nodeType="afterEffect">
                                  <p:stCondLst>
                                    <p:cond delay="0"/>
                                  </p:stCondLst>
                                  <p:childTnLst>
                                    <p:set>
                                      <p:cBhvr>
                                        <p:cTn id="238" dur="1" fill="hold">
                                          <p:stCondLst>
                                            <p:cond delay="0"/>
                                          </p:stCondLst>
                                        </p:cTn>
                                        <p:tgtEl>
                                          <p:spTgt spid="2195612"/>
                                        </p:tgtEl>
                                        <p:attrNameLst>
                                          <p:attrName>style.visibility</p:attrName>
                                        </p:attrNameLst>
                                      </p:cBhvr>
                                      <p:to>
                                        <p:strVal val="visible"/>
                                      </p:to>
                                    </p:set>
                                    <p:animEffect transition="in" filter="slide(fromBottom)">
                                      <p:cBhvr>
                                        <p:cTn id="239" dur="500"/>
                                        <p:tgtEl>
                                          <p:spTgt spid="2195612"/>
                                        </p:tgtEl>
                                      </p:cBhvr>
                                    </p:animEffect>
                                  </p:childTnLst>
                                </p:cTn>
                              </p:par>
                            </p:childTnLst>
                          </p:cTn>
                        </p:par>
                      </p:childTnLst>
                    </p:cTn>
                  </p:par>
                  <p:par>
                    <p:cTn id="240" fill="hold" nodeType="clickPar">
                      <p:stCondLst>
                        <p:cond delay="indefinite"/>
                      </p:stCondLst>
                      <p:childTnLst>
                        <p:par>
                          <p:cTn id="241" fill="hold" nodeType="withGroup">
                            <p:stCondLst>
                              <p:cond delay="0"/>
                            </p:stCondLst>
                            <p:childTnLst>
                              <p:par>
                                <p:cTn id="242" presetID="9" presetClass="entr" presetSubtype="0" fill="hold" nodeType="clickEffect">
                                  <p:stCondLst>
                                    <p:cond delay="0"/>
                                  </p:stCondLst>
                                  <p:childTnLst>
                                    <p:set>
                                      <p:cBhvr>
                                        <p:cTn id="243" dur="1" fill="hold">
                                          <p:stCondLst>
                                            <p:cond delay="0"/>
                                          </p:stCondLst>
                                        </p:cTn>
                                        <p:tgtEl>
                                          <p:spTgt spid="2195614"/>
                                        </p:tgtEl>
                                        <p:attrNameLst>
                                          <p:attrName>style.visibility</p:attrName>
                                        </p:attrNameLst>
                                      </p:cBhvr>
                                      <p:to>
                                        <p:strVal val="visible"/>
                                      </p:to>
                                    </p:set>
                                    <p:animEffect transition="in" filter="dissolve">
                                      <p:cBhvr>
                                        <p:cTn id="244" dur="500"/>
                                        <p:tgtEl>
                                          <p:spTgt spid="219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5479" grpId="0"/>
      <p:bldP spid="2195528" grpId="0"/>
      <p:bldP spid="2195529" grpId="0"/>
      <p:bldP spid="2195530" grpId="0"/>
      <p:bldP spid="2195531" grpId="0" animBg="1"/>
      <p:bldP spid="2195531" grpId="1" animBg="1"/>
      <p:bldP spid="2195532" grpId="0" animBg="1"/>
      <p:bldP spid="2195532" grpId="1" animBg="1"/>
      <p:bldP spid="2195532" grpId="2" animBg="1"/>
      <p:bldP spid="2195533" grpId="0" animBg="1"/>
      <p:bldP spid="2195533" grpId="1" animBg="1"/>
      <p:bldP spid="2195534" grpId="0" animBg="1"/>
      <p:bldP spid="2195534" grpId="1" animBg="1"/>
      <p:bldP spid="2195535" grpId="0" animBg="1"/>
      <p:bldP spid="2195535" grpId="1" animBg="1"/>
      <p:bldP spid="2195536" grpId="0" animBg="1"/>
      <p:bldP spid="2195536" grpId="1" animBg="1"/>
      <p:bldP spid="2195587" grpId="0"/>
      <p:bldP spid="2195588" grpId="0" animBg="1"/>
      <p:bldP spid="2195588" grpId="1" animBg="1"/>
      <p:bldP spid="2195589" grpId="0" animBg="1"/>
      <p:bldP spid="2195589" grpId="1" animBg="1"/>
      <p:bldP spid="2195590" grpId="0" animBg="1"/>
      <p:bldP spid="2195590" grpId="1" animBg="1"/>
      <p:bldP spid="2195591" grpId="0" animBg="1"/>
      <p:bldP spid="2195591" grpId="1" animBg="1"/>
      <p:bldP spid="2195592" grpId="0" animBg="1"/>
      <p:bldP spid="2195592" grpId="1" animBg="1"/>
      <p:bldP spid="2195593" grpId="0" animBg="1"/>
      <p:bldP spid="2195593" grpId="1" animBg="1"/>
      <p:bldP spid="2195594" grpId="0" animBg="1"/>
      <p:bldP spid="2195595" grpId="0" animBg="1"/>
      <p:bldP spid="2195596" grpId="0" animBg="1"/>
      <p:bldP spid="2195596" grpId="1" animBg="1"/>
      <p:bldP spid="2195597" grpId="0"/>
      <p:bldP spid="2195597" grpId="1"/>
      <p:bldP spid="2195599" grpId="0"/>
      <p:bldP spid="2195600" grpId="0" animBg="1"/>
      <p:bldP spid="2195604" grpId="0"/>
      <p:bldP spid="2195605" grpId="0" animBg="1"/>
      <p:bldP spid="2195612" grpId="0"/>
      <p:bldP spid="2195613" grpId="0"/>
      <p:bldP spid="2195617" grpId="0"/>
      <p:bldP spid="2195618" grpId="0" animBg="1"/>
      <p:bldP spid="2195618" grpId="1" animBg="1"/>
      <p:bldP spid="2195619" grpId="0"/>
      <p:bldP spid="2195619" grpId="1"/>
      <p:bldP spid="21956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39752" y="332657"/>
            <a:ext cx="5544616" cy="1008111"/>
          </a:xfrm>
        </p:spPr>
        <p:txBody>
          <a:bodyPr/>
          <a:lstStyle/>
          <a:p>
            <a:pPr algn="l"/>
            <a:r>
              <a:rPr lang="pt-BR" sz="3200" b="1" dirty="0" err="1" smtClean="0">
                <a:solidFill>
                  <a:schemeClr val="tx2"/>
                </a:solidFill>
              </a:rPr>
              <a:t>LIFs</a:t>
            </a:r>
            <a:r>
              <a:rPr lang="pt-BR" sz="3200" b="1" dirty="0" smtClean="0">
                <a:solidFill>
                  <a:schemeClr val="tx2"/>
                </a:solidFill>
              </a:rPr>
              <a:t> (</a:t>
            </a:r>
            <a:r>
              <a:rPr lang="pt-BR" sz="3200" b="1" dirty="0" err="1" smtClean="0">
                <a:solidFill>
                  <a:schemeClr val="tx2"/>
                </a:solidFill>
              </a:rPr>
              <a:t>Logical</a:t>
            </a:r>
            <a:r>
              <a:rPr lang="pt-BR" sz="3200" b="1" dirty="0" smtClean="0">
                <a:solidFill>
                  <a:schemeClr val="tx2"/>
                </a:solidFill>
              </a:rPr>
              <a:t> Interfaces)</a:t>
            </a:r>
            <a:endParaRPr lang="pt-BR" sz="3200" dirty="0"/>
          </a:p>
        </p:txBody>
      </p:sp>
      <p:sp>
        <p:nvSpPr>
          <p:cNvPr id="5" name="Retângulo 4"/>
          <p:cNvSpPr/>
          <p:nvPr/>
        </p:nvSpPr>
        <p:spPr>
          <a:xfrm>
            <a:off x="467544" y="1124744"/>
            <a:ext cx="8064896" cy="3970318"/>
          </a:xfrm>
          <a:prstGeom prst="rect">
            <a:avLst/>
          </a:prstGeom>
        </p:spPr>
        <p:txBody>
          <a:bodyPr wrap="square">
            <a:spAutoFit/>
          </a:bodyPr>
          <a:lstStyle/>
          <a:p>
            <a:pPr marL="742950" lvl="1" indent="-285750">
              <a:buFont typeface="Wingdings" panose="05000000000000000000" pitchFamily="2" charset="2"/>
              <a:buChar char="ü"/>
            </a:pPr>
            <a:r>
              <a:rPr lang="en-US" dirty="0" smtClean="0"/>
              <a:t>LIF de Dados (Data LIF):</a:t>
            </a:r>
            <a:endParaRPr lang="pt-BR" sz="1100" dirty="0" smtClean="0"/>
          </a:p>
          <a:p>
            <a:r>
              <a:rPr lang="en-US" i="1" dirty="0" smtClean="0"/>
              <a:t>► </a:t>
            </a:r>
            <a:r>
              <a:rPr lang="en-US" dirty="0" smtClean="0"/>
              <a:t>É  a Interface </a:t>
            </a:r>
            <a:r>
              <a:rPr lang="en-US" dirty="0" err="1" smtClean="0"/>
              <a:t>lógica</a:t>
            </a:r>
            <a:r>
              <a:rPr lang="en-US" dirty="0" smtClean="0"/>
              <a:t> de </a:t>
            </a:r>
            <a:r>
              <a:rPr lang="en-US" dirty="0" err="1" smtClean="0"/>
              <a:t>rede</a:t>
            </a:r>
            <a:r>
              <a:rPr lang="en-US" dirty="0" smtClean="0"/>
              <a:t> de </a:t>
            </a:r>
            <a:r>
              <a:rPr lang="en-US" dirty="0" err="1" smtClean="0"/>
              <a:t>comunicação</a:t>
            </a:r>
            <a:r>
              <a:rPr lang="en-US" dirty="0" smtClean="0"/>
              <a:t> com </a:t>
            </a:r>
            <a:r>
              <a:rPr lang="en-US" dirty="0" err="1" smtClean="0"/>
              <a:t>os</a:t>
            </a:r>
            <a:r>
              <a:rPr lang="en-US" dirty="0" smtClean="0"/>
              <a:t> </a:t>
            </a:r>
            <a:r>
              <a:rPr lang="en-US" dirty="0" err="1" smtClean="0"/>
              <a:t>clientes</a:t>
            </a:r>
            <a:r>
              <a:rPr lang="en-US" dirty="0" smtClean="0"/>
              <a:t>, </a:t>
            </a:r>
            <a:r>
              <a:rPr lang="en-US" dirty="0" err="1" smtClean="0"/>
              <a:t>sempre</a:t>
            </a:r>
            <a:r>
              <a:rPr lang="en-US" dirty="0" smtClean="0"/>
              <a:t> </a:t>
            </a:r>
            <a:r>
              <a:rPr lang="en-US" dirty="0" err="1" smtClean="0"/>
              <a:t>associada</a:t>
            </a:r>
            <a:r>
              <a:rPr lang="en-US" dirty="0" smtClean="0"/>
              <a:t> à 1 SVM.</a:t>
            </a:r>
            <a:r>
              <a:rPr lang="en-US" i="1" dirty="0" smtClean="0"/>
              <a:t>  </a:t>
            </a:r>
            <a:r>
              <a:rPr lang="en-US" dirty="0" smtClean="0"/>
              <a:t> </a:t>
            </a:r>
            <a:endParaRPr lang="pt-BR" sz="1100" dirty="0" smtClean="0"/>
          </a:p>
          <a:p>
            <a:r>
              <a:rPr lang="en-US" i="1" dirty="0" smtClean="0"/>
              <a:t>► </a:t>
            </a:r>
            <a:r>
              <a:rPr lang="en-US" dirty="0" err="1" smtClean="0"/>
              <a:t>Podem</a:t>
            </a:r>
            <a:r>
              <a:rPr lang="en-US" dirty="0" smtClean="0"/>
              <a:t> </a:t>
            </a:r>
            <a:r>
              <a:rPr lang="en-US" dirty="0" err="1" smtClean="0"/>
              <a:t>trabalhar</a:t>
            </a:r>
            <a:r>
              <a:rPr lang="en-US" dirty="0" smtClean="0"/>
              <a:t> </a:t>
            </a:r>
            <a:r>
              <a:rPr lang="en-US" dirty="0" err="1" smtClean="0"/>
              <a:t>em</a:t>
            </a:r>
            <a:r>
              <a:rPr lang="en-US" dirty="0" smtClean="0"/>
              <a:t> </a:t>
            </a:r>
            <a:r>
              <a:rPr lang="en-US" dirty="0" err="1" smtClean="0"/>
              <a:t>relação</a:t>
            </a:r>
            <a:r>
              <a:rPr lang="en-US" dirty="0" smtClean="0"/>
              <a:t> de </a:t>
            </a:r>
            <a:r>
              <a:rPr lang="en-US" dirty="0" err="1" smtClean="0"/>
              <a:t>multiplos</a:t>
            </a:r>
            <a:r>
              <a:rPr lang="en-US" dirty="0" smtClean="0"/>
              <a:t> para um, </a:t>
            </a:r>
            <a:r>
              <a:rPr lang="en-US" dirty="0" err="1" smtClean="0"/>
              <a:t>ou</a:t>
            </a:r>
            <a:r>
              <a:rPr lang="en-US" dirty="0" smtClean="0"/>
              <a:t> </a:t>
            </a:r>
            <a:r>
              <a:rPr lang="en-US" dirty="0" err="1" smtClean="0"/>
              <a:t>seja</a:t>
            </a:r>
            <a:r>
              <a:rPr lang="en-US" dirty="0" smtClean="0"/>
              <a:t>, </a:t>
            </a:r>
            <a:r>
              <a:rPr lang="en-US" dirty="0" err="1" smtClean="0"/>
              <a:t>várias</a:t>
            </a:r>
            <a:r>
              <a:rPr lang="en-US" dirty="0" smtClean="0"/>
              <a:t> interfaces </a:t>
            </a:r>
            <a:r>
              <a:rPr lang="en-US" dirty="0" err="1" smtClean="0"/>
              <a:t>lógicas</a:t>
            </a:r>
            <a:r>
              <a:rPr lang="en-US" dirty="0" smtClean="0"/>
              <a:t> com </a:t>
            </a:r>
            <a:r>
              <a:rPr lang="en-US" dirty="0" err="1" smtClean="0"/>
              <a:t>Ips</a:t>
            </a:r>
            <a:r>
              <a:rPr lang="en-US" dirty="0" smtClean="0"/>
              <a:t> </a:t>
            </a:r>
            <a:r>
              <a:rPr lang="en-US" dirty="0" err="1" smtClean="0"/>
              <a:t>diferentes</a:t>
            </a:r>
            <a:r>
              <a:rPr lang="en-US" dirty="0" smtClean="0"/>
              <a:t> (ipv4 e/</a:t>
            </a:r>
            <a:r>
              <a:rPr lang="en-US" dirty="0" err="1" smtClean="0"/>
              <a:t>ou</a:t>
            </a:r>
            <a:r>
              <a:rPr lang="en-US" dirty="0" smtClean="0"/>
              <a:t> ipv6) para 1 </a:t>
            </a:r>
            <a:r>
              <a:rPr lang="en-US" dirty="0" err="1"/>
              <a:t>ú</a:t>
            </a:r>
            <a:r>
              <a:rPr lang="en-US" dirty="0" err="1" smtClean="0"/>
              <a:t>nica</a:t>
            </a:r>
            <a:r>
              <a:rPr lang="en-US" dirty="0" smtClean="0"/>
              <a:t> porta de </a:t>
            </a:r>
            <a:r>
              <a:rPr lang="en-US" dirty="0" err="1" smtClean="0"/>
              <a:t>rede</a:t>
            </a:r>
            <a:r>
              <a:rPr lang="en-US" dirty="0" smtClean="0"/>
              <a:t> (</a:t>
            </a:r>
            <a:r>
              <a:rPr lang="en-US" dirty="0" err="1" smtClean="0"/>
              <a:t>Ifgroup</a:t>
            </a:r>
            <a:r>
              <a:rPr lang="en-US" dirty="0" smtClean="0"/>
              <a:t>, </a:t>
            </a:r>
            <a:r>
              <a:rPr lang="en-US" dirty="0" err="1" smtClean="0"/>
              <a:t>Vlan</a:t>
            </a:r>
            <a:r>
              <a:rPr lang="en-US" dirty="0" smtClean="0"/>
              <a:t> </a:t>
            </a:r>
            <a:r>
              <a:rPr lang="en-US" dirty="0" err="1" smtClean="0"/>
              <a:t>ou</a:t>
            </a:r>
            <a:r>
              <a:rPr lang="en-US" dirty="0" smtClean="0"/>
              <a:t> Porta </a:t>
            </a:r>
            <a:r>
              <a:rPr lang="en-US" dirty="0" err="1" smtClean="0"/>
              <a:t>fisica</a:t>
            </a:r>
            <a:r>
              <a:rPr lang="en-US" dirty="0" smtClean="0"/>
              <a:t>).</a:t>
            </a:r>
            <a:endParaRPr lang="pt-BR" sz="1100" dirty="0" smtClean="0"/>
          </a:p>
          <a:p>
            <a:r>
              <a:rPr lang="en-US" i="1" dirty="0" smtClean="0"/>
              <a:t>► </a:t>
            </a:r>
            <a:r>
              <a:rPr lang="pt-BR" dirty="0" smtClean="0"/>
              <a:t>Pode ser migrada para portas diferentes ou nós diferentes.</a:t>
            </a:r>
            <a:endParaRPr lang="pt-BR" sz="1100" dirty="0" smtClean="0"/>
          </a:p>
          <a:p>
            <a:r>
              <a:rPr lang="en-US" i="1" dirty="0" smtClean="0"/>
              <a:t>► </a:t>
            </a:r>
            <a:r>
              <a:rPr lang="pt-BR" dirty="0" smtClean="0"/>
              <a:t>O Cliente do serviço sabe o </a:t>
            </a:r>
            <a:r>
              <a:rPr lang="pt-BR" dirty="0" err="1" smtClean="0"/>
              <a:t>Ip</a:t>
            </a:r>
            <a:r>
              <a:rPr lang="pt-BR" dirty="0" smtClean="0"/>
              <a:t> da LIF mas não sabe o nó em que a LIF está, ou seja, em caso de migração ou </a:t>
            </a:r>
            <a:r>
              <a:rPr lang="pt-BR" dirty="0" err="1" smtClean="0"/>
              <a:t>failover</a:t>
            </a:r>
            <a:r>
              <a:rPr lang="pt-BR" dirty="0" smtClean="0"/>
              <a:t>, o Cliente não sabe que está conectando um nó diferente. </a:t>
            </a:r>
          </a:p>
          <a:p>
            <a:r>
              <a:rPr lang="en-US" i="1" dirty="0" smtClean="0"/>
              <a:t>► </a:t>
            </a:r>
            <a:r>
              <a:rPr lang="en-US" i="1" dirty="0" err="1" smtClean="0"/>
              <a:t>Limite</a:t>
            </a:r>
            <a:r>
              <a:rPr lang="en-US" i="1" dirty="0" smtClean="0"/>
              <a:t> de </a:t>
            </a:r>
            <a:r>
              <a:rPr lang="en-US" i="1" dirty="0" err="1" smtClean="0"/>
              <a:t>até</a:t>
            </a:r>
            <a:r>
              <a:rPr lang="en-US" i="1" dirty="0" smtClean="0"/>
              <a:t> 128 NAS data LIFs </a:t>
            </a:r>
            <a:r>
              <a:rPr lang="en-US" i="1" dirty="0" err="1" smtClean="0"/>
              <a:t>por</a:t>
            </a:r>
            <a:r>
              <a:rPr lang="en-US" i="1" dirty="0" smtClean="0"/>
              <a:t> </a:t>
            </a:r>
            <a:r>
              <a:rPr lang="en-US" i="1" dirty="0" err="1" smtClean="0"/>
              <a:t>nó</a:t>
            </a:r>
            <a:r>
              <a:rPr lang="en-US" i="1" dirty="0" smtClean="0"/>
              <a:t>. </a:t>
            </a:r>
          </a:p>
          <a:p>
            <a:r>
              <a:rPr lang="en-US" i="1" dirty="0" smtClean="0"/>
              <a:t>► </a:t>
            </a:r>
            <a:r>
              <a:rPr lang="en-US" i="1" dirty="0" err="1" smtClean="0"/>
              <a:t>Pode</a:t>
            </a:r>
            <a:r>
              <a:rPr lang="en-US" i="1" dirty="0" smtClean="0"/>
              <a:t> </a:t>
            </a:r>
            <a:r>
              <a:rPr lang="en-US" i="1" dirty="0" err="1" smtClean="0"/>
              <a:t>também</a:t>
            </a:r>
            <a:r>
              <a:rPr lang="en-US" i="1" dirty="0" smtClean="0"/>
              <a:t> </a:t>
            </a:r>
            <a:r>
              <a:rPr lang="en-US" i="1" dirty="0" err="1" smtClean="0"/>
              <a:t>ser</a:t>
            </a:r>
            <a:r>
              <a:rPr lang="en-US" i="1" dirty="0" smtClean="0"/>
              <a:t> </a:t>
            </a:r>
            <a:r>
              <a:rPr lang="en-US" i="1" dirty="0" err="1" smtClean="0"/>
              <a:t>configurada</a:t>
            </a:r>
            <a:r>
              <a:rPr lang="en-US" i="1" dirty="0" smtClean="0"/>
              <a:t> </a:t>
            </a:r>
            <a:r>
              <a:rPr lang="en-US" i="1" dirty="0" err="1" smtClean="0"/>
              <a:t>como</a:t>
            </a:r>
            <a:r>
              <a:rPr lang="en-US" i="1" dirty="0" smtClean="0"/>
              <a:t> LIF de </a:t>
            </a:r>
            <a:r>
              <a:rPr lang="en-US" i="1" dirty="0" err="1" smtClean="0"/>
              <a:t>acesso</a:t>
            </a:r>
            <a:r>
              <a:rPr lang="en-US" i="1" dirty="0" smtClean="0"/>
              <a:t> </a:t>
            </a:r>
            <a:r>
              <a:rPr lang="en-US" i="1" dirty="0" err="1" smtClean="0"/>
              <a:t>ao</a:t>
            </a:r>
            <a:r>
              <a:rPr lang="en-US" i="1" dirty="0" smtClean="0"/>
              <a:t> </a:t>
            </a:r>
            <a:r>
              <a:rPr lang="en-US" i="1" dirty="0" err="1" smtClean="0"/>
              <a:t>gerenciamento</a:t>
            </a:r>
            <a:r>
              <a:rPr lang="en-US" i="1" dirty="0" smtClean="0"/>
              <a:t> (Cluster e SVM).</a:t>
            </a:r>
          </a:p>
          <a:p>
            <a:endParaRPr lang="en-US" i="1" dirty="0" smtClean="0"/>
          </a:p>
        </p:txBody>
      </p:sp>
    </p:spTree>
    <p:extLst>
      <p:ext uri="{BB962C8B-B14F-4D97-AF65-F5344CB8AC3E}">
        <p14:creationId xmlns:p14="http://schemas.microsoft.com/office/powerpoint/2010/main" val="33524381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23728" y="260649"/>
            <a:ext cx="6408712" cy="1080120"/>
          </a:xfrm>
        </p:spPr>
        <p:txBody>
          <a:bodyPr/>
          <a:lstStyle/>
          <a:p>
            <a:pPr algn="l"/>
            <a:r>
              <a:rPr lang="pt-BR" b="1" dirty="0" err="1" smtClean="0">
                <a:solidFill>
                  <a:schemeClr val="tx2"/>
                </a:solidFill>
              </a:rPr>
              <a:t>LIFs</a:t>
            </a:r>
            <a:r>
              <a:rPr lang="pt-BR" b="1" dirty="0" smtClean="0">
                <a:solidFill>
                  <a:schemeClr val="tx2"/>
                </a:solidFill>
              </a:rPr>
              <a:t> (</a:t>
            </a:r>
            <a:r>
              <a:rPr lang="pt-BR" b="1" dirty="0" err="1" smtClean="0">
                <a:solidFill>
                  <a:schemeClr val="tx2"/>
                </a:solidFill>
              </a:rPr>
              <a:t>Logical</a:t>
            </a:r>
            <a:r>
              <a:rPr lang="pt-BR" b="1" dirty="0" smtClean="0">
                <a:solidFill>
                  <a:schemeClr val="tx2"/>
                </a:solidFill>
              </a:rPr>
              <a:t> Interfaces)</a:t>
            </a:r>
            <a:endParaRPr lang="pt-BR" dirty="0"/>
          </a:p>
        </p:txBody>
      </p:sp>
      <p:sp>
        <p:nvSpPr>
          <p:cNvPr id="4" name="Retângulo 3"/>
          <p:cNvSpPr/>
          <p:nvPr/>
        </p:nvSpPr>
        <p:spPr>
          <a:xfrm>
            <a:off x="467544" y="1268760"/>
            <a:ext cx="7992888" cy="4447371"/>
          </a:xfrm>
          <a:prstGeom prst="rect">
            <a:avLst/>
          </a:prstGeom>
        </p:spPr>
        <p:txBody>
          <a:bodyPr wrap="square">
            <a:spAutoFit/>
          </a:bodyPr>
          <a:lstStyle/>
          <a:p>
            <a:r>
              <a:rPr lang="en-US" dirty="0" smtClean="0"/>
              <a:t> </a:t>
            </a:r>
            <a:endParaRPr lang="pt-BR" sz="1200" dirty="0" smtClean="0"/>
          </a:p>
          <a:p>
            <a:pPr marL="742950" lvl="1" indent="-285750">
              <a:buFont typeface="Wingdings" panose="05000000000000000000" pitchFamily="2" charset="2"/>
              <a:buChar char="ü"/>
            </a:pPr>
            <a:r>
              <a:rPr lang="en-US" dirty="0" smtClean="0"/>
              <a:t>LIF do Cluster  (Cluster LIF):</a:t>
            </a:r>
            <a:endParaRPr lang="pt-BR" sz="1100" dirty="0" smtClean="0"/>
          </a:p>
          <a:p>
            <a:r>
              <a:rPr lang="en-US" dirty="0" smtClean="0"/>
              <a:t>► São </a:t>
            </a:r>
            <a:r>
              <a:rPr lang="en-US" dirty="0" err="1" smtClean="0"/>
              <a:t>portas</a:t>
            </a:r>
            <a:r>
              <a:rPr lang="en-US" dirty="0" smtClean="0"/>
              <a:t> de </a:t>
            </a:r>
            <a:r>
              <a:rPr lang="en-US" dirty="0" err="1" smtClean="0"/>
              <a:t>trafego</a:t>
            </a:r>
            <a:r>
              <a:rPr lang="en-US" dirty="0" smtClean="0"/>
              <a:t> de dados </a:t>
            </a:r>
            <a:r>
              <a:rPr lang="en-US" dirty="0" err="1" smtClean="0"/>
              <a:t>internos</a:t>
            </a:r>
            <a:r>
              <a:rPr lang="en-US" dirty="0" smtClean="0"/>
              <a:t> entre </a:t>
            </a:r>
            <a:r>
              <a:rPr lang="en-US" dirty="0" err="1" smtClean="0"/>
              <a:t>os</a:t>
            </a:r>
            <a:r>
              <a:rPr lang="en-US" dirty="0" smtClean="0"/>
              <a:t> </a:t>
            </a:r>
            <a:r>
              <a:rPr lang="en-US" dirty="0" err="1" smtClean="0"/>
              <a:t>nós</a:t>
            </a:r>
            <a:r>
              <a:rPr lang="en-US" dirty="0" smtClean="0"/>
              <a:t> do Cluster (</a:t>
            </a:r>
            <a:r>
              <a:rPr lang="en-US" dirty="0" err="1" smtClean="0"/>
              <a:t>também</a:t>
            </a:r>
            <a:r>
              <a:rPr lang="en-US" dirty="0" smtClean="0"/>
              <a:t> </a:t>
            </a:r>
            <a:r>
              <a:rPr lang="en-US" dirty="0" err="1" smtClean="0"/>
              <a:t>chamado</a:t>
            </a:r>
            <a:r>
              <a:rPr lang="en-US" dirty="0" smtClean="0"/>
              <a:t> de  </a:t>
            </a:r>
            <a:r>
              <a:rPr lang="en-US" dirty="0" err="1" smtClean="0"/>
              <a:t>Intracluster</a:t>
            </a:r>
            <a:r>
              <a:rPr lang="en-US" dirty="0" smtClean="0"/>
              <a:t> traffic).</a:t>
            </a:r>
            <a:endParaRPr lang="pt-BR" sz="1100" dirty="0" smtClean="0"/>
          </a:p>
          <a:p>
            <a:r>
              <a:rPr lang="en-US" dirty="0" smtClean="0"/>
              <a:t>► </a:t>
            </a:r>
            <a:r>
              <a:rPr lang="en-US" dirty="0" err="1" smtClean="0"/>
              <a:t>Obrigatório</a:t>
            </a:r>
            <a:r>
              <a:rPr lang="en-US" dirty="0" smtClean="0"/>
              <a:t> </a:t>
            </a:r>
            <a:r>
              <a:rPr lang="en-US" dirty="0" err="1" smtClean="0"/>
              <a:t>utilizar</a:t>
            </a:r>
            <a:r>
              <a:rPr lang="en-US" dirty="0" smtClean="0"/>
              <a:t> </a:t>
            </a:r>
            <a:r>
              <a:rPr lang="en-US" dirty="0" err="1" smtClean="0"/>
              <a:t>portas</a:t>
            </a:r>
            <a:r>
              <a:rPr lang="en-US" dirty="0" smtClean="0"/>
              <a:t> 10Gbit/s </a:t>
            </a:r>
          </a:p>
          <a:p>
            <a:r>
              <a:rPr lang="en-US" dirty="0" smtClean="0"/>
              <a:t> </a:t>
            </a:r>
          </a:p>
          <a:p>
            <a:endParaRPr lang="pt-BR" sz="1200" dirty="0" smtClean="0"/>
          </a:p>
          <a:p>
            <a:pPr marL="742950" lvl="1" indent="-285750">
              <a:buFont typeface="Wingdings" panose="05000000000000000000" pitchFamily="2" charset="2"/>
              <a:buChar char="ü"/>
            </a:pPr>
            <a:r>
              <a:rPr lang="en-US" dirty="0" smtClean="0"/>
              <a:t>LIF </a:t>
            </a:r>
            <a:r>
              <a:rPr lang="en-US" dirty="0" err="1" smtClean="0"/>
              <a:t>Intercluster</a:t>
            </a:r>
            <a:r>
              <a:rPr lang="en-US" dirty="0" smtClean="0"/>
              <a:t> (</a:t>
            </a:r>
            <a:r>
              <a:rPr lang="en-US" dirty="0" err="1" smtClean="0"/>
              <a:t>Intercluster</a:t>
            </a:r>
            <a:r>
              <a:rPr lang="en-US" dirty="0" smtClean="0"/>
              <a:t> LIF):</a:t>
            </a:r>
            <a:endParaRPr lang="pt-BR" sz="1100" dirty="0" smtClean="0"/>
          </a:p>
          <a:p>
            <a:r>
              <a:rPr lang="en-US" dirty="0" smtClean="0"/>
              <a:t>► LIF </a:t>
            </a:r>
            <a:r>
              <a:rPr lang="en-US" dirty="0" err="1" smtClean="0"/>
              <a:t>utilizada</a:t>
            </a:r>
            <a:r>
              <a:rPr lang="en-US" dirty="0" smtClean="0"/>
              <a:t> para </a:t>
            </a:r>
            <a:r>
              <a:rPr lang="en-US" dirty="0" err="1" smtClean="0"/>
              <a:t>comunicação</a:t>
            </a:r>
            <a:r>
              <a:rPr lang="en-US" dirty="0" smtClean="0"/>
              <a:t> de </a:t>
            </a:r>
            <a:r>
              <a:rPr lang="en-US" dirty="0" err="1" smtClean="0"/>
              <a:t>configurações</a:t>
            </a:r>
            <a:r>
              <a:rPr lang="en-US" dirty="0" smtClean="0"/>
              <a:t> e </a:t>
            </a:r>
            <a:r>
              <a:rPr lang="en-US" dirty="0" err="1" smtClean="0"/>
              <a:t>atualizações</a:t>
            </a:r>
            <a:r>
              <a:rPr lang="en-US" dirty="0" smtClean="0"/>
              <a:t> </a:t>
            </a:r>
            <a:r>
              <a:rPr lang="en-US" dirty="0" err="1" smtClean="0"/>
              <a:t>através</a:t>
            </a:r>
            <a:r>
              <a:rPr lang="en-US" dirty="0" smtClean="0"/>
              <a:t> do cluster, backup e </a:t>
            </a:r>
            <a:r>
              <a:rPr lang="en-US" dirty="0" err="1" smtClean="0"/>
              <a:t>replicação</a:t>
            </a:r>
            <a:r>
              <a:rPr lang="en-US" dirty="0" smtClean="0"/>
              <a:t>.</a:t>
            </a:r>
          </a:p>
          <a:p>
            <a:r>
              <a:rPr lang="en-US" dirty="0" smtClean="0"/>
              <a:t>► </a:t>
            </a:r>
            <a:r>
              <a:rPr lang="en-US" dirty="0" err="1" smtClean="0"/>
              <a:t>Deve</a:t>
            </a:r>
            <a:r>
              <a:rPr lang="en-US" dirty="0" smtClean="0"/>
              <a:t> </a:t>
            </a:r>
            <a:r>
              <a:rPr lang="en-US" dirty="0" err="1" smtClean="0"/>
              <a:t>ser</a:t>
            </a:r>
            <a:r>
              <a:rPr lang="en-US" dirty="0" smtClean="0"/>
              <a:t> </a:t>
            </a:r>
            <a:r>
              <a:rPr lang="en-US" dirty="0" err="1" smtClean="0"/>
              <a:t>criada</a:t>
            </a:r>
            <a:r>
              <a:rPr lang="en-US" dirty="0" smtClean="0"/>
              <a:t> </a:t>
            </a:r>
            <a:r>
              <a:rPr lang="en-US" dirty="0" err="1" smtClean="0"/>
              <a:t>em</a:t>
            </a:r>
            <a:r>
              <a:rPr lang="en-US" dirty="0" smtClean="0"/>
              <a:t> </a:t>
            </a:r>
            <a:r>
              <a:rPr lang="en-US" dirty="0" err="1" smtClean="0"/>
              <a:t>cada</a:t>
            </a:r>
            <a:r>
              <a:rPr lang="en-US" dirty="0" smtClean="0"/>
              <a:t> </a:t>
            </a:r>
            <a:r>
              <a:rPr lang="en-US" dirty="0" err="1" smtClean="0"/>
              <a:t>nó</a:t>
            </a:r>
            <a:r>
              <a:rPr lang="en-US" dirty="0" smtClean="0"/>
              <a:t> do cluster antes de </a:t>
            </a:r>
            <a:r>
              <a:rPr lang="en-US" dirty="0" err="1" smtClean="0"/>
              <a:t>estabelecer</a:t>
            </a:r>
            <a:r>
              <a:rPr lang="en-US" dirty="0" smtClean="0"/>
              <a:t> </a:t>
            </a:r>
            <a:r>
              <a:rPr lang="en-US" dirty="0" err="1" smtClean="0"/>
              <a:t>uma</a:t>
            </a:r>
            <a:r>
              <a:rPr lang="en-US" dirty="0" smtClean="0"/>
              <a:t> </a:t>
            </a:r>
            <a:r>
              <a:rPr lang="en-US" dirty="0" err="1" smtClean="0"/>
              <a:t>relação</a:t>
            </a:r>
            <a:r>
              <a:rPr lang="en-US" dirty="0" smtClean="0"/>
              <a:t> de Cluster-Peer entre </a:t>
            </a:r>
            <a:r>
              <a:rPr lang="en-US" dirty="0" err="1" smtClean="0"/>
              <a:t>os</a:t>
            </a:r>
            <a:r>
              <a:rPr lang="en-US" dirty="0" smtClean="0"/>
              <a:t> </a:t>
            </a:r>
            <a:r>
              <a:rPr lang="en-US" dirty="0" err="1" smtClean="0"/>
              <a:t>nós</a:t>
            </a:r>
            <a:r>
              <a:rPr lang="en-US" dirty="0" smtClean="0"/>
              <a:t>.</a:t>
            </a:r>
          </a:p>
          <a:p>
            <a:endParaRPr lang="pt-BR" dirty="0" smtClean="0"/>
          </a:p>
          <a:p>
            <a:endParaRPr lang="en-US" sz="1100" dirty="0"/>
          </a:p>
          <a:p>
            <a:endParaRPr lang="en-US" sz="1100" dirty="0" smtClean="0"/>
          </a:p>
          <a:p>
            <a:endParaRPr lang="en-US" sz="1100" dirty="0"/>
          </a:p>
          <a:p>
            <a:endParaRPr lang="en-US" sz="1100" dirty="0" smtClean="0"/>
          </a:p>
          <a:p>
            <a:endParaRPr lang="pt-BR" sz="1100" dirty="0"/>
          </a:p>
        </p:txBody>
      </p:sp>
    </p:spTree>
    <p:extLst>
      <p:ext uri="{BB962C8B-B14F-4D97-AF65-F5344CB8AC3E}">
        <p14:creationId xmlns:p14="http://schemas.microsoft.com/office/powerpoint/2010/main" val="24359147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75535" y="343437"/>
            <a:ext cx="6444937" cy="1213356"/>
          </a:xfrm>
        </p:spPr>
        <p:txBody>
          <a:bodyPr/>
          <a:lstStyle/>
          <a:p>
            <a:pPr algn="l"/>
            <a:r>
              <a:rPr lang="pt-BR" sz="4000" b="1" dirty="0" smtClean="0">
                <a:solidFill>
                  <a:schemeClr val="tx2"/>
                </a:solidFill>
              </a:rPr>
              <a:t>Listagem das </a:t>
            </a:r>
            <a:r>
              <a:rPr lang="pt-BR" sz="4000" b="1" dirty="0" err="1" smtClean="0">
                <a:solidFill>
                  <a:schemeClr val="tx2"/>
                </a:solidFill>
              </a:rPr>
              <a:t>LIFs</a:t>
            </a:r>
            <a:endParaRPr lang="pt-BR" sz="4000" b="1" dirty="0">
              <a:solidFill>
                <a:schemeClr val="tx2"/>
              </a:solidFill>
            </a:endParaRPr>
          </a:p>
        </p:txBody>
      </p:sp>
      <p:grpSp>
        <p:nvGrpSpPr>
          <p:cNvPr id="4" name="Group 3725"/>
          <p:cNvGrpSpPr>
            <a:grpSpLocks/>
          </p:cNvGrpSpPr>
          <p:nvPr/>
        </p:nvGrpSpPr>
        <p:grpSpPr bwMode="auto">
          <a:xfrm>
            <a:off x="323528" y="1052736"/>
            <a:ext cx="8568951" cy="5400600"/>
            <a:chOff x="1567" y="3169"/>
            <a:chExt cx="11411" cy="6792"/>
          </a:xfrm>
        </p:grpSpPr>
        <p:pic>
          <p:nvPicPr>
            <p:cNvPr id="5" name="Picture 37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 y="3169"/>
              <a:ext cx="11411" cy="679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3733"/>
            <p:cNvGrpSpPr>
              <a:grpSpLocks/>
            </p:cNvGrpSpPr>
            <p:nvPr/>
          </p:nvGrpSpPr>
          <p:grpSpPr bwMode="auto">
            <a:xfrm>
              <a:off x="1991" y="8811"/>
              <a:ext cx="2120" cy="843"/>
              <a:chOff x="1991" y="8811"/>
              <a:chExt cx="2120" cy="843"/>
            </a:xfrm>
          </p:grpSpPr>
          <p:sp>
            <p:nvSpPr>
              <p:cNvPr id="14" name="Freeform 3734"/>
              <p:cNvSpPr>
                <a:spLocks/>
              </p:cNvSpPr>
              <p:nvPr/>
            </p:nvSpPr>
            <p:spPr bwMode="auto">
              <a:xfrm>
                <a:off x="1991" y="8811"/>
                <a:ext cx="2120" cy="843"/>
              </a:xfrm>
              <a:custGeom>
                <a:avLst/>
                <a:gdLst>
                  <a:gd name="T0" fmla="+- 0 1991 1991"/>
                  <a:gd name="T1" fmla="*/ T0 w 2120"/>
                  <a:gd name="T2" fmla="+- 0 9654 8811"/>
                  <a:gd name="T3" fmla="*/ 9654 h 843"/>
                  <a:gd name="T4" fmla="+- 0 4111 1991"/>
                  <a:gd name="T5" fmla="*/ T4 w 2120"/>
                  <a:gd name="T6" fmla="+- 0 9654 8811"/>
                  <a:gd name="T7" fmla="*/ 9654 h 843"/>
                  <a:gd name="T8" fmla="+- 0 4111 1991"/>
                  <a:gd name="T9" fmla="*/ T8 w 2120"/>
                  <a:gd name="T10" fmla="+- 0 8811 8811"/>
                  <a:gd name="T11" fmla="*/ 8811 h 843"/>
                  <a:gd name="T12" fmla="+- 0 1991 1991"/>
                  <a:gd name="T13" fmla="*/ T12 w 2120"/>
                  <a:gd name="T14" fmla="+- 0 8811 8811"/>
                  <a:gd name="T15" fmla="*/ 8811 h 843"/>
                  <a:gd name="T16" fmla="+- 0 1991 1991"/>
                  <a:gd name="T17" fmla="*/ T16 w 2120"/>
                  <a:gd name="T18" fmla="+- 0 9654 8811"/>
                  <a:gd name="T19" fmla="*/ 9654 h 843"/>
                </a:gdLst>
                <a:ahLst/>
                <a:cxnLst>
                  <a:cxn ang="0">
                    <a:pos x="T1" y="T3"/>
                  </a:cxn>
                  <a:cxn ang="0">
                    <a:pos x="T5" y="T7"/>
                  </a:cxn>
                  <a:cxn ang="0">
                    <a:pos x="T9" y="T11"/>
                  </a:cxn>
                  <a:cxn ang="0">
                    <a:pos x="T13" y="T15"/>
                  </a:cxn>
                  <a:cxn ang="0">
                    <a:pos x="T17" y="T19"/>
                  </a:cxn>
                </a:cxnLst>
                <a:rect l="0" t="0" r="r" b="b"/>
                <a:pathLst>
                  <a:path w="2120" h="843">
                    <a:moveTo>
                      <a:pt x="0" y="843"/>
                    </a:moveTo>
                    <a:lnTo>
                      <a:pt x="2120" y="843"/>
                    </a:lnTo>
                    <a:lnTo>
                      <a:pt x="2120" y="0"/>
                    </a:lnTo>
                    <a:lnTo>
                      <a:pt x="0" y="0"/>
                    </a:lnTo>
                    <a:lnTo>
                      <a:pt x="0" y="8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grpSp>
        <p:grpSp>
          <p:nvGrpSpPr>
            <p:cNvPr id="7" name="Group 3731"/>
            <p:cNvGrpSpPr>
              <a:grpSpLocks/>
            </p:cNvGrpSpPr>
            <p:nvPr/>
          </p:nvGrpSpPr>
          <p:grpSpPr bwMode="auto">
            <a:xfrm>
              <a:off x="5241" y="8811"/>
              <a:ext cx="2474" cy="843"/>
              <a:chOff x="5241" y="8811"/>
              <a:chExt cx="2474" cy="843"/>
            </a:xfrm>
          </p:grpSpPr>
          <p:sp>
            <p:nvSpPr>
              <p:cNvPr id="13" name="Freeform 3732"/>
              <p:cNvSpPr>
                <a:spLocks/>
              </p:cNvSpPr>
              <p:nvPr/>
            </p:nvSpPr>
            <p:spPr bwMode="auto">
              <a:xfrm>
                <a:off x="5241" y="8811"/>
                <a:ext cx="2474" cy="843"/>
              </a:xfrm>
              <a:custGeom>
                <a:avLst/>
                <a:gdLst>
                  <a:gd name="T0" fmla="+- 0 5241 5241"/>
                  <a:gd name="T1" fmla="*/ T0 w 2474"/>
                  <a:gd name="T2" fmla="+- 0 9654 8811"/>
                  <a:gd name="T3" fmla="*/ 9654 h 843"/>
                  <a:gd name="T4" fmla="+- 0 7714 5241"/>
                  <a:gd name="T5" fmla="*/ T4 w 2474"/>
                  <a:gd name="T6" fmla="+- 0 9654 8811"/>
                  <a:gd name="T7" fmla="*/ 9654 h 843"/>
                  <a:gd name="T8" fmla="+- 0 7714 5241"/>
                  <a:gd name="T9" fmla="*/ T8 w 2474"/>
                  <a:gd name="T10" fmla="+- 0 8811 8811"/>
                  <a:gd name="T11" fmla="*/ 8811 h 843"/>
                  <a:gd name="T12" fmla="+- 0 5241 5241"/>
                  <a:gd name="T13" fmla="*/ T12 w 2474"/>
                  <a:gd name="T14" fmla="+- 0 8811 8811"/>
                  <a:gd name="T15" fmla="*/ 8811 h 843"/>
                  <a:gd name="T16" fmla="+- 0 5241 5241"/>
                  <a:gd name="T17" fmla="*/ T16 w 2474"/>
                  <a:gd name="T18" fmla="+- 0 9654 8811"/>
                  <a:gd name="T19" fmla="*/ 9654 h 843"/>
                </a:gdLst>
                <a:ahLst/>
                <a:cxnLst>
                  <a:cxn ang="0">
                    <a:pos x="T1" y="T3"/>
                  </a:cxn>
                  <a:cxn ang="0">
                    <a:pos x="T5" y="T7"/>
                  </a:cxn>
                  <a:cxn ang="0">
                    <a:pos x="T9" y="T11"/>
                  </a:cxn>
                  <a:cxn ang="0">
                    <a:pos x="T13" y="T15"/>
                  </a:cxn>
                  <a:cxn ang="0">
                    <a:pos x="T17" y="T19"/>
                  </a:cxn>
                </a:cxnLst>
                <a:rect l="0" t="0" r="r" b="b"/>
                <a:pathLst>
                  <a:path w="2474" h="843">
                    <a:moveTo>
                      <a:pt x="0" y="843"/>
                    </a:moveTo>
                    <a:lnTo>
                      <a:pt x="2473" y="843"/>
                    </a:lnTo>
                    <a:lnTo>
                      <a:pt x="2473" y="0"/>
                    </a:lnTo>
                    <a:lnTo>
                      <a:pt x="0" y="0"/>
                    </a:lnTo>
                    <a:lnTo>
                      <a:pt x="0" y="8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grpSp>
        <p:grpSp>
          <p:nvGrpSpPr>
            <p:cNvPr id="8" name="Group 3726"/>
            <p:cNvGrpSpPr>
              <a:grpSpLocks/>
            </p:cNvGrpSpPr>
            <p:nvPr/>
          </p:nvGrpSpPr>
          <p:grpSpPr bwMode="auto">
            <a:xfrm>
              <a:off x="2126" y="8811"/>
              <a:ext cx="9723" cy="843"/>
              <a:chOff x="2126" y="8811"/>
              <a:chExt cx="9723" cy="843"/>
            </a:xfrm>
          </p:grpSpPr>
          <p:sp>
            <p:nvSpPr>
              <p:cNvPr id="9" name="Freeform 3730"/>
              <p:cNvSpPr>
                <a:spLocks/>
              </p:cNvSpPr>
              <p:nvPr/>
            </p:nvSpPr>
            <p:spPr bwMode="auto">
              <a:xfrm>
                <a:off x="9375" y="8811"/>
                <a:ext cx="2474" cy="843"/>
              </a:xfrm>
              <a:custGeom>
                <a:avLst/>
                <a:gdLst>
                  <a:gd name="T0" fmla="+- 0 9375 9375"/>
                  <a:gd name="T1" fmla="*/ T0 w 2474"/>
                  <a:gd name="T2" fmla="+- 0 9654 8811"/>
                  <a:gd name="T3" fmla="*/ 9654 h 843"/>
                  <a:gd name="T4" fmla="+- 0 11848 9375"/>
                  <a:gd name="T5" fmla="*/ T4 w 2474"/>
                  <a:gd name="T6" fmla="+- 0 9654 8811"/>
                  <a:gd name="T7" fmla="*/ 9654 h 843"/>
                  <a:gd name="T8" fmla="+- 0 11848 9375"/>
                  <a:gd name="T9" fmla="*/ T8 w 2474"/>
                  <a:gd name="T10" fmla="+- 0 8811 8811"/>
                  <a:gd name="T11" fmla="*/ 8811 h 843"/>
                  <a:gd name="T12" fmla="+- 0 9375 9375"/>
                  <a:gd name="T13" fmla="*/ T12 w 2474"/>
                  <a:gd name="T14" fmla="+- 0 8811 8811"/>
                  <a:gd name="T15" fmla="*/ 8811 h 843"/>
                  <a:gd name="T16" fmla="+- 0 9375 9375"/>
                  <a:gd name="T17" fmla="*/ T16 w 2474"/>
                  <a:gd name="T18" fmla="+- 0 9654 8811"/>
                  <a:gd name="T19" fmla="*/ 9654 h 843"/>
                </a:gdLst>
                <a:ahLst/>
                <a:cxnLst>
                  <a:cxn ang="0">
                    <a:pos x="T1" y="T3"/>
                  </a:cxn>
                  <a:cxn ang="0">
                    <a:pos x="T5" y="T7"/>
                  </a:cxn>
                  <a:cxn ang="0">
                    <a:pos x="T9" y="T11"/>
                  </a:cxn>
                  <a:cxn ang="0">
                    <a:pos x="T13" y="T15"/>
                  </a:cxn>
                  <a:cxn ang="0">
                    <a:pos x="T17" y="T19"/>
                  </a:cxn>
                </a:cxnLst>
                <a:rect l="0" t="0" r="r" b="b"/>
                <a:pathLst>
                  <a:path w="2474" h="843">
                    <a:moveTo>
                      <a:pt x="0" y="843"/>
                    </a:moveTo>
                    <a:lnTo>
                      <a:pt x="2473" y="843"/>
                    </a:lnTo>
                    <a:lnTo>
                      <a:pt x="2473" y="0"/>
                    </a:lnTo>
                    <a:lnTo>
                      <a:pt x="0" y="0"/>
                    </a:lnTo>
                    <a:lnTo>
                      <a:pt x="0" y="8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10" name="Text Box 3729"/>
              <p:cNvSpPr txBox="1">
                <a:spLocks noChangeArrowheads="1"/>
              </p:cNvSpPr>
              <p:nvPr/>
            </p:nvSpPr>
            <p:spPr bwMode="auto">
              <a:xfrm>
                <a:off x="2126" y="8968"/>
                <a:ext cx="1850"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210"/>
                  </a:lnSpc>
                  <a:spcAft>
                    <a:spcPts val="0"/>
                  </a:spcAft>
                </a:pPr>
                <a:r>
                  <a:rPr lang="en-US" sz="1150">
                    <a:effectLst/>
                    <a:latin typeface="Arial"/>
                    <a:ea typeface="Calibri"/>
                    <a:cs typeface="Times New Roman"/>
                  </a:rPr>
                  <a:t>O</a:t>
                </a:r>
                <a:r>
                  <a:rPr lang="en-US" sz="1150" spc="-50">
                    <a:effectLst/>
                    <a:latin typeface="Arial"/>
                    <a:ea typeface="Calibri"/>
                    <a:cs typeface="Times New Roman"/>
                  </a:rPr>
                  <a:t> </a:t>
                </a:r>
                <a:r>
                  <a:rPr lang="en-US" sz="1150">
                    <a:effectLst/>
                    <a:latin typeface="Arial"/>
                    <a:ea typeface="Calibri"/>
                    <a:cs typeface="Times New Roman"/>
                  </a:rPr>
                  <a:t>gerenciador</a:t>
                </a:r>
                <a:r>
                  <a:rPr lang="en-US" sz="1150" spc="-45">
                    <a:effectLst/>
                    <a:latin typeface="Arial"/>
                    <a:ea typeface="Calibri"/>
                    <a:cs typeface="Times New Roman"/>
                  </a:rPr>
                  <a:t> </a:t>
                </a:r>
                <a:r>
                  <a:rPr lang="en-US" sz="1150">
                    <a:effectLst/>
                    <a:latin typeface="Arial"/>
                    <a:ea typeface="Calibri"/>
                    <a:cs typeface="Times New Roman"/>
                  </a:rPr>
                  <a:t>de</a:t>
                </a:r>
                <a:endParaRPr lang="pt-BR" sz="1100">
                  <a:effectLst/>
                  <a:latin typeface="Calibri"/>
                  <a:ea typeface="Calibri"/>
                  <a:cs typeface="Times New Roman"/>
                </a:endParaRPr>
              </a:p>
              <a:p>
                <a:pPr algn="ctr">
                  <a:lnSpc>
                    <a:spcPts val="1305"/>
                  </a:lnSpc>
                  <a:spcBef>
                    <a:spcPts val="105"/>
                  </a:spcBef>
                  <a:spcAft>
                    <a:spcPts val="0"/>
                  </a:spcAft>
                </a:pPr>
                <a:r>
                  <a:rPr lang="en-US" sz="1150">
                    <a:effectLst/>
                    <a:latin typeface="Arial"/>
                    <a:ea typeface="Calibri"/>
                    <a:cs typeface="Times New Roman"/>
                  </a:rPr>
                  <a:t>nó</a:t>
                </a:r>
                <a:r>
                  <a:rPr lang="en-US" sz="1150" spc="-40">
                    <a:effectLst/>
                    <a:latin typeface="Arial"/>
                    <a:ea typeface="Calibri"/>
                    <a:cs typeface="Times New Roman"/>
                  </a:rPr>
                  <a:t> </a:t>
                </a:r>
                <a:r>
                  <a:rPr lang="en-US" sz="1150" spc="-5">
                    <a:effectLst/>
                    <a:latin typeface="Arial"/>
                    <a:ea typeface="Calibri"/>
                    <a:cs typeface="Times New Roman"/>
                  </a:rPr>
                  <a:t>LIF</a:t>
                </a:r>
                <a:endParaRPr lang="pt-BR" sz="1100">
                  <a:effectLst/>
                  <a:latin typeface="Calibri"/>
                  <a:ea typeface="Calibri"/>
                  <a:cs typeface="Times New Roman"/>
                </a:endParaRPr>
              </a:p>
            </p:txBody>
          </p:sp>
          <p:sp>
            <p:nvSpPr>
              <p:cNvPr id="11" name="Text Box 3728"/>
              <p:cNvSpPr txBox="1">
                <a:spLocks noChangeArrowheads="1"/>
              </p:cNvSpPr>
              <p:nvPr/>
            </p:nvSpPr>
            <p:spPr bwMode="auto">
              <a:xfrm>
                <a:off x="5573" y="8968"/>
                <a:ext cx="1810"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210"/>
                  </a:lnSpc>
                  <a:spcAft>
                    <a:spcPts val="0"/>
                  </a:spcAft>
                </a:pPr>
                <a:r>
                  <a:rPr lang="en-US" sz="1150">
                    <a:effectLst/>
                    <a:latin typeface="Arial"/>
                    <a:ea typeface="Calibri"/>
                    <a:cs typeface="Times New Roman"/>
                  </a:rPr>
                  <a:t>O</a:t>
                </a:r>
                <a:r>
                  <a:rPr lang="en-US" sz="1150" spc="-50">
                    <a:effectLst/>
                    <a:latin typeface="Arial"/>
                    <a:ea typeface="Calibri"/>
                    <a:cs typeface="Times New Roman"/>
                  </a:rPr>
                  <a:t> </a:t>
                </a:r>
                <a:r>
                  <a:rPr lang="en-US" sz="1150">
                    <a:effectLst/>
                    <a:latin typeface="Arial"/>
                    <a:ea typeface="Calibri"/>
                    <a:cs typeface="Times New Roman"/>
                  </a:rPr>
                  <a:t>gerendador</a:t>
                </a:r>
                <a:r>
                  <a:rPr lang="en-US" sz="1150" spc="-45">
                    <a:effectLst/>
                    <a:latin typeface="Arial"/>
                    <a:ea typeface="Calibri"/>
                    <a:cs typeface="Times New Roman"/>
                  </a:rPr>
                  <a:t> </a:t>
                </a:r>
                <a:r>
                  <a:rPr lang="en-US" sz="1150">
                    <a:effectLst/>
                    <a:latin typeface="Arial"/>
                    <a:ea typeface="Calibri"/>
                    <a:cs typeface="Times New Roman"/>
                  </a:rPr>
                  <a:t>do</a:t>
                </a:r>
                <a:endParaRPr lang="pt-BR" sz="1100">
                  <a:effectLst/>
                  <a:latin typeface="Calibri"/>
                  <a:ea typeface="Calibri"/>
                  <a:cs typeface="Times New Roman"/>
                </a:endParaRPr>
              </a:p>
              <a:p>
                <a:pPr algn="ctr">
                  <a:lnSpc>
                    <a:spcPts val="1305"/>
                  </a:lnSpc>
                  <a:spcBef>
                    <a:spcPts val="105"/>
                  </a:spcBef>
                  <a:spcAft>
                    <a:spcPts val="0"/>
                  </a:spcAft>
                </a:pPr>
                <a:r>
                  <a:rPr lang="en-US" sz="1150" spc="-5">
                    <a:effectLst/>
                    <a:latin typeface="Arial"/>
                    <a:ea typeface="Calibri"/>
                    <a:cs typeface="Times New Roman"/>
                  </a:rPr>
                  <a:t>cluster</a:t>
                </a:r>
                <a:r>
                  <a:rPr lang="en-US" sz="1150" spc="-60">
                    <a:effectLst/>
                    <a:latin typeface="Arial"/>
                    <a:ea typeface="Calibri"/>
                    <a:cs typeface="Times New Roman"/>
                  </a:rPr>
                  <a:t> </a:t>
                </a:r>
                <a:r>
                  <a:rPr lang="en-US" sz="1150" spc="-5">
                    <a:effectLst/>
                    <a:latin typeface="Arial"/>
                    <a:ea typeface="Calibri"/>
                    <a:cs typeface="Times New Roman"/>
                  </a:rPr>
                  <a:t>LIF</a:t>
                </a:r>
                <a:endParaRPr lang="pt-BR" sz="1100">
                  <a:effectLst/>
                  <a:latin typeface="Calibri"/>
                  <a:ea typeface="Calibri"/>
                  <a:cs typeface="Times New Roman"/>
                </a:endParaRPr>
              </a:p>
            </p:txBody>
          </p:sp>
          <p:sp>
            <p:nvSpPr>
              <p:cNvPr id="12" name="Text Box 3727"/>
              <p:cNvSpPr txBox="1">
                <a:spLocks noChangeArrowheads="1"/>
              </p:cNvSpPr>
              <p:nvPr/>
            </p:nvSpPr>
            <p:spPr bwMode="auto">
              <a:xfrm>
                <a:off x="9647" y="8968"/>
                <a:ext cx="192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lnSpc>
                    <a:spcPts val="1210"/>
                  </a:lnSpc>
                  <a:spcAft>
                    <a:spcPts val="0"/>
                  </a:spcAft>
                </a:pPr>
                <a:r>
                  <a:rPr lang="en-US" sz="1150">
                    <a:effectLst/>
                    <a:latin typeface="Arial"/>
                    <a:ea typeface="Calibri"/>
                    <a:cs typeface="Times New Roman"/>
                  </a:rPr>
                  <a:t>Failover</a:t>
                </a:r>
                <a:r>
                  <a:rPr lang="en-US" sz="1150" spc="-35">
                    <a:effectLst/>
                    <a:latin typeface="Arial"/>
                    <a:ea typeface="Calibri"/>
                    <a:cs typeface="Times New Roman"/>
                  </a:rPr>
                  <a:t> </a:t>
                </a:r>
                <a:r>
                  <a:rPr lang="en-US" sz="1150">
                    <a:effectLst/>
                    <a:latin typeface="Arial"/>
                    <a:ea typeface="Calibri"/>
                    <a:cs typeface="Times New Roman"/>
                  </a:rPr>
                  <a:t>do</a:t>
                </a:r>
                <a:r>
                  <a:rPr lang="en-US" sz="1150" spc="-35">
                    <a:effectLst/>
                    <a:latin typeface="Arial"/>
                    <a:ea typeface="Calibri"/>
                    <a:cs typeface="Times New Roman"/>
                  </a:rPr>
                  <a:t> </a:t>
                </a:r>
                <a:r>
                  <a:rPr lang="en-US" sz="1150" spc="-5">
                    <a:effectLst/>
                    <a:latin typeface="Arial"/>
                    <a:ea typeface="Calibri"/>
                    <a:cs typeface="Times New Roman"/>
                  </a:rPr>
                  <a:t>LIF</a:t>
                </a:r>
                <a:r>
                  <a:rPr lang="en-US" sz="1150" spc="-35">
                    <a:effectLst/>
                    <a:latin typeface="Arial"/>
                    <a:ea typeface="Calibri"/>
                    <a:cs typeface="Times New Roman"/>
                  </a:rPr>
                  <a:t> </a:t>
                </a:r>
                <a:r>
                  <a:rPr lang="en-US" sz="1150">
                    <a:effectLst/>
                    <a:latin typeface="Arial"/>
                    <a:ea typeface="Calibri"/>
                    <a:cs typeface="Times New Roman"/>
                  </a:rPr>
                  <a:t>ou</a:t>
                </a:r>
                <a:endParaRPr lang="pt-BR" sz="1100">
                  <a:effectLst/>
                  <a:latin typeface="Calibri"/>
                  <a:ea typeface="Calibri"/>
                  <a:cs typeface="Times New Roman"/>
                </a:endParaRPr>
              </a:p>
              <a:p>
                <a:pPr algn="ctr">
                  <a:lnSpc>
                    <a:spcPts val="1305"/>
                  </a:lnSpc>
                  <a:spcBef>
                    <a:spcPts val="105"/>
                  </a:spcBef>
                  <a:spcAft>
                    <a:spcPts val="0"/>
                  </a:spcAft>
                </a:pPr>
                <a:r>
                  <a:rPr lang="en-US" sz="1150">
                    <a:effectLst/>
                    <a:latin typeface="Arial"/>
                    <a:ea typeface="Calibri"/>
                    <a:cs typeface="Times New Roman"/>
                  </a:rPr>
                  <a:t>migrado</a:t>
                </a:r>
                <a:endParaRPr lang="pt-BR" sz="1100">
                  <a:effectLst/>
                  <a:latin typeface="Calibri"/>
                  <a:ea typeface="Calibri"/>
                  <a:cs typeface="Times New Roman"/>
                </a:endParaRPr>
              </a:p>
            </p:txBody>
          </p:sp>
        </p:grpSp>
      </p:grpSp>
    </p:spTree>
    <p:extLst>
      <p:ext uri="{BB962C8B-B14F-4D97-AF65-F5344CB8AC3E}">
        <p14:creationId xmlns:p14="http://schemas.microsoft.com/office/powerpoint/2010/main" val="42019365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332656"/>
            <a:ext cx="6948264" cy="792088"/>
          </a:xfrm>
        </p:spPr>
        <p:txBody>
          <a:bodyPr/>
          <a:lstStyle/>
          <a:p>
            <a:pPr algn="l"/>
            <a:r>
              <a:rPr lang="pt-BR" sz="3200" b="1" dirty="0" err="1" smtClean="0">
                <a:solidFill>
                  <a:schemeClr val="tx2"/>
                </a:solidFill>
              </a:rPr>
              <a:t>Failover</a:t>
            </a:r>
            <a:r>
              <a:rPr lang="pt-BR" sz="3200" b="1" dirty="0" smtClean="0">
                <a:solidFill>
                  <a:schemeClr val="tx2"/>
                </a:solidFill>
              </a:rPr>
              <a:t> </a:t>
            </a:r>
            <a:r>
              <a:rPr lang="pt-BR" sz="3200" b="1" dirty="0" err="1" smtClean="0">
                <a:solidFill>
                  <a:schemeClr val="tx2"/>
                </a:solidFill>
              </a:rPr>
              <a:t>Group</a:t>
            </a:r>
            <a:r>
              <a:rPr lang="pt-BR" sz="3200" b="1" dirty="0" smtClean="0">
                <a:solidFill>
                  <a:schemeClr val="tx2"/>
                </a:solidFill>
              </a:rPr>
              <a:t> &amp; </a:t>
            </a:r>
            <a:r>
              <a:rPr lang="pt-BR" sz="3200" b="1" dirty="0" err="1" smtClean="0">
                <a:solidFill>
                  <a:schemeClr val="tx2"/>
                </a:solidFill>
              </a:rPr>
              <a:t>Failover</a:t>
            </a:r>
            <a:r>
              <a:rPr lang="pt-BR" sz="3200" b="1" dirty="0" smtClean="0">
                <a:solidFill>
                  <a:schemeClr val="tx2"/>
                </a:solidFill>
              </a:rPr>
              <a:t> Policies (</a:t>
            </a:r>
            <a:r>
              <a:rPr lang="pt-BR" sz="3200" b="1" dirty="0" err="1" smtClean="0">
                <a:solidFill>
                  <a:schemeClr val="tx2"/>
                </a:solidFill>
              </a:rPr>
              <a:t>LIFs</a:t>
            </a:r>
            <a:r>
              <a:rPr lang="pt-BR" sz="3200" b="1" dirty="0" smtClean="0">
                <a:solidFill>
                  <a:schemeClr val="tx2"/>
                </a:solidFill>
              </a:rPr>
              <a:t>)</a:t>
            </a:r>
            <a:endParaRPr lang="pt-BR" sz="3200" b="1" dirty="0">
              <a:solidFill>
                <a:schemeClr val="tx2"/>
              </a:solidFill>
            </a:endParaRPr>
          </a:p>
        </p:txBody>
      </p:sp>
      <p:sp>
        <p:nvSpPr>
          <p:cNvPr id="3" name="Subtítulo 2"/>
          <p:cNvSpPr>
            <a:spLocks noGrp="1"/>
          </p:cNvSpPr>
          <p:nvPr>
            <p:ph type="subTitle" idx="1"/>
          </p:nvPr>
        </p:nvSpPr>
        <p:spPr>
          <a:xfrm>
            <a:off x="323528" y="1052736"/>
            <a:ext cx="8496944" cy="5688632"/>
          </a:xfrm>
        </p:spPr>
        <p:txBody>
          <a:bodyPr/>
          <a:lstStyle/>
          <a:p>
            <a:pPr algn="l"/>
            <a:r>
              <a:rPr lang="pt-BR" sz="2400" i="1" dirty="0" smtClean="0">
                <a:solidFill>
                  <a:schemeClr val="tx1"/>
                </a:solidFill>
                <a:sym typeface="Wingdings" panose="05000000000000000000" pitchFamily="2" charset="2"/>
              </a:rPr>
              <a:t>    </a:t>
            </a:r>
            <a:r>
              <a:rPr lang="pt-BR" sz="2400" dirty="0" smtClean="0">
                <a:solidFill>
                  <a:schemeClr val="tx1"/>
                </a:solidFill>
                <a:sym typeface="Wingdings" panose="05000000000000000000" pitchFamily="2" charset="2"/>
              </a:rPr>
              <a:t>  Quando uma operação não-</a:t>
            </a:r>
            <a:r>
              <a:rPr lang="pt-BR" sz="2400" dirty="0" err="1" smtClean="0">
                <a:solidFill>
                  <a:schemeClr val="tx1"/>
                </a:solidFill>
                <a:sym typeface="Wingdings" panose="05000000000000000000" pitchFamily="2" charset="2"/>
              </a:rPr>
              <a:t>disruptiva</a:t>
            </a:r>
            <a:r>
              <a:rPr lang="pt-BR" sz="2400" dirty="0" smtClean="0">
                <a:solidFill>
                  <a:schemeClr val="tx1"/>
                </a:solidFill>
                <a:sym typeface="Wingdings" panose="05000000000000000000" pitchFamily="2" charset="2"/>
              </a:rPr>
              <a:t> é iniciada ou quando </a:t>
            </a:r>
            <a:r>
              <a:rPr lang="pt-BR" sz="2400" dirty="0">
                <a:solidFill>
                  <a:schemeClr val="tx1"/>
                </a:solidFill>
                <a:sym typeface="Wingdings" panose="05000000000000000000" pitchFamily="2" charset="2"/>
              </a:rPr>
              <a:t>é disparada uma condição que leve a um </a:t>
            </a:r>
            <a:r>
              <a:rPr lang="pt-BR" sz="2400" dirty="0" err="1">
                <a:solidFill>
                  <a:schemeClr val="tx1"/>
                </a:solidFill>
                <a:sym typeface="Wingdings" panose="05000000000000000000" pitchFamily="2" charset="2"/>
              </a:rPr>
              <a:t>failover</a:t>
            </a:r>
            <a:r>
              <a:rPr lang="pt-BR" sz="2400" dirty="0" smtClean="0">
                <a:solidFill>
                  <a:schemeClr val="tx1"/>
                </a:solidFill>
                <a:sym typeface="Wingdings" panose="05000000000000000000" pitchFamily="2" charset="2"/>
              </a:rPr>
              <a:t>. As </a:t>
            </a:r>
            <a:r>
              <a:rPr lang="pt-BR" sz="2400" dirty="0" err="1" smtClean="0">
                <a:solidFill>
                  <a:schemeClr val="tx1"/>
                </a:solidFill>
                <a:sym typeface="Wingdings" panose="05000000000000000000" pitchFamily="2" charset="2"/>
              </a:rPr>
              <a:t>LIFs</a:t>
            </a:r>
            <a:r>
              <a:rPr lang="pt-BR" sz="2400" dirty="0" smtClean="0">
                <a:solidFill>
                  <a:schemeClr val="tx1"/>
                </a:solidFill>
                <a:sym typeface="Wingdings" panose="05000000000000000000" pitchFamily="2" charset="2"/>
              </a:rPr>
              <a:t> recebem o comando para migrar </a:t>
            </a:r>
            <a:r>
              <a:rPr lang="pt-BR" sz="2400" dirty="0">
                <a:solidFill>
                  <a:schemeClr val="tx1"/>
                </a:solidFill>
                <a:sym typeface="Wingdings" panose="05000000000000000000" pitchFamily="2" charset="2"/>
              </a:rPr>
              <a:t>automaticamente </a:t>
            </a:r>
            <a:r>
              <a:rPr lang="pt-BR" sz="2400" dirty="0" smtClean="0">
                <a:solidFill>
                  <a:schemeClr val="tx1"/>
                </a:solidFill>
                <a:sym typeface="Wingdings" panose="05000000000000000000" pitchFamily="2" charset="2"/>
              </a:rPr>
              <a:t>para as portas Físicas ou lógicas obedecendo as regras das </a:t>
            </a:r>
            <a:r>
              <a:rPr lang="pt-BR" sz="2400" u="sng" dirty="0">
                <a:solidFill>
                  <a:schemeClr val="tx1"/>
                </a:solidFill>
                <a:sym typeface="Wingdings" panose="05000000000000000000" pitchFamily="2" charset="2"/>
              </a:rPr>
              <a:t>p</a:t>
            </a:r>
            <a:r>
              <a:rPr lang="pt-BR" sz="2400" u="sng" dirty="0" smtClean="0">
                <a:solidFill>
                  <a:schemeClr val="tx1"/>
                </a:solidFill>
                <a:sym typeface="Wingdings" panose="05000000000000000000" pitchFamily="2" charset="2"/>
              </a:rPr>
              <a:t>olicies</a:t>
            </a:r>
            <a:r>
              <a:rPr lang="pt-BR" sz="2400" dirty="0" smtClean="0">
                <a:solidFill>
                  <a:schemeClr val="tx1"/>
                </a:solidFill>
                <a:sym typeface="Wingdings" panose="05000000000000000000" pitchFamily="2" charset="2"/>
              </a:rPr>
              <a:t> e dos </a:t>
            </a:r>
            <a:r>
              <a:rPr lang="pt-BR" sz="2400" u="sng" dirty="0" smtClean="0">
                <a:solidFill>
                  <a:schemeClr val="tx1"/>
                </a:solidFill>
                <a:sym typeface="Wingdings" panose="05000000000000000000" pitchFamily="2" charset="2"/>
              </a:rPr>
              <a:t>grupos</a:t>
            </a:r>
            <a:r>
              <a:rPr lang="pt-BR" sz="2400" dirty="0" smtClean="0">
                <a:solidFill>
                  <a:schemeClr val="tx1"/>
                </a:solidFill>
                <a:sym typeface="Wingdings" panose="05000000000000000000" pitchFamily="2" charset="2"/>
              </a:rPr>
              <a:t> ao qual cada LIF faz parte. </a:t>
            </a:r>
            <a:endParaRPr lang="pt-BR" sz="2400" dirty="0">
              <a:solidFill>
                <a:schemeClr val="tx1"/>
              </a:solidFill>
            </a:endParaRPr>
          </a:p>
          <a:p>
            <a:pPr algn="l"/>
            <a:endParaRPr lang="pt-BR" sz="1600" dirty="0" smtClean="0">
              <a:solidFill>
                <a:schemeClr val="tx1"/>
              </a:solidFill>
            </a:endParaRPr>
          </a:p>
          <a:p>
            <a:pPr algn="l"/>
            <a:r>
              <a:rPr lang="pt-BR" sz="2400" dirty="0" smtClean="0">
                <a:solidFill>
                  <a:schemeClr val="tx1"/>
                </a:solidFill>
              </a:rPr>
              <a:t>-</a:t>
            </a:r>
            <a:r>
              <a:rPr lang="pt-BR" sz="2400" b="1" u="sng" dirty="0" smtClean="0">
                <a:solidFill>
                  <a:schemeClr val="tx1"/>
                </a:solidFill>
              </a:rPr>
              <a:t>FAILOVER GROUP </a:t>
            </a:r>
            <a:r>
              <a:rPr lang="pt-BR" sz="2400" dirty="0" smtClean="0">
                <a:solidFill>
                  <a:schemeClr val="tx1"/>
                </a:solidFill>
                <a:sym typeface="Wingdings" panose="05000000000000000000" pitchFamily="2" charset="2"/>
              </a:rPr>
              <a:t> G</a:t>
            </a:r>
            <a:r>
              <a:rPr lang="pt-BR" sz="2400" i="1" dirty="0" smtClean="0">
                <a:solidFill>
                  <a:schemeClr val="tx1"/>
                </a:solidFill>
                <a:sym typeface="Wingdings" panose="05000000000000000000" pitchFamily="2" charset="2"/>
              </a:rPr>
              <a:t>rupo de portas (físicas ou lógicas) da qual a LIF pode fazer </a:t>
            </a:r>
            <a:r>
              <a:rPr lang="pt-BR" sz="2400" i="1" dirty="0" err="1" smtClean="0">
                <a:solidFill>
                  <a:schemeClr val="tx1"/>
                </a:solidFill>
                <a:sym typeface="Wingdings" panose="05000000000000000000" pitchFamily="2" charset="2"/>
              </a:rPr>
              <a:t>failover</a:t>
            </a:r>
            <a:r>
              <a:rPr lang="pt-BR" sz="2400" i="1" dirty="0" smtClean="0">
                <a:solidFill>
                  <a:schemeClr val="tx1"/>
                </a:solidFill>
                <a:sym typeface="Wingdings" panose="05000000000000000000" pitchFamily="2" charset="2"/>
              </a:rPr>
              <a:t>. A cada novo Broadcast Domain criado, um novo </a:t>
            </a:r>
            <a:r>
              <a:rPr lang="pt-BR" sz="2400" i="1" dirty="0" err="1" smtClean="0">
                <a:solidFill>
                  <a:schemeClr val="tx1"/>
                </a:solidFill>
                <a:sym typeface="Wingdings" panose="05000000000000000000" pitchFamily="2" charset="2"/>
              </a:rPr>
              <a:t>failover</a:t>
            </a:r>
            <a:r>
              <a:rPr lang="pt-BR" sz="2400" i="1" dirty="0" smtClean="0">
                <a:solidFill>
                  <a:schemeClr val="tx1"/>
                </a:solidFill>
                <a:sym typeface="Wingdings" panose="05000000000000000000" pitchFamily="2" charset="2"/>
              </a:rPr>
              <a:t> </a:t>
            </a:r>
            <a:r>
              <a:rPr lang="pt-BR" sz="2400" i="1" dirty="0" err="1" smtClean="0">
                <a:solidFill>
                  <a:schemeClr val="tx1"/>
                </a:solidFill>
                <a:sym typeface="Wingdings" panose="05000000000000000000" pitchFamily="2" charset="2"/>
              </a:rPr>
              <a:t>group</a:t>
            </a:r>
            <a:r>
              <a:rPr lang="pt-BR" sz="2400" i="1" dirty="0" smtClean="0">
                <a:solidFill>
                  <a:schemeClr val="tx1"/>
                </a:solidFill>
                <a:sym typeface="Wingdings" panose="05000000000000000000" pitchFamily="2" charset="2"/>
              </a:rPr>
              <a:t> também é criado com o mesmo nome.</a:t>
            </a:r>
            <a:endParaRPr lang="pt-BR" sz="2400" dirty="0" smtClean="0">
              <a:solidFill>
                <a:schemeClr val="tx1"/>
              </a:solidFill>
            </a:endParaRPr>
          </a:p>
          <a:p>
            <a:pPr algn="l"/>
            <a:endParaRPr lang="pt-BR" sz="1400" dirty="0">
              <a:solidFill>
                <a:schemeClr val="tx1"/>
              </a:solidFill>
            </a:endParaRPr>
          </a:p>
          <a:p>
            <a:pPr algn="l"/>
            <a:r>
              <a:rPr lang="pt-BR" sz="2400" dirty="0" smtClean="0">
                <a:solidFill>
                  <a:schemeClr val="tx1"/>
                </a:solidFill>
              </a:rPr>
              <a:t>-</a:t>
            </a:r>
            <a:r>
              <a:rPr lang="pt-BR" sz="2400" b="1" u="sng" dirty="0" smtClean="0">
                <a:solidFill>
                  <a:schemeClr val="tx1"/>
                </a:solidFill>
              </a:rPr>
              <a:t>FAILOVER POLICIES </a:t>
            </a:r>
            <a:r>
              <a:rPr lang="pt-BR" sz="2400" dirty="0" smtClean="0">
                <a:solidFill>
                  <a:schemeClr val="tx1"/>
                </a:solidFill>
                <a:sym typeface="Wingdings" panose="05000000000000000000" pitchFamily="2" charset="2"/>
              </a:rPr>
              <a:t> </a:t>
            </a:r>
            <a:r>
              <a:rPr lang="pt-BR" sz="2400" i="1" dirty="0" smtClean="0">
                <a:solidFill>
                  <a:schemeClr val="tx1"/>
                </a:solidFill>
                <a:sym typeface="Wingdings" panose="05000000000000000000" pitchFamily="2" charset="2"/>
              </a:rPr>
              <a:t>Regras de permissão de </a:t>
            </a:r>
            <a:r>
              <a:rPr lang="pt-BR" sz="2400" i="1" dirty="0" err="1" smtClean="0">
                <a:solidFill>
                  <a:schemeClr val="tx1"/>
                </a:solidFill>
                <a:sym typeface="Wingdings" panose="05000000000000000000" pitchFamily="2" charset="2"/>
              </a:rPr>
              <a:t>failover</a:t>
            </a:r>
            <a:r>
              <a:rPr lang="pt-BR" sz="2400" i="1" dirty="0" smtClean="0">
                <a:solidFill>
                  <a:schemeClr val="tx1"/>
                </a:solidFill>
                <a:sym typeface="Wingdings" panose="05000000000000000000" pitchFamily="2" charset="2"/>
              </a:rPr>
              <a:t> das </a:t>
            </a:r>
            <a:r>
              <a:rPr lang="pt-BR" sz="2400" i="1" dirty="0" err="1" smtClean="0">
                <a:solidFill>
                  <a:schemeClr val="tx1"/>
                </a:solidFill>
                <a:sym typeface="Wingdings" panose="05000000000000000000" pitchFamily="2" charset="2"/>
              </a:rPr>
              <a:t>LIFs</a:t>
            </a:r>
            <a:r>
              <a:rPr lang="pt-BR" sz="2000" i="1" dirty="0">
                <a:solidFill>
                  <a:schemeClr val="tx1"/>
                </a:solidFill>
                <a:sym typeface="Wingdings" panose="05000000000000000000" pitchFamily="2" charset="2"/>
              </a:rPr>
              <a:t> </a:t>
            </a:r>
            <a:r>
              <a:rPr lang="pt-BR" sz="2400" i="1" dirty="0" smtClean="0">
                <a:solidFill>
                  <a:schemeClr val="tx1"/>
                </a:solidFill>
                <a:sym typeface="Wingdings" panose="05000000000000000000" pitchFamily="2" charset="2"/>
              </a:rPr>
              <a:t>(aplicadas ao </a:t>
            </a:r>
            <a:r>
              <a:rPr lang="pt-BR" sz="2400" i="1" dirty="0" err="1" smtClean="0">
                <a:solidFill>
                  <a:schemeClr val="tx1"/>
                </a:solidFill>
                <a:sym typeface="Wingdings" panose="05000000000000000000" pitchFamily="2" charset="2"/>
              </a:rPr>
              <a:t>Failover</a:t>
            </a:r>
            <a:r>
              <a:rPr lang="pt-BR" sz="2400" i="1" dirty="0" smtClean="0">
                <a:solidFill>
                  <a:schemeClr val="tx1"/>
                </a:solidFill>
                <a:sym typeface="Wingdings" panose="05000000000000000000" pitchFamily="2" charset="2"/>
              </a:rPr>
              <a:t> </a:t>
            </a:r>
            <a:r>
              <a:rPr lang="pt-BR" sz="2400" i="1" dirty="0" err="1" smtClean="0">
                <a:solidFill>
                  <a:schemeClr val="tx1"/>
                </a:solidFill>
                <a:sym typeface="Wingdings" panose="05000000000000000000" pitchFamily="2" charset="2"/>
              </a:rPr>
              <a:t>Group</a:t>
            </a:r>
            <a:r>
              <a:rPr lang="pt-BR" sz="2400" i="1" dirty="0" smtClean="0">
                <a:solidFill>
                  <a:schemeClr val="tx1"/>
                </a:solidFill>
                <a:sym typeface="Wingdings" panose="05000000000000000000" pitchFamily="2" charset="2"/>
              </a:rPr>
              <a:t>), condiciona para quais portas ocorrerá o </a:t>
            </a:r>
            <a:r>
              <a:rPr lang="pt-BR" sz="2400" i="1" dirty="0" err="1" smtClean="0">
                <a:solidFill>
                  <a:schemeClr val="tx1"/>
                </a:solidFill>
                <a:sym typeface="Wingdings" panose="05000000000000000000" pitchFamily="2" charset="2"/>
              </a:rPr>
              <a:t>failover</a:t>
            </a:r>
            <a:r>
              <a:rPr lang="pt-BR" sz="2400" i="1" dirty="0" smtClean="0">
                <a:solidFill>
                  <a:schemeClr val="tx1"/>
                </a:solidFill>
                <a:sym typeface="Wingdings" panose="05000000000000000000" pitchFamily="2" charset="2"/>
              </a:rPr>
              <a:t>, exemplo: se o </a:t>
            </a:r>
            <a:r>
              <a:rPr lang="pt-BR" sz="2400" i="1" dirty="0" err="1" smtClean="0">
                <a:solidFill>
                  <a:schemeClr val="tx1"/>
                </a:solidFill>
                <a:sym typeface="Wingdings" panose="05000000000000000000" pitchFamily="2" charset="2"/>
              </a:rPr>
              <a:t>failover</a:t>
            </a:r>
            <a:r>
              <a:rPr lang="pt-BR" sz="2400" i="1" dirty="0" smtClean="0">
                <a:solidFill>
                  <a:schemeClr val="tx1"/>
                </a:solidFill>
                <a:sym typeface="Wingdings" panose="05000000000000000000" pitchFamily="2" charset="2"/>
              </a:rPr>
              <a:t> ocorrerá nas portas do mesmo nó, ou para portas do parceiro em HÁ, ou para qualquer nó do Cluster.</a:t>
            </a:r>
            <a:endParaRPr lang="pt-BR" sz="2400" i="1" dirty="0">
              <a:solidFill>
                <a:schemeClr val="tx1"/>
              </a:solidFill>
            </a:endParaRPr>
          </a:p>
          <a:p>
            <a:pPr algn="l"/>
            <a:endParaRPr lang="pt-BR" sz="2400" dirty="0"/>
          </a:p>
        </p:txBody>
      </p:sp>
    </p:spTree>
    <p:extLst>
      <p:ext uri="{BB962C8B-B14F-4D97-AF65-F5344CB8AC3E}">
        <p14:creationId xmlns:p14="http://schemas.microsoft.com/office/powerpoint/2010/main" val="7758369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332656"/>
            <a:ext cx="6948264" cy="792088"/>
          </a:xfrm>
        </p:spPr>
        <p:txBody>
          <a:bodyPr/>
          <a:lstStyle/>
          <a:p>
            <a:pPr algn="l"/>
            <a:r>
              <a:rPr lang="pt-BR" sz="3200" b="1" dirty="0" err="1" smtClean="0">
                <a:solidFill>
                  <a:schemeClr val="tx2"/>
                </a:solidFill>
              </a:rPr>
              <a:t>Failover</a:t>
            </a:r>
            <a:r>
              <a:rPr lang="pt-BR" sz="3200" b="1" dirty="0" smtClean="0">
                <a:solidFill>
                  <a:schemeClr val="tx2"/>
                </a:solidFill>
              </a:rPr>
              <a:t> </a:t>
            </a:r>
            <a:r>
              <a:rPr lang="pt-BR" sz="3200" b="1" dirty="0" err="1" smtClean="0">
                <a:solidFill>
                  <a:schemeClr val="tx2"/>
                </a:solidFill>
              </a:rPr>
              <a:t>Group</a:t>
            </a:r>
            <a:r>
              <a:rPr lang="pt-BR" sz="3200" b="1" dirty="0" smtClean="0">
                <a:solidFill>
                  <a:schemeClr val="tx2"/>
                </a:solidFill>
              </a:rPr>
              <a:t> &amp; </a:t>
            </a:r>
            <a:r>
              <a:rPr lang="pt-BR" sz="3200" b="1" dirty="0" err="1" smtClean="0">
                <a:solidFill>
                  <a:schemeClr val="tx2"/>
                </a:solidFill>
              </a:rPr>
              <a:t>Failover</a:t>
            </a:r>
            <a:r>
              <a:rPr lang="pt-BR" sz="3200" b="1" dirty="0" smtClean="0">
                <a:solidFill>
                  <a:schemeClr val="tx2"/>
                </a:solidFill>
              </a:rPr>
              <a:t> Policies (</a:t>
            </a:r>
            <a:r>
              <a:rPr lang="pt-BR" sz="3200" b="1" dirty="0" err="1" smtClean="0">
                <a:solidFill>
                  <a:schemeClr val="tx2"/>
                </a:solidFill>
              </a:rPr>
              <a:t>LIFs</a:t>
            </a:r>
            <a:r>
              <a:rPr lang="pt-BR" sz="3200" b="1" dirty="0" smtClean="0">
                <a:solidFill>
                  <a:schemeClr val="tx2"/>
                </a:solidFill>
              </a:rPr>
              <a:t>)</a:t>
            </a:r>
            <a:endParaRPr lang="pt-BR" sz="3200" b="1" dirty="0">
              <a:solidFill>
                <a:schemeClr val="tx2"/>
              </a:solidFill>
            </a:endParaRPr>
          </a:p>
        </p:txBody>
      </p:sp>
      <p:sp>
        <p:nvSpPr>
          <p:cNvPr id="3" name="Subtítulo 2"/>
          <p:cNvSpPr>
            <a:spLocks noGrp="1"/>
          </p:cNvSpPr>
          <p:nvPr>
            <p:ph type="subTitle" idx="1"/>
          </p:nvPr>
        </p:nvSpPr>
        <p:spPr>
          <a:xfrm>
            <a:off x="323528" y="1052736"/>
            <a:ext cx="8496944" cy="5688632"/>
          </a:xfrm>
        </p:spPr>
        <p:txBody>
          <a:bodyPr/>
          <a:lstStyle/>
          <a:p>
            <a:pPr algn="l"/>
            <a:r>
              <a:rPr lang="pt-BR" sz="2400" dirty="0" smtClean="0">
                <a:solidFill>
                  <a:schemeClr val="tx1"/>
                </a:solidFill>
              </a:rPr>
              <a:t>-</a:t>
            </a:r>
            <a:r>
              <a:rPr lang="pt-BR" sz="2400" b="1" u="sng" dirty="0" smtClean="0">
                <a:solidFill>
                  <a:schemeClr val="tx1"/>
                </a:solidFill>
              </a:rPr>
              <a:t>FAILOVER </a:t>
            </a:r>
            <a:r>
              <a:rPr lang="pt-BR" sz="2400" b="1" u="sng" dirty="0" err="1" smtClean="0">
                <a:solidFill>
                  <a:schemeClr val="tx1"/>
                </a:solidFill>
              </a:rPr>
              <a:t>GROUPs</a:t>
            </a:r>
            <a:r>
              <a:rPr lang="pt-BR" sz="2400" b="1" u="sng" dirty="0" smtClean="0">
                <a:solidFill>
                  <a:schemeClr val="tx1"/>
                </a:solidFill>
              </a:rPr>
              <a:t> </a:t>
            </a:r>
          </a:p>
          <a:p>
            <a:pPr marL="342900" indent="-342900" algn="l">
              <a:buFont typeface="Arial" panose="020B0604020202020204" pitchFamily="34" charset="0"/>
              <a:buChar char="•"/>
            </a:pPr>
            <a:r>
              <a:rPr lang="pt-BR" sz="2000" dirty="0" smtClean="0">
                <a:solidFill>
                  <a:schemeClr val="tx1"/>
                </a:solidFill>
              </a:rPr>
              <a:t>Cluster -  </a:t>
            </a:r>
            <a:r>
              <a:rPr lang="pt-BR" sz="2000" i="1" dirty="0" smtClean="0">
                <a:solidFill>
                  <a:schemeClr val="tx1"/>
                </a:solidFill>
              </a:rPr>
              <a:t>Grupo das </a:t>
            </a:r>
            <a:r>
              <a:rPr lang="pt-BR" sz="2000" i="1" dirty="0" err="1" smtClean="0">
                <a:solidFill>
                  <a:schemeClr val="tx1"/>
                </a:solidFill>
              </a:rPr>
              <a:t>LIFs</a:t>
            </a:r>
            <a:r>
              <a:rPr lang="pt-BR" sz="2000" i="1" dirty="0" smtClean="0">
                <a:solidFill>
                  <a:schemeClr val="tx1"/>
                </a:solidFill>
              </a:rPr>
              <a:t> dedicas ao trafego </a:t>
            </a:r>
            <a:r>
              <a:rPr lang="pt-BR" sz="2000" i="1" dirty="0" err="1" smtClean="0">
                <a:solidFill>
                  <a:schemeClr val="tx1"/>
                </a:solidFill>
              </a:rPr>
              <a:t>IntraCluster</a:t>
            </a:r>
            <a:endParaRPr lang="pt-BR" sz="2000" i="1" dirty="0" smtClean="0">
              <a:solidFill>
                <a:schemeClr val="tx1"/>
              </a:solidFill>
            </a:endParaRPr>
          </a:p>
          <a:p>
            <a:pPr marL="342900" indent="-342900" algn="l">
              <a:buFont typeface="Arial" panose="020B0604020202020204" pitchFamily="34" charset="0"/>
              <a:buChar char="•"/>
            </a:pPr>
            <a:r>
              <a:rPr lang="pt-BR" sz="2000" dirty="0" smtClean="0">
                <a:solidFill>
                  <a:schemeClr val="tx1"/>
                </a:solidFill>
              </a:rPr>
              <a:t>Default -  </a:t>
            </a:r>
            <a:r>
              <a:rPr lang="pt-BR" sz="2000" i="1" dirty="0" smtClean="0">
                <a:solidFill>
                  <a:schemeClr val="tx1"/>
                </a:solidFill>
              </a:rPr>
              <a:t>Grupo padrão inicial de todas as portas</a:t>
            </a:r>
          </a:p>
          <a:p>
            <a:pPr marL="342900" indent="-342900" algn="l">
              <a:buFont typeface="Arial" panose="020B0604020202020204" pitchFamily="34" charset="0"/>
              <a:buChar char="•"/>
            </a:pPr>
            <a:r>
              <a:rPr lang="pt-BR" sz="2000" dirty="0" err="1" smtClean="0">
                <a:solidFill>
                  <a:schemeClr val="tx1"/>
                </a:solidFill>
              </a:rPr>
              <a:t>Custom</a:t>
            </a:r>
            <a:r>
              <a:rPr lang="pt-BR" sz="2000" dirty="0">
                <a:solidFill>
                  <a:schemeClr val="tx1"/>
                </a:solidFill>
              </a:rPr>
              <a:t> </a:t>
            </a:r>
            <a:r>
              <a:rPr lang="pt-BR" sz="2000" dirty="0" smtClean="0">
                <a:solidFill>
                  <a:schemeClr val="tx1"/>
                </a:solidFill>
              </a:rPr>
              <a:t>-  </a:t>
            </a:r>
            <a:r>
              <a:rPr lang="pt-BR" sz="2000" i="1" dirty="0" smtClean="0">
                <a:solidFill>
                  <a:schemeClr val="tx1"/>
                </a:solidFill>
              </a:rPr>
              <a:t>Grupos definidos pelo administrador do cluster (criados junto com novos Broadcast Domain).</a:t>
            </a:r>
          </a:p>
          <a:p>
            <a:pPr marL="342900" indent="-342900" algn="l">
              <a:buFont typeface="Arial" panose="020B0604020202020204" pitchFamily="34" charset="0"/>
              <a:buChar char="•"/>
            </a:pPr>
            <a:endParaRPr lang="pt-BR" sz="1600" dirty="0" smtClean="0">
              <a:solidFill>
                <a:schemeClr val="tx1"/>
              </a:solidFill>
            </a:endParaRPr>
          </a:p>
          <a:p>
            <a:pPr algn="l"/>
            <a:r>
              <a:rPr lang="pt-BR" sz="2400" dirty="0" smtClean="0">
                <a:solidFill>
                  <a:schemeClr val="tx1"/>
                </a:solidFill>
              </a:rPr>
              <a:t>-</a:t>
            </a:r>
            <a:r>
              <a:rPr lang="pt-BR" sz="2400" b="1" u="sng" dirty="0" smtClean="0">
                <a:solidFill>
                  <a:schemeClr val="tx1"/>
                </a:solidFill>
              </a:rPr>
              <a:t>FAILOVER POLICIES </a:t>
            </a:r>
          </a:p>
          <a:p>
            <a:pPr marL="342900" indent="-342900" algn="l">
              <a:buFont typeface="Arial" panose="020B0604020202020204" pitchFamily="34" charset="0"/>
              <a:buChar char="•"/>
            </a:pPr>
            <a:r>
              <a:rPr lang="pt-BR" sz="2000" dirty="0" smtClean="0">
                <a:solidFill>
                  <a:schemeClr val="tx1"/>
                </a:solidFill>
              </a:rPr>
              <a:t>Broadcast-</a:t>
            </a:r>
            <a:r>
              <a:rPr lang="pt-BR" sz="2000" dirty="0" err="1" smtClean="0">
                <a:solidFill>
                  <a:schemeClr val="tx1"/>
                </a:solidFill>
              </a:rPr>
              <a:t>domain</a:t>
            </a:r>
            <a:r>
              <a:rPr lang="pt-BR" sz="2000" dirty="0" smtClean="0">
                <a:solidFill>
                  <a:schemeClr val="tx1"/>
                </a:solidFill>
              </a:rPr>
              <a:t>-</a:t>
            </a:r>
            <a:r>
              <a:rPr lang="pt-BR" sz="2000" dirty="0" err="1" smtClean="0">
                <a:solidFill>
                  <a:schemeClr val="tx1"/>
                </a:solidFill>
              </a:rPr>
              <a:t>wide</a:t>
            </a:r>
            <a:r>
              <a:rPr lang="pt-BR" sz="2000" dirty="0" smtClean="0">
                <a:solidFill>
                  <a:schemeClr val="tx1"/>
                </a:solidFill>
              </a:rPr>
              <a:t> </a:t>
            </a:r>
            <a:r>
              <a:rPr lang="pt-BR" sz="2000" i="1" dirty="0" smtClean="0">
                <a:solidFill>
                  <a:schemeClr val="tx1"/>
                </a:solidFill>
              </a:rPr>
              <a:t>– pode migrar para todas as portas de todos os nós. (exemplo: portas de gerenciamento do Cluster).</a:t>
            </a:r>
            <a:endParaRPr lang="pt-BR" sz="2000" i="1" dirty="0">
              <a:solidFill>
                <a:schemeClr val="tx1"/>
              </a:solidFill>
            </a:endParaRPr>
          </a:p>
          <a:p>
            <a:pPr marL="342900" indent="-342900" algn="l">
              <a:buFont typeface="Arial" panose="020B0604020202020204" pitchFamily="34" charset="0"/>
              <a:buChar char="•"/>
            </a:pPr>
            <a:r>
              <a:rPr lang="pt-BR" sz="2000" dirty="0" smtClean="0">
                <a:solidFill>
                  <a:schemeClr val="tx1"/>
                </a:solidFill>
              </a:rPr>
              <a:t>System-</a:t>
            </a:r>
            <a:r>
              <a:rPr lang="pt-BR" sz="2000" dirty="0" err="1" smtClean="0">
                <a:solidFill>
                  <a:schemeClr val="tx1"/>
                </a:solidFill>
              </a:rPr>
              <a:t>defined</a:t>
            </a:r>
            <a:r>
              <a:rPr lang="pt-BR" sz="2000" dirty="0" smtClean="0">
                <a:solidFill>
                  <a:schemeClr val="tx1"/>
                </a:solidFill>
              </a:rPr>
              <a:t> </a:t>
            </a:r>
            <a:r>
              <a:rPr lang="pt-BR" sz="2000" i="1" dirty="0">
                <a:solidFill>
                  <a:schemeClr val="tx1"/>
                </a:solidFill>
              </a:rPr>
              <a:t>-</a:t>
            </a:r>
            <a:r>
              <a:rPr lang="pt-BR" sz="2000" i="1" dirty="0" smtClean="0">
                <a:solidFill>
                  <a:schemeClr val="tx1"/>
                </a:solidFill>
              </a:rPr>
              <a:t> </a:t>
            </a:r>
            <a:r>
              <a:rPr lang="pt-BR" sz="2000" i="1" dirty="0">
                <a:solidFill>
                  <a:schemeClr val="tx1"/>
                </a:solidFill>
              </a:rPr>
              <a:t>pode migrar para </a:t>
            </a:r>
            <a:r>
              <a:rPr lang="pt-BR" sz="2000" i="1" dirty="0" smtClean="0">
                <a:solidFill>
                  <a:schemeClr val="tx1"/>
                </a:solidFill>
              </a:rPr>
              <a:t>portas do nó Home ou nó Não parceiro HÁ (exemplo: Data LIF).</a:t>
            </a:r>
            <a:endParaRPr lang="pt-BR" sz="2000" i="1" dirty="0">
              <a:solidFill>
                <a:schemeClr val="tx1"/>
              </a:solidFill>
            </a:endParaRPr>
          </a:p>
          <a:p>
            <a:pPr marL="342900" indent="-342900" algn="l">
              <a:buFont typeface="Arial" panose="020B0604020202020204" pitchFamily="34" charset="0"/>
              <a:buChar char="•"/>
            </a:pPr>
            <a:r>
              <a:rPr lang="pt-BR" sz="2000" dirty="0" smtClean="0">
                <a:solidFill>
                  <a:schemeClr val="tx1"/>
                </a:solidFill>
              </a:rPr>
              <a:t>Local-</a:t>
            </a:r>
            <a:r>
              <a:rPr lang="pt-BR" sz="2000" dirty="0" err="1" smtClean="0">
                <a:solidFill>
                  <a:schemeClr val="tx1"/>
                </a:solidFill>
              </a:rPr>
              <a:t>only</a:t>
            </a:r>
            <a:r>
              <a:rPr lang="pt-BR" sz="2000" dirty="0" smtClean="0">
                <a:solidFill>
                  <a:schemeClr val="tx1"/>
                </a:solidFill>
              </a:rPr>
              <a:t>  </a:t>
            </a:r>
            <a:r>
              <a:rPr lang="pt-BR" sz="2000" i="1" dirty="0" smtClean="0">
                <a:solidFill>
                  <a:schemeClr val="tx1"/>
                </a:solidFill>
              </a:rPr>
              <a:t>- migra somente entre portas do nó Home (exemplo: </a:t>
            </a:r>
            <a:r>
              <a:rPr lang="pt-BR" sz="2000" i="1" dirty="0" err="1" smtClean="0">
                <a:solidFill>
                  <a:schemeClr val="tx1"/>
                </a:solidFill>
              </a:rPr>
              <a:t>LIFs</a:t>
            </a:r>
            <a:r>
              <a:rPr lang="pt-BR" sz="2000" i="1" dirty="0" smtClean="0">
                <a:solidFill>
                  <a:schemeClr val="tx1"/>
                </a:solidFill>
              </a:rPr>
              <a:t> Cluster, </a:t>
            </a:r>
            <a:r>
              <a:rPr lang="pt-BR" sz="2000" i="1" dirty="0" err="1" smtClean="0">
                <a:solidFill>
                  <a:schemeClr val="tx1"/>
                </a:solidFill>
              </a:rPr>
              <a:t>intercluster</a:t>
            </a:r>
            <a:r>
              <a:rPr lang="pt-BR" sz="2000" i="1" dirty="0" smtClean="0">
                <a:solidFill>
                  <a:schemeClr val="tx1"/>
                </a:solidFill>
              </a:rPr>
              <a:t>, LIF de gerenciamento do nó</a:t>
            </a:r>
            <a:r>
              <a:rPr lang="pt-BR" sz="2000" dirty="0" smtClean="0">
                <a:solidFill>
                  <a:schemeClr val="tx1"/>
                </a:solidFill>
              </a:rPr>
              <a:t>)</a:t>
            </a:r>
            <a:endParaRPr lang="pt-BR" sz="2000" dirty="0">
              <a:solidFill>
                <a:schemeClr val="tx1"/>
              </a:solidFill>
            </a:endParaRPr>
          </a:p>
          <a:p>
            <a:pPr marL="342900" indent="-342900" algn="l">
              <a:buFont typeface="Arial" panose="020B0604020202020204" pitchFamily="34" charset="0"/>
              <a:buChar char="•"/>
            </a:pPr>
            <a:r>
              <a:rPr lang="pt-BR" sz="2000" dirty="0" err="1" smtClean="0">
                <a:solidFill>
                  <a:schemeClr val="tx1"/>
                </a:solidFill>
              </a:rPr>
              <a:t>Sfo-partner-only</a:t>
            </a:r>
            <a:r>
              <a:rPr lang="pt-BR" sz="2000" dirty="0" smtClean="0">
                <a:solidFill>
                  <a:schemeClr val="tx1"/>
                </a:solidFill>
              </a:rPr>
              <a:t> </a:t>
            </a:r>
            <a:r>
              <a:rPr lang="pt-BR" sz="2000" i="1" dirty="0" smtClean="0">
                <a:solidFill>
                  <a:schemeClr val="tx1"/>
                </a:solidFill>
              </a:rPr>
              <a:t>-  migra somente entre portas do nó Home e seu parceiro HA de Storage </a:t>
            </a:r>
            <a:r>
              <a:rPr lang="pt-BR" sz="2000" i="1" dirty="0" err="1" smtClean="0">
                <a:solidFill>
                  <a:schemeClr val="tx1"/>
                </a:solidFill>
              </a:rPr>
              <a:t>Failover</a:t>
            </a:r>
            <a:r>
              <a:rPr lang="pt-BR" sz="2000" i="1" dirty="0" smtClean="0">
                <a:solidFill>
                  <a:schemeClr val="tx1"/>
                </a:solidFill>
              </a:rPr>
              <a:t> </a:t>
            </a:r>
            <a:endParaRPr lang="pt-BR" sz="2000" i="1" dirty="0">
              <a:solidFill>
                <a:schemeClr val="tx1"/>
              </a:solidFill>
            </a:endParaRPr>
          </a:p>
          <a:p>
            <a:pPr marL="342900" indent="-342900" algn="l">
              <a:buFont typeface="Arial" panose="020B0604020202020204" pitchFamily="34" charset="0"/>
              <a:buChar char="•"/>
            </a:pPr>
            <a:r>
              <a:rPr lang="pt-BR" sz="2000" dirty="0" err="1" smtClean="0">
                <a:solidFill>
                  <a:schemeClr val="tx1"/>
                </a:solidFill>
              </a:rPr>
              <a:t>Disabled</a:t>
            </a:r>
            <a:r>
              <a:rPr lang="pt-BR" sz="2000" dirty="0" smtClean="0">
                <a:solidFill>
                  <a:schemeClr val="tx1"/>
                </a:solidFill>
              </a:rPr>
              <a:t> - </a:t>
            </a:r>
            <a:r>
              <a:rPr lang="pt-BR" sz="2000" i="1" dirty="0" smtClean="0">
                <a:solidFill>
                  <a:schemeClr val="tx1"/>
                </a:solidFill>
              </a:rPr>
              <a:t>desativa o </a:t>
            </a:r>
            <a:r>
              <a:rPr lang="pt-BR" sz="2000" i="1" dirty="0" err="1" smtClean="0">
                <a:solidFill>
                  <a:schemeClr val="tx1"/>
                </a:solidFill>
              </a:rPr>
              <a:t>failover</a:t>
            </a:r>
            <a:r>
              <a:rPr lang="pt-BR" sz="2000" i="1" dirty="0" smtClean="0">
                <a:solidFill>
                  <a:schemeClr val="tx1"/>
                </a:solidFill>
              </a:rPr>
              <a:t>. (exemplo: SAN </a:t>
            </a:r>
            <a:r>
              <a:rPr lang="pt-BR" sz="2000" i="1" dirty="0" err="1" smtClean="0">
                <a:solidFill>
                  <a:schemeClr val="tx1"/>
                </a:solidFill>
              </a:rPr>
              <a:t>Lifs</a:t>
            </a:r>
            <a:r>
              <a:rPr lang="pt-BR" sz="2000" i="1" dirty="0" smtClean="0">
                <a:solidFill>
                  <a:schemeClr val="tx1"/>
                </a:solidFill>
              </a:rPr>
              <a:t>)</a:t>
            </a:r>
            <a:endParaRPr lang="pt-BR" sz="2000" i="1" dirty="0">
              <a:solidFill>
                <a:schemeClr val="tx1"/>
              </a:solidFill>
            </a:endParaRPr>
          </a:p>
          <a:p>
            <a:pPr algn="l"/>
            <a:endParaRPr lang="pt-BR" sz="2000" dirty="0"/>
          </a:p>
        </p:txBody>
      </p:sp>
    </p:spTree>
    <p:extLst>
      <p:ext uri="{BB962C8B-B14F-4D97-AF65-F5344CB8AC3E}">
        <p14:creationId xmlns:p14="http://schemas.microsoft.com/office/powerpoint/2010/main" val="12401987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91760" y="188641"/>
            <a:ext cx="6500719" cy="936103"/>
          </a:xfrm>
        </p:spPr>
        <p:txBody>
          <a:bodyPr/>
          <a:lstStyle/>
          <a:p>
            <a:pPr algn="l"/>
            <a:r>
              <a:rPr lang="pt-BR" sz="4000" b="1" dirty="0" smtClean="0">
                <a:solidFill>
                  <a:schemeClr val="tx2"/>
                </a:solidFill>
              </a:rPr>
              <a:t>NFS &amp; CIFS</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8" name="Retângulo de cantos arredondados 37"/>
          <p:cNvSpPr/>
          <p:nvPr/>
        </p:nvSpPr>
        <p:spPr>
          <a:xfrm>
            <a:off x="3811850" y="5118818"/>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248093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fill="hold" grpId="0" nodeType="withEffect">
                                  <p:stCondLst>
                                    <p:cond delay="0"/>
                                  </p:stCondLst>
                                  <p:childTnLst>
                                    <p:animClr clrSpc="hsl" dir="cw">
                                      <p:cBhvr override="childStyle">
                                        <p:cTn id="6" dur="500" fill="hold"/>
                                        <p:tgtEl>
                                          <p:spTgt spid="10"/>
                                        </p:tgtEl>
                                        <p:attrNameLst>
                                          <p:attrName>style.color</p:attrName>
                                        </p:attrNameLst>
                                      </p:cBhvr>
                                      <p:by>
                                        <p:hsl h="0" s="-70588" l="0"/>
                                      </p:by>
                                    </p:animClr>
                                    <p:animClr clrSpc="hsl" dir="cw">
                                      <p:cBhvr>
                                        <p:cTn id="7" dur="500" fill="hold"/>
                                        <p:tgtEl>
                                          <p:spTgt spid="10"/>
                                        </p:tgtEl>
                                        <p:attrNameLst>
                                          <p:attrName>fillcolor</p:attrName>
                                        </p:attrNameLst>
                                      </p:cBhvr>
                                      <p:by>
                                        <p:hsl h="0" s="-70588" l="0"/>
                                      </p:by>
                                    </p:animClr>
                                    <p:animClr clrSpc="hsl" dir="cw">
                                      <p:cBhvr>
                                        <p:cTn id="8" dur="500" fill="hold"/>
                                        <p:tgtEl>
                                          <p:spTgt spid="10"/>
                                        </p:tgtEl>
                                        <p:attrNameLst>
                                          <p:attrName>stroke.color</p:attrName>
                                        </p:attrNameLst>
                                      </p:cBhvr>
                                      <p:by>
                                        <p:hsl h="0" s="-70588" l="0"/>
                                      </p:by>
                                    </p:animClr>
                                    <p:set>
                                      <p:cBhvr>
                                        <p:cTn id="9" dur="500" fill="hold"/>
                                        <p:tgtEl>
                                          <p:spTgt spid="10"/>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11"/>
                                        </p:tgtEl>
                                        <p:attrNameLst>
                                          <p:attrName>style.color</p:attrName>
                                        </p:attrNameLst>
                                      </p:cBhvr>
                                      <p:by>
                                        <p:hsl h="0" s="-70588" l="0"/>
                                      </p:by>
                                    </p:animClr>
                                    <p:animClr clrSpc="hsl" dir="cw">
                                      <p:cBhvr>
                                        <p:cTn id="12" dur="500" fill="hold"/>
                                        <p:tgtEl>
                                          <p:spTgt spid="11"/>
                                        </p:tgtEl>
                                        <p:attrNameLst>
                                          <p:attrName>fillcolor</p:attrName>
                                        </p:attrNameLst>
                                      </p:cBhvr>
                                      <p:by>
                                        <p:hsl h="0" s="-70588" l="0"/>
                                      </p:by>
                                    </p:animClr>
                                    <p:animClr clrSpc="hsl" dir="cw">
                                      <p:cBhvr>
                                        <p:cTn id="13" dur="500" fill="hold"/>
                                        <p:tgtEl>
                                          <p:spTgt spid="11"/>
                                        </p:tgtEl>
                                        <p:attrNameLst>
                                          <p:attrName>stroke.color</p:attrName>
                                        </p:attrNameLst>
                                      </p:cBhvr>
                                      <p:by>
                                        <p:hsl h="0" s="-70588" l="0"/>
                                      </p:by>
                                    </p:animClr>
                                    <p:set>
                                      <p:cBhvr>
                                        <p:cTn id="14" dur="500" fill="hold"/>
                                        <p:tgtEl>
                                          <p:spTgt spid="11"/>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12"/>
                                        </p:tgtEl>
                                        <p:attrNameLst>
                                          <p:attrName>style.color</p:attrName>
                                        </p:attrNameLst>
                                      </p:cBhvr>
                                      <p:by>
                                        <p:hsl h="0" s="-70588" l="0"/>
                                      </p:by>
                                    </p:animClr>
                                    <p:animClr clrSpc="hsl" dir="cw">
                                      <p:cBhvr>
                                        <p:cTn id="17" dur="500" fill="hold"/>
                                        <p:tgtEl>
                                          <p:spTgt spid="12"/>
                                        </p:tgtEl>
                                        <p:attrNameLst>
                                          <p:attrName>fillcolor</p:attrName>
                                        </p:attrNameLst>
                                      </p:cBhvr>
                                      <p:by>
                                        <p:hsl h="0" s="-70588" l="0"/>
                                      </p:by>
                                    </p:animClr>
                                    <p:animClr clrSpc="hsl" dir="cw">
                                      <p:cBhvr>
                                        <p:cTn id="18" dur="500" fill="hold"/>
                                        <p:tgtEl>
                                          <p:spTgt spid="12"/>
                                        </p:tgtEl>
                                        <p:attrNameLst>
                                          <p:attrName>stroke.color</p:attrName>
                                        </p:attrNameLst>
                                      </p:cBhvr>
                                      <p:by>
                                        <p:hsl h="0" s="-70588" l="0"/>
                                      </p:by>
                                    </p:animClr>
                                    <p:set>
                                      <p:cBhvr>
                                        <p:cTn id="19" dur="500" fill="hold"/>
                                        <p:tgtEl>
                                          <p:spTgt spid="12"/>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13"/>
                                        </p:tgtEl>
                                        <p:attrNameLst>
                                          <p:attrName>style.color</p:attrName>
                                        </p:attrNameLst>
                                      </p:cBhvr>
                                      <p:by>
                                        <p:hsl h="0" s="-70588" l="0"/>
                                      </p:by>
                                    </p:animClr>
                                    <p:animClr clrSpc="hsl" dir="cw">
                                      <p:cBhvr>
                                        <p:cTn id="22" dur="500" fill="hold"/>
                                        <p:tgtEl>
                                          <p:spTgt spid="13"/>
                                        </p:tgtEl>
                                        <p:attrNameLst>
                                          <p:attrName>fillcolor</p:attrName>
                                        </p:attrNameLst>
                                      </p:cBhvr>
                                      <p:by>
                                        <p:hsl h="0" s="-70588" l="0"/>
                                      </p:by>
                                    </p:animClr>
                                    <p:animClr clrSpc="hsl" dir="cw">
                                      <p:cBhvr>
                                        <p:cTn id="23" dur="500" fill="hold"/>
                                        <p:tgtEl>
                                          <p:spTgt spid="13"/>
                                        </p:tgtEl>
                                        <p:attrNameLst>
                                          <p:attrName>stroke.color</p:attrName>
                                        </p:attrNameLst>
                                      </p:cBhvr>
                                      <p:by>
                                        <p:hsl h="0" s="-70588" l="0"/>
                                      </p:by>
                                    </p:animClr>
                                    <p:set>
                                      <p:cBhvr>
                                        <p:cTn id="24" dur="500" fill="hold"/>
                                        <p:tgtEl>
                                          <p:spTgt spid="13"/>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16"/>
                                        </p:tgtEl>
                                        <p:attrNameLst>
                                          <p:attrName>style.color</p:attrName>
                                        </p:attrNameLst>
                                      </p:cBhvr>
                                      <p:by>
                                        <p:hsl h="0" s="-70588" l="0"/>
                                      </p:by>
                                    </p:animClr>
                                    <p:animClr clrSpc="hsl" dir="cw">
                                      <p:cBhvr>
                                        <p:cTn id="27" dur="500" fill="hold"/>
                                        <p:tgtEl>
                                          <p:spTgt spid="16"/>
                                        </p:tgtEl>
                                        <p:attrNameLst>
                                          <p:attrName>fillcolor</p:attrName>
                                        </p:attrNameLst>
                                      </p:cBhvr>
                                      <p:by>
                                        <p:hsl h="0" s="-70588" l="0"/>
                                      </p:by>
                                    </p:animClr>
                                    <p:animClr clrSpc="hsl" dir="cw">
                                      <p:cBhvr>
                                        <p:cTn id="28" dur="500" fill="hold"/>
                                        <p:tgtEl>
                                          <p:spTgt spid="16"/>
                                        </p:tgtEl>
                                        <p:attrNameLst>
                                          <p:attrName>stroke.color</p:attrName>
                                        </p:attrNameLst>
                                      </p:cBhvr>
                                      <p:by>
                                        <p:hsl h="0" s="-70588" l="0"/>
                                      </p:by>
                                    </p:animClr>
                                    <p:set>
                                      <p:cBhvr>
                                        <p:cTn id="29" dur="500" fill="hold"/>
                                        <p:tgtEl>
                                          <p:spTgt spid="16"/>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17"/>
                                        </p:tgtEl>
                                        <p:attrNameLst>
                                          <p:attrName>style.color</p:attrName>
                                        </p:attrNameLst>
                                      </p:cBhvr>
                                      <p:by>
                                        <p:hsl h="0" s="-70588" l="0"/>
                                      </p:by>
                                    </p:animClr>
                                    <p:animClr clrSpc="hsl" dir="cw">
                                      <p:cBhvr>
                                        <p:cTn id="32" dur="500" fill="hold"/>
                                        <p:tgtEl>
                                          <p:spTgt spid="17"/>
                                        </p:tgtEl>
                                        <p:attrNameLst>
                                          <p:attrName>fillcolor</p:attrName>
                                        </p:attrNameLst>
                                      </p:cBhvr>
                                      <p:by>
                                        <p:hsl h="0" s="-70588" l="0"/>
                                      </p:by>
                                    </p:animClr>
                                    <p:animClr clrSpc="hsl" dir="cw">
                                      <p:cBhvr>
                                        <p:cTn id="33" dur="500" fill="hold"/>
                                        <p:tgtEl>
                                          <p:spTgt spid="17"/>
                                        </p:tgtEl>
                                        <p:attrNameLst>
                                          <p:attrName>stroke.color</p:attrName>
                                        </p:attrNameLst>
                                      </p:cBhvr>
                                      <p:by>
                                        <p:hsl h="0" s="-70588" l="0"/>
                                      </p:by>
                                    </p:animClr>
                                    <p:set>
                                      <p:cBhvr>
                                        <p:cTn id="34" dur="500" fill="hold"/>
                                        <p:tgtEl>
                                          <p:spTgt spid="17"/>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18"/>
                                        </p:tgtEl>
                                        <p:attrNameLst>
                                          <p:attrName>style.color</p:attrName>
                                        </p:attrNameLst>
                                      </p:cBhvr>
                                      <p:by>
                                        <p:hsl h="0" s="-70588" l="0"/>
                                      </p:by>
                                    </p:animClr>
                                    <p:animClr clrSpc="hsl" dir="cw">
                                      <p:cBhvr>
                                        <p:cTn id="37" dur="500" fill="hold"/>
                                        <p:tgtEl>
                                          <p:spTgt spid="18"/>
                                        </p:tgtEl>
                                        <p:attrNameLst>
                                          <p:attrName>fillcolor</p:attrName>
                                        </p:attrNameLst>
                                      </p:cBhvr>
                                      <p:by>
                                        <p:hsl h="0" s="-70588" l="0"/>
                                      </p:by>
                                    </p:animClr>
                                    <p:animClr clrSpc="hsl" dir="cw">
                                      <p:cBhvr>
                                        <p:cTn id="38" dur="500" fill="hold"/>
                                        <p:tgtEl>
                                          <p:spTgt spid="18"/>
                                        </p:tgtEl>
                                        <p:attrNameLst>
                                          <p:attrName>stroke.color</p:attrName>
                                        </p:attrNameLst>
                                      </p:cBhvr>
                                      <p:by>
                                        <p:hsl h="0" s="-70588" l="0"/>
                                      </p:by>
                                    </p:animClr>
                                    <p:set>
                                      <p:cBhvr>
                                        <p:cTn id="39" dur="500" fill="hold"/>
                                        <p:tgtEl>
                                          <p:spTgt spid="18"/>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22"/>
                                        </p:tgtEl>
                                        <p:attrNameLst>
                                          <p:attrName>style.color</p:attrName>
                                        </p:attrNameLst>
                                      </p:cBhvr>
                                      <p:by>
                                        <p:hsl h="0" s="-70588" l="0"/>
                                      </p:by>
                                    </p:animClr>
                                    <p:animClr clrSpc="hsl" dir="cw">
                                      <p:cBhvr>
                                        <p:cTn id="42" dur="500" fill="hold"/>
                                        <p:tgtEl>
                                          <p:spTgt spid="22"/>
                                        </p:tgtEl>
                                        <p:attrNameLst>
                                          <p:attrName>fillcolor</p:attrName>
                                        </p:attrNameLst>
                                      </p:cBhvr>
                                      <p:by>
                                        <p:hsl h="0" s="-70588" l="0"/>
                                      </p:by>
                                    </p:animClr>
                                    <p:animClr clrSpc="hsl" dir="cw">
                                      <p:cBhvr>
                                        <p:cTn id="43" dur="500" fill="hold"/>
                                        <p:tgtEl>
                                          <p:spTgt spid="22"/>
                                        </p:tgtEl>
                                        <p:attrNameLst>
                                          <p:attrName>stroke.color</p:attrName>
                                        </p:attrNameLst>
                                      </p:cBhvr>
                                      <p:by>
                                        <p:hsl h="0" s="-70588" l="0"/>
                                      </p:by>
                                    </p:animClr>
                                    <p:set>
                                      <p:cBhvr>
                                        <p:cTn id="44" dur="500" fill="hold"/>
                                        <p:tgtEl>
                                          <p:spTgt spid="22"/>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23"/>
                                        </p:tgtEl>
                                        <p:attrNameLst>
                                          <p:attrName>style.color</p:attrName>
                                        </p:attrNameLst>
                                      </p:cBhvr>
                                      <p:by>
                                        <p:hsl h="0" s="-70588" l="0"/>
                                      </p:by>
                                    </p:animClr>
                                    <p:animClr clrSpc="hsl" dir="cw">
                                      <p:cBhvr>
                                        <p:cTn id="47" dur="500" fill="hold"/>
                                        <p:tgtEl>
                                          <p:spTgt spid="23"/>
                                        </p:tgtEl>
                                        <p:attrNameLst>
                                          <p:attrName>fillcolor</p:attrName>
                                        </p:attrNameLst>
                                      </p:cBhvr>
                                      <p:by>
                                        <p:hsl h="0" s="-70588" l="0"/>
                                      </p:by>
                                    </p:animClr>
                                    <p:animClr clrSpc="hsl" dir="cw">
                                      <p:cBhvr>
                                        <p:cTn id="48" dur="500" fill="hold"/>
                                        <p:tgtEl>
                                          <p:spTgt spid="23"/>
                                        </p:tgtEl>
                                        <p:attrNameLst>
                                          <p:attrName>stroke.color</p:attrName>
                                        </p:attrNameLst>
                                      </p:cBhvr>
                                      <p:by>
                                        <p:hsl h="0" s="-70588" l="0"/>
                                      </p:by>
                                    </p:animClr>
                                    <p:set>
                                      <p:cBhvr>
                                        <p:cTn id="49" dur="500" fill="hold"/>
                                        <p:tgtEl>
                                          <p:spTgt spid="23"/>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25"/>
                                        </p:tgtEl>
                                        <p:attrNameLst>
                                          <p:attrName>style.color</p:attrName>
                                        </p:attrNameLst>
                                      </p:cBhvr>
                                      <p:by>
                                        <p:hsl h="0" s="-70588" l="0"/>
                                      </p:by>
                                    </p:animClr>
                                    <p:animClr clrSpc="hsl" dir="cw">
                                      <p:cBhvr>
                                        <p:cTn id="52" dur="500" fill="hold"/>
                                        <p:tgtEl>
                                          <p:spTgt spid="25"/>
                                        </p:tgtEl>
                                        <p:attrNameLst>
                                          <p:attrName>fillcolor</p:attrName>
                                        </p:attrNameLst>
                                      </p:cBhvr>
                                      <p:by>
                                        <p:hsl h="0" s="-70588" l="0"/>
                                      </p:by>
                                    </p:animClr>
                                    <p:animClr clrSpc="hsl" dir="cw">
                                      <p:cBhvr>
                                        <p:cTn id="53" dur="500" fill="hold"/>
                                        <p:tgtEl>
                                          <p:spTgt spid="25"/>
                                        </p:tgtEl>
                                        <p:attrNameLst>
                                          <p:attrName>stroke.color</p:attrName>
                                        </p:attrNameLst>
                                      </p:cBhvr>
                                      <p:by>
                                        <p:hsl h="0" s="-70588" l="0"/>
                                      </p:by>
                                    </p:animClr>
                                    <p:set>
                                      <p:cBhvr>
                                        <p:cTn id="54" dur="500" fill="hold"/>
                                        <p:tgtEl>
                                          <p:spTgt spid="25"/>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28"/>
                                        </p:tgtEl>
                                        <p:attrNameLst>
                                          <p:attrName>style.color</p:attrName>
                                        </p:attrNameLst>
                                      </p:cBhvr>
                                      <p:by>
                                        <p:hsl h="0" s="-70588" l="0"/>
                                      </p:by>
                                    </p:animClr>
                                    <p:animClr clrSpc="hsl" dir="cw">
                                      <p:cBhvr>
                                        <p:cTn id="57" dur="500" fill="hold"/>
                                        <p:tgtEl>
                                          <p:spTgt spid="28"/>
                                        </p:tgtEl>
                                        <p:attrNameLst>
                                          <p:attrName>fillcolor</p:attrName>
                                        </p:attrNameLst>
                                      </p:cBhvr>
                                      <p:by>
                                        <p:hsl h="0" s="-70588" l="0"/>
                                      </p:by>
                                    </p:animClr>
                                    <p:animClr clrSpc="hsl" dir="cw">
                                      <p:cBhvr>
                                        <p:cTn id="58" dur="500" fill="hold"/>
                                        <p:tgtEl>
                                          <p:spTgt spid="28"/>
                                        </p:tgtEl>
                                        <p:attrNameLst>
                                          <p:attrName>stroke.color</p:attrName>
                                        </p:attrNameLst>
                                      </p:cBhvr>
                                      <p:by>
                                        <p:hsl h="0" s="-70588" l="0"/>
                                      </p:by>
                                    </p:animClr>
                                    <p:set>
                                      <p:cBhvr>
                                        <p:cTn id="59" dur="500" fill="hold"/>
                                        <p:tgtEl>
                                          <p:spTgt spid="28"/>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32"/>
                                        </p:tgtEl>
                                        <p:attrNameLst>
                                          <p:attrName>style.color</p:attrName>
                                        </p:attrNameLst>
                                      </p:cBhvr>
                                      <p:by>
                                        <p:hsl h="0" s="-70588" l="0"/>
                                      </p:by>
                                    </p:animClr>
                                    <p:animClr clrSpc="hsl" dir="cw">
                                      <p:cBhvr>
                                        <p:cTn id="62" dur="500" fill="hold"/>
                                        <p:tgtEl>
                                          <p:spTgt spid="32"/>
                                        </p:tgtEl>
                                        <p:attrNameLst>
                                          <p:attrName>fillcolor</p:attrName>
                                        </p:attrNameLst>
                                      </p:cBhvr>
                                      <p:by>
                                        <p:hsl h="0" s="-70588" l="0"/>
                                      </p:by>
                                    </p:animClr>
                                    <p:animClr clrSpc="hsl" dir="cw">
                                      <p:cBhvr>
                                        <p:cTn id="63" dur="500" fill="hold"/>
                                        <p:tgtEl>
                                          <p:spTgt spid="32"/>
                                        </p:tgtEl>
                                        <p:attrNameLst>
                                          <p:attrName>stroke.color</p:attrName>
                                        </p:attrNameLst>
                                      </p:cBhvr>
                                      <p:by>
                                        <p:hsl h="0" s="-70588" l="0"/>
                                      </p:by>
                                    </p:animClr>
                                    <p:set>
                                      <p:cBhvr>
                                        <p:cTn id="64" dur="500" fill="hold"/>
                                        <p:tgtEl>
                                          <p:spTgt spid="32"/>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33"/>
                                        </p:tgtEl>
                                        <p:attrNameLst>
                                          <p:attrName>style.color</p:attrName>
                                        </p:attrNameLst>
                                      </p:cBhvr>
                                      <p:by>
                                        <p:hsl h="0" s="-70588" l="0"/>
                                      </p:by>
                                    </p:animClr>
                                    <p:animClr clrSpc="hsl" dir="cw">
                                      <p:cBhvr>
                                        <p:cTn id="67" dur="500" fill="hold"/>
                                        <p:tgtEl>
                                          <p:spTgt spid="33"/>
                                        </p:tgtEl>
                                        <p:attrNameLst>
                                          <p:attrName>fillcolor</p:attrName>
                                        </p:attrNameLst>
                                      </p:cBhvr>
                                      <p:by>
                                        <p:hsl h="0" s="-70588" l="0"/>
                                      </p:by>
                                    </p:animClr>
                                    <p:animClr clrSpc="hsl" dir="cw">
                                      <p:cBhvr>
                                        <p:cTn id="68" dur="500" fill="hold"/>
                                        <p:tgtEl>
                                          <p:spTgt spid="33"/>
                                        </p:tgtEl>
                                        <p:attrNameLst>
                                          <p:attrName>stroke.color</p:attrName>
                                        </p:attrNameLst>
                                      </p:cBhvr>
                                      <p:by>
                                        <p:hsl h="0" s="-70588" l="0"/>
                                      </p:by>
                                    </p:animClr>
                                    <p:set>
                                      <p:cBhvr>
                                        <p:cTn id="69" dur="500" fill="hold"/>
                                        <p:tgtEl>
                                          <p:spTgt spid="33"/>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34"/>
                                        </p:tgtEl>
                                        <p:attrNameLst>
                                          <p:attrName>style.color</p:attrName>
                                        </p:attrNameLst>
                                      </p:cBhvr>
                                      <p:by>
                                        <p:hsl h="0" s="-70588" l="0"/>
                                      </p:by>
                                    </p:animClr>
                                    <p:animClr clrSpc="hsl" dir="cw">
                                      <p:cBhvr>
                                        <p:cTn id="72" dur="500" fill="hold"/>
                                        <p:tgtEl>
                                          <p:spTgt spid="34"/>
                                        </p:tgtEl>
                                        <p:attrNameLst>
                                          <p:attrName>fillcolor</p:attrName>
                                        </p:attrNameLst>
                                      </p:cBhvr>
                                      <p:by>
                                        <p:hsl h="0" s="-70588" l="0"/>
                                      </p:by>
                                    </p:animClr>
                                    <p:animClr clrSpc="hsl" dir="cw">
                                      <p:cBhvr>
                                        <p:cTn id="73" dur="500" fill="hold"/>
                                        <p:tgtEl>
                                          <p:spTgt spid="34"/>
                                        </p:tgtEl>
                                        <p:attrNameLst>
                                          <p:attrName>stroke.color</p:attrName>
                                        </p:attrNameLst>
                                      </p:cBhvr>
                                      <p:by>
                                        <p:hsl h="0" s="-70588" l="0"/>
                                      </p:by>
                                    </p:animClr>
                                    <p:set>
                                      <p:cBhvr>
                                        <p:cTn id="74" dur="500" fill="hold"/>
                                        <p:tgtEl>
                                          <p:spTgt spid="34"/>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37"/>
                                        </p:tgtEl>
                                        <p:attrNameLst>
                                          <p:attrName>style.color</p:attrName>
                                        </p:attrNameLst>
                                      </p:cBhvr>
                                      <p:by>
                                        <p:hsl h="0" s="-70588" l="0"/>
                                      </p:by>
                                    </p:animClr>
                                    <p:animClr clrSpc="hsl" dir="cw">
                                      <p:cBhvr>
                                        <p:cTn id="77" dur="500" fill="hold"/>
                                        <p:tgtEl>
                                          <p:spTgt spid="37"/>
                                        </p:tgtEl>
                                        <p:attrNameLst>
                                          <p:attrName>fillcolor</p:attrName>
                                        </p:attrNameLst>
                                      </p:cBhvr>
                                      <p:by>
                                        <p:hsl h="0" s="-70588" l="0"/>
                                      </p:by>
                                    </p:animClr>
                                    <p:animClr clrSpc="hsl" dir="cw">
                                      <p:cBhvr>
                                        <p:cTn id="78" dur="500" fill="hold"/>
                                        <p:tgtEl>
                                          <p:spTgt spid="37"/>
                                        </p:tgtEl>
                                        <p:attrNameLst>
                                          <p:attrName>stroke.color</p:attrName>
                                        </p:attrNameLst>
                                      </p:cBhvr>
                                      <p:by>
                                        <p:hsl h="0" s="-70588" l="0"/>
                                      </p:by>
                                    </p:animClr>
                                    <p:set>
                                      <p:cBhvr>
                                        <p:cTn id="79" dur="500" fill="hold"/>
                                        <p:tgtEl>
                                          <p:spTgt spid="37"/>
                                        </p:tgtEl>
                                        <p:attrNameLst>
                                          <p:attrName>fill.type</p:attrName>
                                        </p:attrNameLst>
                                      </p:cBhvr>
                                      <p:to>
                                        <p:strVal val="solid"/>
                                      </p:to>
                                    </p:set>
                                  </p:childTnLst>
                                </p:cTn>
                              </p:par>
                              <p:par>
                                <p:cTn id="80" presetID="25" presetClass="emph" presetSubtype="0" fill="hold" grpId="0" nodeType="withEffect">
                                  <p:stCondLst>
                                    <p:cond delay="0"/>
                                  </p:stCondLst>
                                  <p:childTnLst>
                                    <p:animClr clrSpc="hsl" dir="cw">
                                      <p:cBhvr override="childStyle">
                                        <p:cTn id="81" dur="500" fill="hold"/>
                                        <p:tgtEl>
                                          <p:spTgt spid="38"/>
                                        </p:tgtEl>
                                        <p:attrNameLst>
                                          <p:attrName>style.color</p:attrName>
                                        </p:attrNameLst>
                                      </p:cBhvr>
                                      <p:by>
                                        <p:hsl h="0" s="-70588" l="0"/>
                                      </p:by>
                                    </p:animClr>
                                    <p:animClr clrSpc="hsl" dir="cw">
                                      <p:cBhvr>
                                        <p:cTn id="82" dur="500" fill="hold"/>
                                        <p:tgtEl>
                                          <p:spTgt spid="38"/>
                                        </p:tgtEl>
                                        <p:attrNameLst>
                                          <p:attrName>fillcolor</p:attrName>
                                        </p:attrNameLst>
                                      </p:cBhvr>
                                      <p:by>
                                        <p:hsl h="0" s="-70588" l="0"/>
                                      </p:by>
                                    </p:animClr>
                                    <p:animClr clrSpc="hsl" dir="cw">
                                      <p:cBhvr>
                                        <p:cTn id="83" dur="500" fill="hold"/>
                                        <p:tgtEl>
                                          <p:spTgt spid="38"/>
                                        </p:tgtEl>
                                        <p:attrNameLst>
                                          <p:attrName>stroke.color</p:attrName>
                                        </p:attrNameLst>
                                      </p:cBhvr>
                                      <p:by>
                                        <p:hsl h="0" s="-70588" l="0"/>
                                      </p:by>
                                    </p:animClr>
                                    <p:set>
                                      <p:cBhvr>
                                        <p:cTn id="84" dur="500" fill="hold"/>
                                        <p:tgtEl>
                                          <p:spTgt spid="38"/>
                                        </p:tgtEl>
                                        <p:attrNameLst>
                                          <p:attrName>fill.type</p:attrName>
                                        </p:attrNameLst>
                                      </p:cBhvr>
                                      <p:to>
                                        <p:strVal val="solid"/>
                                      </p:to>
                                    </p:set>
                                  </p:childTnLst>
                                </p:cTn>
                              </p:par>
                              <p:par>
                                <p:cTn id="85" presetID="25" presetClass="emph" presetSubtype="0" fill="hold" grpId="0" nodeType="withEffect">
                                  <p:stCondLst>
                                    <p:cond delay="0"/>
                                  </p:stCondLst>
                                  <p:childTnLst>
                                    <p:animClr clrSpc="hsl" dir="cw">
                                      <p:cBhvr override="childStyle">
                                        <p:cTn id="86" dur="500" fill="hold"/>
                                        <p:tgtEl>
                                          <p:spTgt spid="8"/>
                                        </p:tgtEl>
                                        <p:attrNameLst>
                                          <p:attrName>style.color</p:attrName>
                                        </p:attrNameLst>
                                      </p:cBhvr>
                                      <p:by>
                                        <p:hsl h="0" s="-70588" l="0"/>
                                      </p:by>
                                    </p:animClr>
                                    <p:animClr clrSpc="hsl" dir="cw">
                                      <p:cBhvr>
                                        <p:cTn id="87" dur="500" fill="hold"/>
                                        <p:tgtEl>
                                          <p:spTgt spid="8"/>
                                        </p:tgtEl>
                                        <p:attrNameLst>
                                          <p:attrName>fillcolor</p:attrName>
                                        </p:attrNameLst>
                                      </p:cBhvr>
                                      <p:by>
                                        <p:hsl h="0" s="-70588" l="0"/>
                                      </p:by>
                                    </p:animClr>
                                    <p:animClr clrSpc="hsl" dir="cw">
                                      <p:cBhvr>
                                        <p:cTn id="88" dur="500" fill="hold"/>
                                        <p:tgtEl>
                                          <p:spTgt spid="8"/>
                                        </p:tgtEl>
                                        <p:attrNameLst>
                                          <p:attrName>stroke.color</p:attrName>
                                        </p:attrNameLst>
                                      </p:cBhvr>
                                      <p:by>
                                        <p:hsl h="0" s="-70588" l="0"/>
                                      </p:by>
                                    </p:animClr>
                                    <p:set>
                                      <p:cBhvr>
                                        <p:cTn id="89" dur="500" fill="hold"/>
                                        <p:tgtEl>
                                          <p:spTgt spid="8"/>
                                        </p:tgtEl>
                                        <p:attrNameLst>
                                          <p:attrName>fill.type</p:attrName>
                                        </p:attrNameLst>
                                      </p:cBhvr>
                                      <p:to>
                                        <p:strVal val="solid"/>
                                      </p:to>
                                    </p:set>
                                  </p:childTnLst>
                                </p:cTn>
                              </p:par>
                              <p:par>
                                <p:cTn id="90" presetID="25" presetClass="emph" presetSubtype="0" fill="hold" grpId="0" nodeType="withEffect">
                                  <p:stCondLst>
                                    <p:cond delay="0"/>
                                  </p:stCondLst>
                                  <p:childTnLst>
                                    <p:animClr clrSpc="hsl" dir="cw">
                                      <p:cBhvr override="childStyle">
                                        <p:cTn id="91" dur="500" fill="hold"/>
                                        <p:tgtEl>
                                          <p:spTgt spid="9"/>
                                        </p:tgtEl>
                                        <p:attrNameLst>
                                          <p:attrName>style.color</p:attrName>
                                        </p:attrNameLst>
                                      </p:cBhvr>
                                      <p:by>
                                        <p:hsl h="0" s="-70588" l="0"/>
                                      </p:by>
                                    </p:animClr>
                                    <p:animClr clrSpc="hsl" dir="cw">
                                      <p:cBhvr>
                                        <p:cTn id="92" dur="500" fill="hold"/>
                                        <p:tgtEl>
                                          <p:spTgt spid="9"/>
                                        </p:tgtEl>
                                        <p:attrNameLst>
                                          <p:attrName>fillcolor</p:attrName>
                                        </p:attrNameLst>
                                      </p:cBhvr>
                                      <p:by>
                                        <p:hsl h="0" s="-70588" l="0"/>
                                      </p:by>
                                    </p:animClr>
                                    <p:animClr clrSpc="hsl" dir="cw">
                                      <p:cBhvr>
                                        <p:cTn id="93" dur="500" fill="hold"/>
                                        <p:tgtEl>
                                          <p:spTgt spid="9"/>
                                        </p:tgtEl>
                                        <p:attrNameLst>
                                          <p:attrName>stroke.color</p:attrName>
                                        </p:attrNameLst>
                                      </p:cBhvr>
                                      <p:by>
                                        <p:hsl h="0" s="-70588" l="0"/>
                                      </p:by>
                                    </p:animClr>
                                    <p:set>
                                      <p:cBhvr>
                                        <p:cTn id="94"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6" grpId="0" animBg="1"/>
      <p:bldP spid="17" grpId="0" animBg="1"/>
      <p:bldP spid="18" grpId="0" animBg="1"/>
      <p:bldP spid="22" grpId="0" animBg="1"/>
      <p:bldP spid="23" grpId="0" animBg="1"/>
      <p:bldP spid="25" grpId="0" animBg="1"/>
      <p:bldP spid="28" grpId="0" animBg="1"/>
      <p:bldP spid="32" grpId="0" animBg="1"/>
      <p:bldP spid="33" grpId="0" animBg="1"/>
      <p:bldP spid="34" grpId="0" animBg="1"/>
      <p:bldP spid="37" grpId="0" animBg="1"/>
      <p:bldP spid="3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483768" y="188640"/>
            <a:ext cx="7772400" cy="1470025"/>
          </a:xfrm>
        </p:spPr>
        <p:txBody>
          <a:bodyPr/>
          <a:lstStyle/>
          <a:p>
            <a:pPr algn="l"/>
            <a:r>
              <a:rPr lang="pt-BR" b="1" dirty="0" smtClean="0">
                <a:solidFill>
                  <a:schemeClr val="tx2"/>
                </a:solidFill>
              </a:rPr>
              <a:t>NFS &amp; CIFS</a:t>
            </a:r>
            <a:endParaRPr lang="pt-BR" b="1" dirty="0">
              <a:solidFill>
                <a:schemeClr val="tx2"/>
              </a:solidFill>
            </a:endParaRPr>
          </a:p>
        </p:txBody>
      </p:sp>
      <p:pic>
        <p:nvPicPr>
          <p:cNvPr id="4" name="Imagem 3"/>
          <p:cNvPicPr/>
          <p:nvPr/>
        </p:nvPicPr>
        <p:blipFill>
          <a:blip r:embed="rId3">
            <a:extLst>
              <a:ext uri="{28A0092B-C50C-407E-A947-70E740481C1C}">
                <a14:useLocalDpi xmlns:a14="http://schemas.microsoft.com/office/drawing/2010/main" val="0"/>
              </a:ext>
            </a:extLst>
          </a:blip>
          <a:srcRect/>
          <a:stretch>
            <a:fillRect/>
          </a:stretch>
        </p:blipFill>
        <p:spPr bwMode="auto">
          <a:xfrm>
            <a:off x="539552" y="1376294"/>
            <a:ext cx="8064896" cy="4789010"/>
          </a:xfrm>
          <a:prstGeom prst="rect">
            <a:avLst/>
          </a:prstGeom>
          <a:noFill/>
          <a:ln>
            <a:noFill/>
          </a:ln>
        </p:spPr>
      </p:pic>
      <p:sp>
        <p:nvSpPr>
          <p:cNvPr id="5" name="CaixaDeTexto 4"/>
          <p:cNvSpPr txBox="1"/>
          <p:nvPr/>
        </p:nvSpPr>
        <p:spPr>
          <a:xfrm rot="20452318">
            <a:off x="1841265" y="3586132"/>
            <a:ext cx="542071" cy="369332"/>
          </a:xfrm>
          <a:prstGeom prst="rect">
            <a:avLst/>
          </a:prstGeom>
          <a:noFill/>
        </p:spPr>
        <p:txBody>
          <a:bodyPr wrap="none" rtlCol="0">
            <a:spAutoFit/>
          </a:bodyPr>
          <a:lstStyle/>
          <a:p>
            <a:r>
              <a:rPr lang="pt-BR" dirty="0" smtClean="0"/>
              <a:t>NFS</a:t>
            </a:r>
            <a:endParaRPr lang="pt-BR" dirty="0"/>
          </a:p>
        </p:txBody>
      </p:sp>
      <p:sp>
        <p:nvSpPr>
          <p:cNvPr id="6" name="CaixaDeTexto 5"/>
          <p:cNvSpPr txBox="1"/>
          <p:nvPr/>
        </p:nvSpPr>
        <p:spPr>
          <a:xfrm rot="436711">
            <a:off x="5529186" y="3630125"/>
            <a:ext cx="574132" cy="369332"/>
          </a:xfrm>
          <a:prstGeom prst="rect">
            <a:avLst/>
          </a:prstGeom>
          <a:noFill/>
        </p:spPr>
        <p:txBody>
          <a:bodyPr wrap="none" rtlCol="0">
            <a:spAutoFit/>
          </a:bodyPr>
          <a:lstStyle/>
          <a:p>
            <a:r>
              <a:rPr lang="pt-BR" dirty="0" smtClean="0"/>
              <a:t>CIFS</a:t>
            </a:r>
            <a:endParaRPr lang="pt-BR" dirty="0"/>
          </a:p>
        </p:txBody>
      </p:sp>
    </p:spTree>
    <p:extLst>
      <p:ext uri="{BB962C8B-B14F-4D97-AF65-F5344CB8AC3E}">
        <p14:creationId xmlns:p14="http://schemas.microsoft.com/office/powerpoint/2010/main" val="33680396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Imagem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1962150"/>
            <a:ext cx="3676650" cy="30099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043"/>
          <p:cNvGrpSpPr>
            <a:grpSpLocks/>
          </p:cNvGrpSpPr>
          <p:nvPr/>
        </p:nvGrpSpPr>
        <p:grpSpPr bwMode="auto">
          <a:xfrm>
            <a:off x="5004048" y="2064738"/>
            <a:ext cx="3057525" cy="3495675"/>
            <a:chOff x="1034" y="3586"/>
            <a:chExt cx="4579" cy="5784"/>
          </a:xfrm>
        </p:grpSpPr>
        <p:pic>
          <p:nvPicPr>
            <p:cNvPr id="6" name="Picture 106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5" y="5627"/>
              <a:ext cx="1368" cy="26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 y="7276"/>
              <a:ext cx="1567" cy="1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 y="3586"/>
              <a:ext cx="2510" cy="30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5" y="6974"/>
              <a:ext cx="1388" cy="1147"/>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1052"/>
            <p:cNvGrpSpPr>
              <a:grpSpLocks/>
            </p:cNvGrpSpPr>
            <p:nvPr/>
          </p:nvGrpSpPr>
          <p:grpSpPr bwMode="auto">
            <a:xfrm>
              <a:off x="3344" y="6078"/>
              <a:ext cx="1580" cy="905"/>
              <a:chOff x="3344" y="6078"/>
              <a:chExt cx="1580" cy="905"/>
            </a:xfrm>
          </p:grpSpPr>
          <p:sp>
            <p:nvSpPr>
              <p:cNvPr id="19" name="Freeform 1059"/>
              <p:cNvSpPr>
                <a:spLocks/>
              </p:cNvSpPr>
              <p:nvPr/>
            </p:nvSpPr>
            <p:spPr bwMode="auto">
              <a:xfrm>
                <a:off x="3344" y="6078"/>
                <a:ext cx="1580" cy="905"/>
              </a:xfrm>
              <a:custGeom>
                <a:avLst/>
                <a:gdLst>
                  <a:gd name="T0" fmla="+- 0 3399 3344"/>
                  <a:gd name="T1" fmla="*/ T0 w 1580"/>
                  <a:gd name="T2" fmla="+- 0 6100 6078"/>
                  <a:gd name="T3" fmla="*/ 6100 h 905"/>
                  <a:gd name="T4" fmla="+- 0 3379 3344"/>
                  <a:gd name="T5" fmla="*/ T4 w 1580"/>
                  <a:gd name="T6" fmla="+- 0 6100 6078"/>
                  <a:gd name="T7" fmla="*/ 6100 h 905"/>
                  <a:gd name="T8" fmla="+- 0 3389 3344"/>
                  <a:gd name="T9" fmla="*/ T8 w 1580"/>
                  <a:gd name="T10" fmla="+- 0 6117 6078"/>
                  <a:gd name="T11" fmla="*/ 6117 h 905"/>
                  <a:gd name="T12" fmla="+- 0 4914 3344"/>
                  <a:gd name="T13" fmla="*/ T12 w 1580"/>
                  <a:gd name="T14" fmla="+- 0 6983 6078"/>
                  <a:gd name="T15" fmla="*/ 6983 h 905"/>
                  <a:gd name="T16" fmla="+- 0 4924 3344"/>
                  <a:gd name="T17" fmla="*/ T16 w 1580"/>
                  <a:gd name="T18" fmla="+- 0 6965 6078"/>
                  <a:gd name="T19" fmla="*/ 6965 h 905"/>
                  <a:gd name="T20" fmla="+- 0 3399 3344"/>
                  <a:gd name="T21" fmla="*/ T20 w 1580"/>
                  <a:gd name="T22" fmla="+- 0 6100 6078"/>
                  <a:gd name="T23" fmla="*/ 6100 h 905"/>
                </a:gdLst>
                <a:ahLst/>
                <a:cxnLst>
                  <a:cxn ang="0">
                    <a:pos x="T1" y="T3"/>
                  </a:cxn>
                  <a:cxn ang="0">
                    <a:pos x="T5" y="T7"/>
                  </a:cxn>
                  <a:cxn ang="0">
                    <a:pos x="T9" y="T11"/>
                  </a:cxn>
                  <a:cxn ang="0">
                    <a:pos x="T13" y="T15"/>
                  </a:cxn>
                  <a:cxn ang="0">
                    <a:pos x="T17" y="T19"/>
                  </a:cxn>
                  <a:cxn ang="0">
                    <a:pos x="T21" y="T23"/>
                  </a:cxn>
                </a:cxnLst>
                <a:rect l="0" t="0" r="r" b="b"/>
                <a:pathLst>
                  <a:path w="1580" h="905">
                    <a:moveTo>
                      <a:pt x="55" y="22"/>
                    </a:moveTo>
                    <a:lnTo>
                      <a:pt x="35" y="22"/>
                    </a:lnTo>
                    <a:lnTo>
                      <a:pt x="45" y="39"/>
                    </a:lnTo>
                    <a:lnTo>
                      <a:pt x="1570" y="905"/>
                    </a:lnTo>
                    <a:lnTo>
                      <a:pt x="1580" y="887"/>
                    </a:lnTo>
                    <a:lnTo>
                      <a:pt x="5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20" name="Freeform 1058"/>
              <p:cNvSpPr>
                <a:spLocks/>
              </p:cNvSpPr>
              <p:nvPr/>
            </p:nvSpPr>
            <p:spPr bwMode="auto">
              <a:xfrm>
                <a:off x="3344" y="6078"/>
                <a:ext cx="1580" cy="905"/>
              </a:xfrm>
              <a:custGeom>
                <a:avLst/>
                <a:gdLst>
                  <a:gd name="T0" fmla="+- 0 3506 3344"/>
                  <a:gd name="T1" fmla="*/ T0 w 1580"/>
                  <a:gd name="T2" fmla="+- 0 6078 6078"/>
                  <a:gd name="T3" fmla="*/ 6078 h 905"/>
                  <a:gd name="T4" fmla="+- 0 3500 3344"/>
                  <a:gd name="T5" fmla="*/ T4 w 1580"/>
                  <a:gd name="T6" fmla="+- 0 6079 6078"/>
                  <a:gd name="T7" fmla="*/ 6079 h 905"/>
                  <a:gd name="T8" fmla="+- 0 3344 3344"/>
                  <a:gd name="T9" fmla="*/ T8 w 1580"/>
                  <a:gd name="T10" fmla="+- 0 6080 6078"/>
                  <a:gd name="T11" fmla="*/ 6080 h 905"/>
                  <a:gd name="T12" fmla="+- 0 3423 3344"/>
                  <a:gd name="T13" fmla="*/ T12 w 1580"/>
                  <a:gd name="T14" fmla="+- 0 6215 6078"/>
                  <a:gd name="T15" fmla="*/ 6215 h 905"/>
                  <a:gd name="T16" fmla="+- 0 3426 3344"/>
                  <a:gd name="T17" fmla="*/ T16 w 1580"/>
                  <a:gd name="T18" fmla="+- 0 6220 6078"/>
                  <a:gd name="T19" fmla="*/ 6220 h 905"/>
                  <a:gd name="T20" fmla="+- 0 3432 3344"/>
                  <a:gd name="T21" fmla="*/ T20 w 1580"/>
                  <a:gd name="T22" fmla="+- 0 6222 6078"/>
                  <a:gd name="T23" fmla="*/ 6222 h 905"/>
                  <a:gd name="T24" fmla="+- 0 3436 3344"/>
                  <a:gd name="T25" fmla="*/ T24 w 1580"/>
                  <a:gd name="T26" fmla="+- 0 6219 6078"/>
                  <a:gd name="T27" fmla="*/ 6219 h 905"/>
                  <a:gd name="T28" fmla="+- 0 3441 3344"/>
                  <a:gd name="T29" fmla="*/ T28 w 1580"/>
                  <a:gd name="T30" fmla="+- 0 6216 6078"/>
                  <a:gd name="T31" fmla="*/ 6216 h 905"/>
                  <a:gd name="T32" fmla="+- 0 3443 3344"/>
                  <a:gd name="T33" fmla="*/ T32 w 1580"/>
                  <a:gd name="T34" fmla="+- 0 6210 6078"/>
                  <a:gd name="T35" fmla="*/ 6210 h 905"/>
                  <a:gd name="T36" fmla="+- 0 3440 3344"/>
                  <a:gd name="T37" fmla="*/ T36 w 1580"/>
                  <a:gd name="T38" fmla="+- 0 6205 6078"/>
                  <a:gd name="T39" fmla="*/ 6205 h 905"/>
                  <a:gd name="T40" fmla="+- 0 3389 3344"/>
                  <a:gd name="T41" fmla="*/ T40 w 1580"/>
                  <a:gd name="T42" fmla="+- 0 6117 6078"/>
                  <a:gd name="T43" fmla="*/ 6117 h 905"/>
                  <a:gd name="T44" fmla="+- 0 3357 3344"/>
                  <a:gd name="T45" fmla="*/ T44 w 1580"/>
                  <a:gd name="T46" fmla="+- 0 6099 6078"/>
                  <a:gd name="T47" fmla="*/ 6099 h 905"/>
                  <a:gd name="T48" fmla="+- 0 3367 3344"/>
                  <a:gd name="T49" fmla="*/ T48 w 1580"/>
                  <a:gd name="T50" fmla="+- 0 6081 6078"/>
                  <a:gd name="T51" fmla="*/ 6081 h 905"/>
                  <a:gd name="T52" fmla="+- 0 3509 3344"/>
                  <a:gd name="T53" fmla="*/ T52 w 1580"/>
                  <a:gd name="T54" fmla="+- 0 6081 6078"/>
                  <a:gd name="T55" fmla="*/ 6081 h 905"/>
                  <a:gd name="T56" fmla="+- 0 3506 3344"/>
                  <a:gd name="T57" fmla="*/ T56 w 1580"/>
                  <a:gd name="T58" fmla="+- 0 6078 6078"/>
                  <a:gd name="T59" fmla="*/ 6078 h 9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1580" h="905">
                    <a:moveTo>
                      <a:pt x="162" y="0"/>
                    </a:moveTo>
                    <a:lnTo>
                      <a:pt x="156" y="1"/>
                    </a:lnTo>
                    <a:lnTo>
                      <a:pt x="0" y="2"/>
                    </a:lnTo>
                    <a:lnTo>
                      <a:pt x="79" y="137"/>
                    </a:lnTo>
                    <a:lnTo>
                      <a:pt x="82" y="142"/>
                    </a:lnTo>
                    <a:lnTo>
                      <a:pt x="88" y="144"/>
                    </a:lnTo>
                    <a:lnTo>
                      <a:pt x="92" y="141"/>
                    </a:lnTo>
                    <a:lnTo>
                      <a:pt x="97" y="138"/>
                    </a:lnTo>
                    <a:lnTo>
                      <a:pt x="99" y="132"/>
                    </a:lnTo>
                    <a:lnTo>
                      <a:pt x="96" y="127"/>
                    </a:lnTo>
                    <a:lnTo>
                      <a:pt x="45" y="39"/>
                    </a:lnTo>
                    <a:lnTo>
                      <a:pt x="13" y="21"/>
                    </a:lnTo>
                    <a:lnTo>
                      <a:pt x="23" y="3"/>
                    </a:lnTo>
                    <a:lnTo>
                      <a:pt x="165" y="3"/>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21" name="Freeform 1057"/>
              <p:cNvSpPr>
                <a:spLocks/>
              </p:cNvSpPr>
              <p:nvPr/>
            </p:nvSpPr>
            <p:spPr bwMode="auto">
              <a:xfrm>
                <a:off x="3344" y="6078"/>
                <a:ext cx="1580" cy="905"/>
              </a:xfrm>
              <a:custGeom>
                <a:avLst/>
                <a:gdLst>
                  <a:gd name="T0" fmla="+- 0 3367 3344"/>
                  <a:gd name="T1" fmla="*/ T0 w 1580"/>
                  <a:gd name="T2" fmla="+- 0 6081 6078"/>
                  <a:gd name="T3" fmla="*/ 6081 h 905"/>
                  <a:gd name="T4" fmla="+- 0 3357 3344"/>
                  <a:gd name="T5" fmla="*/ T4 w 1580"/>
                  <a:gd name="T6" fmla="+- 0 6099 6078"/>
                  <a:gd name="T7" fmla="*/ 6099 h 905"/>
                  <a:gd name="T8" fmla="+- 0 3389 3344"/>
                  <a:gd name="T9" fmla="*/ T8 w 1580"/>
                  <a:gd name="T10" fmla="+- 0 6117 6078"/>
                  <a:gd name="T11" fmla="*/ 6117 h 905"/>
                  <a:gd name="T12" fmla="+- 0 3379 3344"/>
                  <a:gd name="T13" fmla="*/ T12 w 1580"/>
                  <a:gd name="T14" fmla="+- 0 6100 6078"/>
                  <a:gd name="T15" fmla="*/ 6100 h 905"/>
                  <a:gd name="T16" fmla="+- 0 3362 3344"/>
                  <a:gd name="T17" fmla="*/ T16 w 1580"/>
                  <a:gd name="T18" fmla="+- 0 6100 6078"/>
                  <a:gd name="T19" fmla="*/ 6100 h 905"/>
                  <a:gd name="T20" fmla="+- 0 3370 3344"/>
                  <a:gd name="T21" fmla="*/ T20 w 1580"/>
                  <a:gd name="T22" fmla="+- 0 6085 6078"/>
                  <a:gd name="T23" fmla="*/ 6085 h 905"/>
                  <a:gd name="T24" fmla="+- 0 3373 3344"/>
                  <a:gd name="T25" fmla="*/ T24 w 1580"/>
                  <a:gd name="T26" fmla="+- 0 6085 6078"/>
                  <a:gd name="T27" fmla="*/ 6085 h 905"/>
                  <a:gd name="T28" fmla="+- 0 3367 3344"/>
                  <a:gd name="T29" fmla="*/ T28 w 1580"/>
                  <a:gd name="T30" fmla="+- 0 6081 6078"/>
                  <a:gd name="T31" fmla="*/ 6081 h 905"/>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580" h="905">
                    <a:moveTo>
                      <a:pt x="23" y="3"/>
                    </a:moveTo>
                    <a:lnTo>
                      <a:pt x="13" y="21"/>
                    </a:lnTo>
                    <a:lnTo>
                      <a:pt x="45" y="39"/>
                    </a:lnTo>
                    <a:lnTo>
                      <a:pt x="35" y="22"/>
                    </a:lnTo>
                    <a:lnTo>
                      <a:pt x="18" y="22"/>
                    </a:lnTo>
                    <a:lnTo>
                      <a:pt x="26" y="7"/>
                    </a:lnTo>
                    <a:lnTo>
                      <a:pt x="29" y="7"/>
                    </a:lnTo>
                    <a:lnTo>
                      <a:pt x="2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22" name="Freeform 1056"/>
              <p:cNvSpPr>
                <a:spLocks/>
              </p:cNvSpPr>
              <p:nvPr/>
            </p:nvSpPr>
            <p:spPr bwMode="auto">
              <a:xfrm>
                <a:off x="3344" y="6078"/>
                <a:ext cx="1580" cy="905"/>
              </a:xfrm>
              <a:custGeom>
                <a:avLst/>
                <a:gdLst>
                  <a:gd name="T0" fmla="+- 0 3370 3344"/>
                  <a:gd name="T1" fmla="*/ T0 w 1580"/>
                  <a:gd name="T2" fmla="+- 0 6085 6078"/>
                  <a:gd name="T3" fmla="*/ 6085 h 905"/>
                  <a:gd name="T4" fmla="+- 0 3362 3344"/>
                  <a:gd name="T5" fmla="*/ T4 w 1580"/>
                  <a:gd name="T6" fmla="+- 0 6100 6078"/>
                  <a:gd name="T7" fmla="*/ 6100 h 905"/>
                  <a:gd name="T8" fmla="+- 0 3379 3344"/>
                  <a:gd name="T9" fmla="*/ T8 w 1580"/>
                  <a:gd name="T10" fmla="+- 0 6100 6078"/>
                  <a:gd name="T11" fmla="*/ 6100 h 905"/>
                  <a:gd name="T12" fmla="+- 0 3370 3344"/>
                  <a:gd name="T13" fmla="*/ T12 w 1580"/>
                  <a:gd name="T14" fmla="+- 0 6085 6078"/>
                  <a:gd name="T15" fmla="*/ 6085 h 905"/>
                </a:gdLst>
                <a:ahLst/>
                <a:cxnLst>
                  <a:cxn ang="0">
                    <a:pos x="T1" y="T3"/>
                  </a:cxn>
                  <a:cxn ang="0">
                    <a:pos x="T5" y="T7"/>
                  </a:cxn>
                  <a:cxn ang="0">
                    <a:pos x="T9" y="T11"/>
                  </a:cxn>
                  <a:cxn ang="0">
                    <a:pos x="T13" y="T15"/>
                  </a:cxn>
                </a:cxnLst>
                <a:rect l="0" t="0" r="r" b="b"/>
                <a:pathLst>
                  <a:path w="1580" h="905">
                    <a:moveTo>
                      <a:pt x="26" y="7"/>
                    </a:moveTo>
                    <a:lnTo>
                      <a:pt x="18" y="22"/>
                    </a:lnTo>
                    <a:lnTo>
                      <a:pt x="35" y="22"/>
                    </a:lnTo>
                    <a:lnTo>
                      <a:pt x="2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23" name="Freeform 1055"/>
              <p:cNvSpPr>
                <a:spLocks/>
              </p:cNvSpPr>
              <p:nvPr/>
            </p:nvSpPr>
            <p:spPr bwMode="auto">
              <a:xfrm>
                <a:off x="3344" y="6078"/>
                <a:ext cx="1580" cy="905"/>
              </a:xfrm>
              <a:custGeom>
                <a:avLst/>
                <a:gdLst>
                  <a:gd name="T0" fmla="+- 0 3379 3344"/>
                  <a:gd name="T1" fmla="*/ T0 w 1580"/>
                  <a:gd name="T2" fmla="+- 0 6100 6078"/>
                  <a:gd name="T3" fmla="*/ 6100 h 905"/>
                  <a:gd name="T4" fmla="+- 0 3362 3344"/>
                  <a:gd name="T5" fmla="*/ T4 w 1580"/>
                  <a:gd name="T6" fmla="+- 0 6100 6078"/>
                  <a:gd name="T7" fmla="*/ 6100 h 905"/>
                  <a:gd name="T8" fmla="+- 0 3379 3344"/>
                  <a:gd name="T9" fmla="*/ T8 w 1580"/>
                  <a:gd name="T10" fmla="+- 0 6100 6078"/>
                  <a:gd name="T11" fmla="*/ 6100 h 905"/>
                </a:gdLst>
                <a:ahLst/>
                <a:cxnLst>
                  <a:cxn ang="0">
                    <a:pos x="T1" y="T3"/>
                  </a:cxn>
                  <a:cxn ang="0">
                    <a:pos x="T5" y="T7"/>
                  </a:cxn>
                  <a:cxn ang="0">
                    <a:pos x="T9" y="T11"/>
                  </a:cxn>
                </a:cxnLst>
                <a:rect l="0" t="0" r="r" b="b"/>
                <a:pathLst>
                  <a:path w="1580" h="905">
                    <a:moveTo>
                      <a:pt x="35" y="22"/>
                    </a:moveTo>
                    <a:lnTo>
                      <a:pt x="18" y="22"/>
                    </a:lnTo>
                    <a:lnTo>
                      <a:pt x="35"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24" name="Freeform 1054"/>
              <p:cNvSpPr>
                <a:spLocks/>
              </p:cNvSpPr>
              <p:nvPr/>
            </p:nvSpPr>
            <p:spPr bwMode="auto">
              <a:xfrm>
                <a:off x="3344" y="6078"/>
                <a:ext cx="1580" cy="905"/>
              </a:xfrm>
              <a:custGeom>
                <a:avLst/>
                <a:gdLst>
                  <a:gd name="T0" fmla="+- 0 3373 3344"/>
                  <a:gd name="T1" fmla="*/ T0 w 1580"/>
                  <a:gd name="T2" fmla="+- 0 6085 6078"/>
                  <a:gd name="T3" fmla="*/ 6085 h 905"/>
                  <a:gd name="T4" fmla="+- 0 3370 3344"/>
                  <a:gd name="T5" fmla="*/ T4 w 1580"/>
                  <a:gd name="T6" fmla="+- 0 6085 6078"/>
                  <a:gd name="T7" fmla="*/ 6085 h 905"/>
                  <a:gd name="T8" fmla="+- 0 3379 3344"/>
                  <a:gd name="T9" fmla="*/ T8 w 1580"/>
                  <a:gd name="T10" fmla="+- 0 6100 6078"/>
                  <a:gd name="T11" fmla="*/ 6100 h 905"/>
                  <a:gd name="T12" fmla="+- 0 3399 3344"/>
                  <a:gd name="T13" fmla="*/ T12 w 1580"/>
                  <a:gd name="T14" fmla="+- 0 6100 6078"/>
                  <a:gd name="T15" fmla="*/ 6100 h 905"/>
                  <a:gd name="T16" fmla="+- 0 3373 3344"/>
                  <a:gd name="T17" fmla="*/ T16 w 1580"/>
                  <a:gd name="T18" fmla="+- 0 6085 6078"/>
                  <a:gd name="T19" fmla="*/ 6085 h 905"/>
                </a:gdLst>
                <a:ahLst/>
                <a:cxnLst>
                  <a:cxn ang="0">
                    <a:pos x="T1" y="T3"/>
                  </a:cxn>
                  <a:cxn ang="0">
                    <a:pos x="T5" y="T7"/>
                  </a:cxn>
                  <a:cxn ang="0">
                    <a:pos x="T9" y="T11"/>
                  </a:cxn>
                  <a:cxn ang="0">
                    <a:pos x="T13" y="T15"/>
                  </a:cxn>
                  <a:cxn ang="0">
                    <a:pos x="T17" y="T19"/>
                  </a:cxn>
                </a:cxnLst>
                <a:rect l="0" t="0" r="r" b="b"/>
                <a:pathLst>
                  <a:path w="1580" h="905">
                    <a:moveTo>
                      <a:pt x="29" y="7"/>
                    </a:moveTo>
                    <a:lnTo>
                      <a:pt x="26" y="7"/>
                    </a:lnTo>
                    <a:lnTo>
                      <a:pt x="35" y="22"/>
                    </a:lnTo>
                    <a:lnTo>
                      <a:pt x="55" y="22"/>
                    </a:lnTo>
                    <a:lnTo>
                      <a:pt x="2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25" name="Freeform 1053"/>
              <p:cNvSpPr>
                <a:spLocks/>
              </p:cNvSpPr>
              <p:nvPr/>
            </p:nvSpPr>
            <p:spPr bwMode="auto">
              <a:xfrm>
                <a:off x="3344" y="6078"/>
                <a:ext cx="1580" cy="905"/>
              </a:xfrm>
              <a:custGeom>
                <a:avLst/>
                <a:gdLst>
                  <a:gd name="T0" fmla="+- 0 3509 3344"/>
                  <a:gd name="T1" fmla="*/ T0 w 1580"/>
                  <a:gd name="T2" fmla="+- 0 6081 6078"/>
                  <a:gd name="T3" fmla="*/ 6081 h 905"/>
                  <a:gd name="T4" fmla="+- 0 3367 3344"/>
                  <a:gd name="T5" fmla="*/ T4 w 1580"/>
                  <a:gd name="T6" fmla="+- 0 6081 6078"/>
                  <a:gd name="T7" fmla="*/ 6081 h 905"/>
                  <a:gd name="T8" fmla="+- 0 3399 3344"/>
                  <a:gd name="T9" fmla="*/ T8 w 1580"/>
                  <a:gd name="T10" fmla="+- 0 6100 6078"/>
                  <a:gd name="T11" fmla="*/ 6100 h 905"/>
                  <a:gd name="T12" fmla="+- 0 3501 3344"/>
                  <a:gd name="T13" fmla="*/ T12 w 1580"/>
                  <a:gd name="T14" fmla="+- 0 6099 6078"/>
                  <a:gd name="T15" fmla="*/ 6099 h 905"/>
                  <a:gd name="T16" fmla="+- 0 3506 3344"/>
                  <a:gd name="T17" fmla="*/ T16 w 1580"/>
                  <a:gd name="T18" fmla="+- 0 6098 6078"/>
                  <a:gd name="T19" fmla="*/ 6098 h 905"/>
                  <a:gd name="T20" fmla="+- 0 3511 3344"/>
                  <a:gd name="T21" fmla="*/ T20 w 1580"/>
                  <a:gd name="T22" fmla="+- 0 6094 6078"/>
                  <a:gd name="T23" fmla="*/ 6094 h 905"/>
                  <a:gd name="T24" fmla="+- 0 3511 3344"/>
                  <a:gd name="T25" fmla="*/ T24 w 1580"/>
                  <a:gd name="T26" fmla="+- 0 6083 6078"/>
                  <a:gd name="T27" fmla="*/ 6083 h 905"/>
                  <a:gd name="T28" fmla="+- 0 3509 3344"/>
                  <a:gd name="T29" fmla="*/ T28 w 1580"/>
                  <a:gd name="T30" fmla="+- 0 6081 6078"/>
                  <a:gd name="T31" fmla="*/ 6081 h 905"/>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580" h="905">
                    <a:moveTo>
                      <a:pt x="165" y="3"/>
                    </a:moveTo>
                    <a:lnTo>
                      <a:pt x="23" y="3"/>
                    </a:lnTo>
                    <a:lnTo>
                      <a:pt x="55" y="22"/>
                    </a:lnTo>
                    <a:lnTo>
                      <a:pt x="157" y="21"/>
                    </a:lnTo>
                    <a:lnTo>
                      <a:pt x="162" y="20"/>
                    </a:lnTo>
                    <a:lnTo>
                      <a:pt x="167" y="16"/>
                    </a:lnTo>
                    <a:lnTo>
                      <a:pt x="167" y="5"/>
                    </a:lnTo>
                    <a:lnTo>
                      <a:pt x="165"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grpSp>
        <p:grpSp>
          <p:nvGrpSpPr>
            <p:cNvPr id="11" name="Group 1044"/>
            <p:cNvGrpSpPr>
              <a:grpSpLocks/>
            </p:cNvGrpSpPr>
            <p:nvPr/>
          </p:nvGrpSpPr>
          <p:grpSpPr bwMode="auto">
            <a:xfrm>
              <a:off x="3545" y="5127"/>
              <a:ext cx="1383" cy="1853"/>
              <a:chOff x="3545" y="5127"/>
              <a:chExt cx="1383" cy="1853"/>
            </a:xfrm>
          </p:grpSpPr>
          <p:sp>
            <p:nvSpPr>
              <p:cNvPr id="12" name="Freeform 1051"/>
              <p:cNvSpPr>
                <a:spLocks/>
              </p:cNvSpPr>
              <p:nvPr/>
            </p:nvSpPr>
            <p:spPr bwMode="auto">
              <a:xfrm>
                <a:off x="3545" y="5127"/>
                <a:ext cx="1383" cy="1853"/>
              </a:xfrm>
              <a:custGeom>
                <a:avLst/>
                <a:gdLst>
                  <a:gd name="T0" fmla="+- 0 3568 3545"/>
                  <a:gd name="T1" fmla="*/ T0 w 1383"/>
                  <a:gd name="T2" fmla="+- 0 5159 5127"/>
                  <a:gd name="T3" fmla="*/ 5159 h 1853"/>
                  <a:gd name="T4" fmla="+- 0 3570 3545"/>
                  <a:gd name="T5" fmla="*/ T4 w 1383"/>
                  <a:gd name="T6" fmla="+- 0 5178 5127"/>
                  <a:gd name="T7" fmla="*/ 5178 h 1853"/>
                  <a:gd name="T8" fmla="+- 0 4911 3545"/>
                  <a:gd name="T9" fmla="*/ T8 w 1383"/>
                  <a:gd name="T10" fmla="+- 0 6980 5127"/>
                  <a:gd name="T11" fmla="*/ 6980 h 1853"/>
                  <a:gd name="T12" fmla="+- 0 4927 3545"/>
                  <a:gd name="T13" fmla="*/ T12 w 1383"/>
                  <a:gd name="T14" fmla="+- 0 6968 5127"/>
                  <a:gd name="T15" fmla="*/ 6968 h 1853"/>
                  <a:gd name="T16" fmla="+- 0 3587 3545"/>
                  <a:gd name="T17" fmla="*/ T16 w 1383"/>
                  <a:gd name="T18" fmla="+- 0 5167 5127"/>
                  <a:gd name="T19" fmla="*/ 5167 h 1853"/>
                  <a:gd name="T20" fmla="+- 0 3568 3545"/>
                  <a:gd name="T21" fmla="*/ T20 w 1383"/>
                  <a:gd name="T22" fmla="+- 0 5159 5127"/>
                  <a:gd name="T23" fmla="*/ 5159 h 1853"/>
                </a:gdLst>
                <a:ahLst/>
                <a:cxnLst>
                  <a:cxn ang="0">
                    <a:pos x="T1" y="T3"/>
                  </a:cxn>
                  <a:cxn ang="0">
                    <a:pos x="T5" y="T7"/>
                  </a:cxn>
                  <a:cxn ang="0">
                    <a:pos x="T9" y="T11"/>
                  </a:cxn>
                  <a:cxn ang="0">
                    <a:pos x="T13" y="T15"/>
                  </a:cxn>
                  <a:cxn ang="0">
                    <a:pos x="T17" y="T19"/>
                  </a:cxn>
                  <a:cxn ang="0">
                    <a:pos x="T21" y="T23"/>
                  </a:cxn>
                </a:cxnLst>
                <a:rect l="0" t="0" r="r" b="b"/>
                <a:pathLst>
                  <a:path w="1383" h="1853">
                    <a:moveTo>
                      <a:pt x="23" y="32"/>
                    </a:moveTo>
                    <a:lnTo>
                      <a:pt x="25" y="51"/>
                    </a:lnTo>
                    <a:lnTo>
                      <a:pt x="1366" y="1853"/>
                    </a:lnTo>
                    <a:lnTo>
                      <a:pt x="1382" y="1841"/>
                    </a:lnTo>
                    <a:lnTo>
                      <a:pt x="42" y="40"/>
                    </a:lnTo>
                    <a:lnTo>
                      <a:pt x="2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13" name="Freeform 1050"/>
              <p:cNvSpPr>
                <a:spLocks/>
              </p:cNvSpPr>
              <p:nvPr/>
            </p:nvSpPr>
            <p:spPr bwMode="auto">
              <a:xfrm>
                <a:off x="3545" y="5127"/>
                <a:ext cx="1383" cy="1853"/>
              </a:xfrm>
              <a:custGeom>
                <a:avLst/>
                <a:gdLst>
                  <a:gd name="T0" fmla="+- 0 3545 3545"/>
                  <a:gd name="T1" fmla="*/ T0 w 1383"/>
                  <a:gd name="T2" fmla="+- 0 5127 5127"/>
                  <a:gd name="T3" fmla="*/ 5127 h 1853"/>
                  <a:gd name="T4" fmla="+- 0 3562 3545"/>
                  <a:gd name="T5" fmla="*/ T4 w 1383"/>
                  <a:gd name="T6" fmla="+- 0 5282 5127"/>
                  <a:gd name="T7" fmla="*/ 5282 h 1853"/>
                  <a:gd name="T8" fmla="+- 0 3563 3545"/>
                  <a:gd name="T9" fmla="*/ T8 w 1383"/>
                  <a:gd name="T10" fmla="+- 0 5288 5127"/>
                  <a:gd name="T11" fmla="*/ 5288 h 1853"/>
                  <a:gd name="T12" fmla="+- 0 3567 3545"/>
                  <a:gd name="T13" fmla="*/ T12 w 1383"/>
                  <a:gd name="T14" fmla="+- 0 5292 5127"/>
                  <a:gd name="T15" fmla="*/ 5292 h 1853"/>
                  <a:gd name="T16" fmla="+- 0 3578 3545"/>
                  <a:gd name="T17" fmla="*/ T16 w 1383"/>
                  <a:gd name="T18" fmla="+- 0 5291 5127"/>
                  <a:gd name="T19" fmla="*/ 5291 h 1853"/>
                  <a:gd name="T20" fmla="+- 0 3582 3545"/>
                  <a:gd name="T21" fmla="*/ T20 w 1383"/>
                  <a:gd name="T22" fmla="+- 0 5286 5127"/>
                  <a:gd name="T23" fmla="*/ 5286 h 1853"/>
                  <a:gd name="T24" fmla="+- 0 3582 3545"/>
                  <a:gd name="T25" fmla="*/ T24 w 1383"/>
                  <a:gd name="T26" fmla="+- 0 5280 5127"/>
                  <a:gd name="T27" fmla="*/ 5280 h 1853"/>
                  <a:gd name="T28" fmla="+- 0 3570 3545"/>
                  <a:gd name="T29" fmla="*/ T28 w 1383"/>
                  <a:gd name="T30" fmla="+- 0 5178 5127"/>
                  <a:gd name="T31" fmla="*/ 5178 h 1853"/>
                  <a:gd name="T32" fmla="+- 0 3548 3545"/>
                  <a:gd name="T33" fmla="*/ T32 w 1383"/>
                  <a:gd name="T34" fmla="+- 0 5149 5127"/>
                  <a:gd name="T35" fmla="*/ 5149 h 1853"/>
                  <a:gd name="T36" fmla="+- 0 3564 3545"/>
                  <a:gd name="T37" fmla="*/ T36 w 1383"/>
                  <a:gd name="T38" fmla="+- 0 5137 5127"/>
                  <a:gd name="T39" fmla="*/ 5137 h 1853"/>
                  <a:gd name="T40" fmla="+- 0 3568 3545"/>
                  <a:gd name="T41" fmla="*/ T40 w 1383"/>
                  <a:gd name="T42" fmla="+- 0 5137 5127"/>
                  <a:gd name="T43" fmla="*/ 5137 h 1853"/>
                  <a:gd name="T44" fmla="+- 0 3545 3545"/>
                  <a:gd name="T45" fmla="*/ T44 w 1383"/>
                  <a:gd name="T46" fmla="+- 0 5127 5127"/>
                  <a:gd name="T47" fmla="*/ 5127 h 185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0" t="0" r="r" b="b"/>
                <a:pathLst>
                  <a:path w="1383" h="1853">
                    <a:moveTo>
                      <a:pt x="0" y="0"/>
                    </a:moveTo>
                    <a:lnTo>
                      <a:pt x="17" y="155"/>
                    </a:lnTo>
                    <a:lnTo>
                      <a:pt x="18" y="161"/>
                    </a:lnTo>
                    <a:lnTo>
                      <a:pt x="22" y="165"/>
                    </a:lnTo>
                    <a:lnTo>
                      <a:pt x="33" y="164"/>
                    </a:lnTo>
                    <a:lnTo>
                      <a:pt x="37" y="159"/>
                    </a:lnTo>
                    <a:lnTo>
                      <a:pt x="37" y="153"/>
                    </a:lnTo>
                    <a:lnTo>
                      <a:pt x="25" y="51"/>
                    </a:lnTo>
                    <a:lnTo>
                      <a:pt x="3" y="22"/>
                    </a:lnTo>
                    <a:lnTo>
                      <a:pt x="19" y="10"/>
                    </a:lnTo>
                    <a:lnTo>
                      <a:pt x="23" y="1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14" name="Freeform 1049"/>
              <p:cNvSpPr>
                <a:spLocks/>
              </p:cNvSpPr>
              <p:nvPr/>
            </p:nvSpPr>
            <p:spPr bwMode="auto">
              <a:xfrm>
                <a:off x="3545" y="5127"/>
                <a:ext cx="1383" cy="1853"/>
              </a:xfrm>
              <a:custGeom>
                <a:avLst/>
                <a:gdLst>
                  <a:gd name="T0" fmla="+- 0 3568 3545"/>
                  <a:gd name="T1" fmla="*/ T0 w 1383"/>
                  <a:gd name="T2" fmla="+- 0 5137 5127"/>
                  <a:gd name="T3" fmla="*/ 5137 h 1853"/>
                  <a:gd name="T4" fmla="+- 0 3564 3545"/>
                  <a:gd name="T5" fmla="*/ T4 w 1383"/>
                  <a:gd name="T6" fmla="+- 0 5137 5127"/>
                  <a:gd name="T7" fmla="*/ 5137 h 1853"/>
                  <a:gd name="T8" fmla="+- 0 3587 3545"/>
                  <a:gd name="T9" fmla="*/ T8 w 1383"/>
                  <a:gd name="T10" fmla="+- 0 5167 5127"/>
                  <a:gd name="T11" fmla="*/ 5167 h 1853"/>
                  <a:gd name="T12" fmla="+- 0 3685 3545"/>
                  <a:gd name="T13" fmla="*/ T12 w 1383"/>
                  <a:gd name="T14" fmla="+- 0 5209 5127"/>
                  <a:gd name="T15" fmla="*/ 5209 h 1853"/>
                  <a:gd name="T16" fmla="+- 0 3691 3545"/>
                  <a:gd name="T17" fmla="*/ T16 w 1383"/>
                  <a:gd name="T18" fmla="+- 0 5207 5127"/>
                  <a:gd name="T19" fmla="*/ 5207 h 1853"/>
                  <a:gd name="T20" fmla="+- 0 3693 3545"/>
                  <a:gd name="T21" fmla="*/ T20 w 1383"/>
                  <a:gd name="T22" fmla="+- 0 5202 5127"/>
                  <a:gd name="T23" fmla="*/ 5202 h 1853"/>
                  <a:gd name="T24" fmla="+- 0 3696 3545"/>
                  <a:gd name="T25" fmla="*/ T24 w 1383"/>
                  <a:gd name="T26" fmla="+- 0 5196 5127"/>
                  <a:gd name="T27" fmla="*/ 5196 h 1853"/>
                  <a:gd name="T28" fmla="+- 0 3693 3545"/>
                  <a:gd name="T29" fmla="*/ T28 w 1383"/>
                  <a:gd name="T30" fmla="+- 0 5191 5127"/>
                  <a:gd name="T31" fmla="*/ 5191 h 1853"/>
                  <a:gd name="T32" fmla="+- 0 3688 3545"/>
                  <a:gd name="T33" fmla="*/ T32 w 1383"/>
                  <a:gd name="T34" fmla="+- 0 5188 5127"/>
                  <a:gd name="T35" fmla="*/ 5188 h 1853"/>
                  <a:gd name="T36" fmla="+- 0 3568 3545"/>
                  <a:gd name="T37" fmla="*/ T36 w 1383"/>
                  <a:gd name="T38" fmla="+- 0 5137 5127"/>
                  <a:gd name="T39" fmla="*/ 5137 h 185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383" h="1853">
                    <a:moveTo>
                      <a:pt x="23" y="10"/>
                    </a:moveTo>
                    <a:lnTo>
                      <a:pt x="19" y="10"/>
                    </a:lnTo>
                    <a:lnTo>
                      <a:pt x="42" y="40"/>
                    </a:lnTo>
                    <a:lnTo>
                      <a:pt x="140" y="82"/>
                    </a:lnTo>
                    <a:lnTo>
                      <a:pt x="146" y="80"/>
                    </a:lnTo>
                    <a:lnTo>
                      <a:pt x="148" y="75"/>
                    </a:lnTo>
                    <a:lnTo>
                      <a:pt x="151" y="69"/>
                    </a:lnTo>
                    <a:lnTo>
                      <a:pt x="148" y="64"/>
                    </a:lnTo>
                    <a:lnTo>
                      <a:pt x="143" y="61"/>
                    </a:lnTo>
                    <a:lnTo>
                      <a:pt x="2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15" name="Freeform 1048"/>
              <p:cNvSpPr>
                <a:spLocks/>
              </p:cNvSpPr>
              <p:nvPr/>
            </p:nvSpPr>
            <p:spPr bwMode="auto">
              <a:xfrm>
                <a:off x="3545" y="5127"/>
                <a:ext cx="1383" cy="1853"/>
              </a:xfrm>
              <a:custGeom>
                <a:avLst/>
                <a:gdLst>
                  <a:gd name="T0" fmla="+- 0 3564 3545"/>
                  <a:gd name="T1" fmla="*/ T0 w 1383"/>
                  <a:gd name="T2" fmla="+- 0 5137 5127"/>
                  <a:gd name="T3" fmla="*/ 5137 h 1853"/>
                  <a:gd name="T4" fmla="+- 0 3548 3545"/>
                  <a:gd name="T5" fmla="*/ T4 w 1383"/>
                  <a:gd name="T6" fmla="+- 0 5149 5127"/>
                  <a:gd name="T7" fmla="*/ 5149 h 1853"/>
                  <a:gd name="T8" fmla="+- 0 3570 3545"/>
                  <a:gd name="T9" fmla="*/ T8 w 1383"/>
                  <a:gd name="T10" fmla="+- 0 5178 5127"/>
                  <a:gd name="T11" fmla="*/ 5178 h 1853"/>
                  <a:gd name="T12" fmla="+- 0 3568 3545"/>
                  <a:gd name="T13" fmla="*/ T12 w 1383"/>
                  <a:gd name="T14" fmla="+- 0 5159 5127"/>
                  <a:gd name="T15" fmla="*/ 5159 h 1853"/>
                  <a:gd name="T16" fmla="+- 0 3552 3545"/>
                  <a:gd name="T17" fmla="*/ T16 w 1383"/>
                  <a:gd name="T18" fmla="+- 0 5152 5127"/>
                  <a:gd name="T19" fmla="*/ 5152 h 1853"/>
                  <a:gd name="T20" fmla="+- 0 3566 3545"/>
                  <a:gd name="T21" fmla="*/ T20 w 1383"/>
                  <a:gd name="T22" fmla="+- 0 5142 5127"/>
                  <a:gd name="T23" fmla="*/ 5142 h 1853"/>
                  <a:gd name="T24" fmla="+- 0 3568 3545"/>
                  <a:gd name="T25" fmla="*/ T24 w 1383"/>
                  <a:gd name="T26" fmla="+- 0 5142 5127"/>
                  <a:gd name="T27" fmla="*/ 5142 h 1853"/>
                  <a:gd name="T28" fmla="+- 0 3564 3545"/>
                  <a:gd name="T29" fmla="*/ T28 w 1383"/>
                  <a:gd name="T30" fmla="+- 0 5137 5127"/>
                  <a:gd name="T31" fmla="*/ 5137 h 1853"/>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383" h="1853">
                    <a:moveTo>
                      <a:pt x="19" y="10"/>
                    </a:moveTo>
                    <a:lnTo>
                      <a:pt x="3" y="22"/>
                    </a:lnTo>
                    <a:lnTo>
                      <a:pt x="25" y="51"/>
                    </a:lnTo>
                    <a:lnTo>
                      <a:pt x="23" y="32"/>
                    </a:lnTo>
                    <a:lnTo>
                      <a:pt x="7" y="25"/>
                    </a:lnTo>
                    <a:lnTo>
                      <a:pt x="21" y="15"/>
                    </a:lnTo>
                    <a:lnTo>
                      <a:pt x="23" y="15"/>
                    </a:lnTo>
                    <a:lnTo>
                      <a:pt x="1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16" name="Freeform 1047"/>
              <p:cNvSpPr>
                <a:spLocks/>
              </p:cNvSpPr>
              <p:nvPr/>
            </p:nvSpPr>
            <p:spPr bwMode="auto">
              <a:xfrm>
                <a:off x="3545" y="5127"/>
                <a:ext cx="1383" cy="1853"/>
              </a:xfrm>
              <a:custGeom>
                <a:avLst/>
                <a:gdLst>
                  <a:gd name="T0" fmla="+- 0 3568 3545"/>
                  <a:gd name="T1" fmla="*/ T0 w 1383"/>
                  <a:gd name="T2" fmla="+- 0 5142 5127"/>
                  <a:gd name="T3" fmla="*/ 5142 h 1853"/>
                  <a:gd name="T4" fmla="+- 0 3566 3545"/>
                  <a:gd name="T5" fmla="*/ T4 w 1383"/>
                  <a:gd name="T6" fmla="+- 0 5142 5127"/>
                  <a:gd name="T7" fmla="*/ 5142 h 1853"/>
                  <a:gd name="T8" fmla="+- 0 3568 3545"/>
                  <a:gd name="T9" fmla="*/ T8 w 1383"/>
                  <a:gd name="T10" fmla="+- 0 5159 5127"/>
                  <a:gd name="T11" fmla="*/ 5159 h 1853"/>
                  <a:gd name="T12" fmla="+- 0 3587 3545"/>
                  <a:gd name="T13" fmla="*/ T12 w 1383"/>
                  <a:gd name="T14" fmla="+- 0 5167 5127"/>
                  <a:gd name="T15" fmla="*/ 5167 h 1853"/>
                  <a:gd name="T16" fmla="+- 0 3568 3545"/>
                  <a:gd name="T17" fmla="*/ T16 w 1383"/>
                  <a:gd name="T18" fmla="+- 0 5142 5127"/>
                  <a:gd name="T19" fmla="*/ 5142 h 1853"/>
                </a:gdLst>
                <a:ahLst/>
                <a:cxnLst>
                  <a:cxn ang="0">
                    <a:pos x="T1" y="T3"/>
                  </a:cxn>
                  <a:cxn ang="0">
                    <a:pos x="T5" y="T7"/>
                  </a:cxn>
                  <a:cxn ang="0">
                    <a:pos x="T9" y="T11"/>
                  </a:cxn>
                  <a:cxn ang="0">
                    <a:pos x="T13" y="T15"/>
                  </a:cxn>
                  <a:cxn ang="0">
                    <a:pos x="T17" y="T19"/>
                  </a:cxn>
                </a:cxnLst>
                <a:rect l="0" t="0" r="r" b="b"/>
                <a:pathLst>
                  <a:path w="1383" h="1853">
                    <a:moveTo>
                      <a:pt x="23" y="15"/>
                    </a:moveTo>
                    <a:lnTo>
                      <a:pt x="21" y="15"/>
                    </a:lnTo>
                    <a:lnTo>
                      <a:pt x="23" y="32"/>
                    </a:lnTo>
                    <a:lnTo>
                      <a:pt x="42" y="40"/>
                    </a:lnTo>
                    <a:lnTo>
                      <a:pt x="23"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17" name="Freeform 1046"/>
              <p:cNvSpPr>
                <a:spLocks/>
              </p:cNvSpPr>
              <p:nvPr/>
            </p:nvSpPr>
            <p:spPr bwMode="auto">
              <a:xfrm>
                <a:off x="3545" y="5127"/>
                <a:ext cx="1383" cy="1853"/>
              </a:xfrm>
              <a:custGeom>
                <a:avLst/>
                <a:gdLst>
                  <a:gd name="T0" fmla="+- 0 3566 3545"/>
                  <a:gd name="T1" fmla="*/ T0 w 1383"/>
                  <a:gd name="T2" fmla="+- 0 5142 5127"/>
                  <a:gd name="T3" fmla="*/ 5142 h 1853"/>
                  <a:gd name="T4" fmla="+- 0 3552 3545"/>
                  <a:gd name="T5" fmla="*/ T4 w 1383"/>
                  <a:gd name="T6" fmla="+- 0 5152 5127"/>
                  <a:gd name="T7" fmla="*/ 5152 h 1853"/>
                  <a:gd name="T8" fmla="+- 0 3568 3545"/>
                  <a:gd name="T9" fmla="*/ T8 w 1383"/>
                  <a:gd name="T10" fmla="+- 0 5159 5127"/>
                  <a:gd name="T11" fmla="*/ 5159 h 1853"/>
                  <a:gd name="T12" fmla="+- 0 3566 3545"/>
                  <a:gd name="T13" fmla="*/ T12 w 1383"/>
                  <a:gd name="T14" fmla="+- 0 5142 5127"/>
                  <a:gd name="T15" fmla="*/ 5142 h 1853"/>
                </a:gdLst>
                <a:ahLst/>
                <a:cxnLst>
                  <a:cxn ang="0">
                    <a:pos x="T1" y="T3"/>
                  </a:cxn>
                  <a:cxn ang="0">
                    <a:pos x="T5" y="T7"/>
                  </a:cxn>
                  <a:cxn ang="0">
                    <a:pos x="T9" y="T11"/>
                  </a:cxn>
                  <a:cxn ang="0">
                    <a:pos x="T13" y="T15"/>
                  </a:cxn>
                </a:cxnLst>
                <a:rect l="0" t="0" r="r" b="b"/>
                <a:pathLst>
                  <a:path w="1383" h="1853">
                    <a:moveTo>
                      <a:pt x="21" y="15"/>
                    </a:moveTo>
                    <a:lnTo>
                      <a:pt x="7" y="25"/>
                    </a:lnTo>
                    <a:lnTo>
                      <a:pt x="23" y="32"/>
                    </a:lnTo>
                    <a:lnTo>
                      <a:pt x="21"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pt-BR"/>
              </a:p>
            </p:txBody>
          </p:sp>
          <p:sp>
            <p:nvSpPr>
              <p:cNvPr id="18" name="Text Box 1045"/>
              <p:cNvSpPr txBox="1">
                <a:spLocks noChangeArrowheads="1"/>
              </p:cNvSpPr>
              <p:nvPr/>
            </p:nvSpPr>
            <p:spPr bwMode="auto">
              <a:xfrm>
                <a:off x="1971" y="8545"/>
                <a:ext cx="1348" cy="82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69545" marR="149860" indent="-18415">
                  <a:lnSpc>
                    <a:spcPts val="1680"/>
                  </a:lnSpc>
                  <a:spcBef>
                    <a:spcPts val="330"/>
                  </a:spcBef>
                  <a:spcAft>
                    <a:spcPts val="0"/>
                  </a:spcAft>
                </a:pPr>
                <a:r>
                  <a:rPr lang="en-US" sz="1400" spc="-15">
                    <a:solidFill>
                      <a:srgbClr val="FFFFFF"/>
                    </a:solidFill>
                    <a:effectLst/>
                    <a:latin typeface="Calibri"/>
                    <a:ea typeface="Calibri"/>
                    <a:cs typeface="Times New Roman"/>
                  </a:rPr>
                  <a:t>Volume</a:t>
                </a:r>
                <a:r>
                  <a:rPr lang="en-US" sz="1400" spc="115">
                    <a:solidFill>
                      <a:srgbClr val="FFFFFF"/>
                    </a:solidFill>
                    <a:effectLst/>
                    <a:latin typeface="Times New Roman"/>
                    <a:ea typeface="Calibri"/>
                    <a:cs typeface="Times New Roman"/>
                  </a:rPr>
                  <a:t> </a:t>
                </a:r>
                <a:r>
                  <a:rPr lang="en-US" sz="1400" spc="-20">
                    <a:solidFill>
                      <a:srgbClr val="FFFFFF"/>
                    </a:solidFill>
                    <a:effectLst/>
                    <a:latin typeface="Calibri"/>
                    <a:ea typeface="Calibri"/>
                    <a:cs typeface="Times New Roman"/>
                  </a:rPr>
                  <a:t>FlexVol</a:t>
                </a:r>
                <a:endParaRPr lang="pt-BR" sz="1100">
                  <a:effectLst/>
                  <a:latin typeface="Calibri"/>
                  <a:ea typeface="Calibri"/>
                  <a:cs typeface="Times New Roman"/>
                </a:endParaRPr>
              </a:p>
            </p:txBody>
          </p:sp>
        </p:grpSp>
      </p:grpSp>
      <p:sp>
        <p:nvSpPr>
          <p:cNvPr id="4" name="Rectangle 23"/>
          <p:cNvSpPr>
            <a:spLocks noChangeArrowheads="1"/>
          </p:cNvSpPr>
          <p:nvPr/>
        </p:nvSpPr>
        <p:spPr bwMode="auto">
          <a:xfrm>
            <a:off x="2555776" y="441811"/>
            <a:ext cx="6228184" cy="81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101568"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pt-BR" sz="2800" b="1" i="0" u="none" strike="noStrike" cap="none" normalizeH="0" baseline="0" dirty="0" err="1" smtClean="0">
                <a:ln>
                  <a:noFill/>
                </a:ln>
                <a:solidFill>
                  <a:schemeClr val="tx2"/>
                </a:solidFill>
                <a:effectLst/>
                <a:ea typeface="Calibri" pitchFamily="34" charset="0"/>
                <a:cs typeface="Arial" pitchFamily="34" charset="0"/>
              </a:rPr>
              <a:t>NameSpace</a:t>
            </a:r>
            <a:r>
              <a:rPr kumimoji="0" lang="en-US" altLang="pt-BR" sz="2800" b="1" i="0" u="none" strike="noStrike" cap="none" normalizeH="0" baseline="0" dirty="0" smtClean="0">
                <a:ln>
                  <a:noFill/>
                </a:ln>
                <a:solidFill>
                  <a:schemeClr val="tx2"/>
                </a:solidFill>
                <a:effectLst/>
                <a:ea typeface="Calibri" pitchFamily="34" charset="0"/>
                <a:cs typeface="Arial" pitchFamily="34" charset="0"/>
              </a:rPr>
              <a:t> &amp; Junction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pt-BR"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Rectangle 25"/>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101568" rIns="91440" bIns="0" numCol="1" anchor="ctr" anchorCtr="0" compatLnSpc="1">
            <a:prstTxWarp prst="textNoShape">
              <a:avLst/>
            </a:prstTxWarp>
            <a:spAutoFit/>
          </a:bodyPr>
          <a:lstStyle/>
          <a:p>
            <a:endParaRPr lang="pt-BR"/>
          </a:p>
        </p:txBody>
      </p:sp>
      <p:sp>
        <p:nvSpPr>
          <p:cNvPr id="27" name="Rectangle 26"/>
          <p:cNvSpPr>
            <a:spLocks noChangeArrowheads="1"/>
          </p:cNvSpPr>
          <p:nvPr/>
        </p:nvSpPr>
        <p:spPr bwMode="auto">
          <a:xfrm>
            <a:off x="0" y="3467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101568"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pt-B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7971750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844824"/>
            <a:ext cx="4219575" cy="4124325"/>
          </a:xfrm>
          <a:prstGeom prst="rect">
            <a:avLst/>
          </a:prstGeom>
          <a:noFill/>
          <a:ln>
            <a:noFill/>
          </a:ln>
        </p:spPr>
      </p:pic>
      <p:sp>
        <p:nvSpPr>
          <p:cNvPr id="6" name="Rectangle 23"/>
          <p:cNvSpPr>
            <a:spLocks noChangeArrowheads="1"/>
          </p:cNvSpPr>
          <p:nvPr/>
        </p:nvSpPr>
        <p:spPr bwMode="auto">
          <a:xfrm>
            <a:off x="2555776" y="441811"/>
            <a:ext cx="6228184" cy="81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101568"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pt-BR" sz="2800" b="1" i="0" u="none" strike="noStrike" cap="none" normalizeH="0" baseline="0" dirty="0" err="1" smtClean="0">
                <a:ln>
                  <a:noFill/>
                </a:ln>
                <a:solidFill>
                  <a:schemeClr val="tx2"/>
                </a:solidFill>
                <a:effectLst/>
                <a:ea typeface="Calibri" pitchFamily="34" charset="0"/>
                <a:cs typeface="Arial" pitchFamily="34" charset="0"/>
              </a:rPr>
              <a:t>NameSpace</a:t>
            </a:r>
            <a:r>
              <a:rPr kumimoji="0" lang="en-US" altLang="pt-BR" sz="2800" b="1" i="0" u="none" strike="noStrike" cap="none" normalizeH="0" baseline="0" dirty="0" smtClean="0">
                <a:ln>
                  <a:noFill/>
                </a:ln>
                <a:solidFill>
                  <a:schemeClr val="tx2"/>
                </a:solidFill>
                <a:effectLst/>
                <a:ea typeface="Calibri" pitchFamily="34" charset="0"/>
                <a:cs typeface="Arial" pitchFamily="34" charset="0"/>
              </a:rPr>
              <a:t> &amp; Junction Path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pt-BR"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974042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91760" y="188641"/>
            <a:ext cx="6500719" cy="936103"/>
          </a:xfrm>
        </p:spPr>
        <p:txBody>
          <a:bodyPr/>
          <a:lstStyle/>
          <a:p>
            <a:pPr algn="l"/>
            <a:r>
              <a:rPr lang="pt-BR" sz="4000" b="1" dirty="0" smtClean="0">
                <a:solidFill>
                  <a:schemeClr val="tx2"/>
                </a:solidFill>
              </a:rPr>
              <a:t>SAN (iSCSI, FCP &amp; </a:t>
            </a:r>
            <a:r>
              <a:rPr lang="pt-BR" sz="4000" b="1" dirty="0" err="1" smtClean="0">
                <a:solidFill>
                  <a:schemeClr val="tx2"/>
                </a:solidFill>
              </a:rPr>
              <a:t>FCoE</a:t>
            </a:r>
            <a:r>
              <a:rPr lang="pt-BR" sz="4000" b="1" dirty="0" smtClean="0">
                <a:solidFill>
                  <a:schemeClr val="tx2"/>
                </a:solidFill>
              </a:rPr>
              <a:t>)</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162691"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8" name="Retângulo de cantos arredondados 37"/>
          <p:cNvSpPr/>
          <p:nvPr/>
        </p:nvSpPr>
        <p:spPr>
          <a:xfrm>
            <a:off x="3716830" y="5118818"/>
            <a:ext cx="144681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248093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70588" l="0"/>
                                      </p:by>
                                    </p:animClr>
                                    <p:animClr clrSpc="hsl" dir="cw">
                                      <p:cBhvr>
                                        <p:cTn id="7" dur="500" fill="hold"/>
                                        <p:tgtEl>
                                          <p:spTgt spid="5"/>
                                        </p:tgtEl>
                                        <p:attrNameLst>
                                          <p:attrName>fillcolor</p:attrName>
                                        </p:attrNameLst>
                                      </p:cBhvr>
                                      <p:by>
                                        <p:hsl h="0" s="-70588" l="0"/>
                                      </p:by>
                                    </p:animClr>
                                    <p:animClr clrSpc="hsl" dir="cw">
                                      <p:cBhvr>
                                        <p:cTn id="8" dur="500" fill="hold"/>
                                        <p:tgtEl>
                                          <p:spTgt spid="5"/>
                                        </p:tgtEl>
                                        <p:attrNameLst>
                                          <p:attrName>stroke.color</p:attrName>
                                        </p:attrNameLst>
                                      </p:cBhvr>
                                      <p:by>
                                        <p:hsl h="0" s="-70588" l="0"/>
                                      </p:by>
                                    </p:animClr>
                                    <p:set>
                                      <p:cBhvr>
                                        <p:cTn id="9" dur="500" fill="hold"/>
                                        <p:tgtEl>
                                          <p:spTgt spid="5"/>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11"/>
                                        </p:tgtEl>
                                        <p:attrNameLst>
                                          <p:attrName>style.color</p:attrName>
                                        </p:attrNameLst>
                                      </p:cBhvr>
                                      <p:by>
                                        <p:hsl h="0" s="-70588" l="0"/>
                                      </p:by>
                                    </p:animClr>
                                    <p:animClr clrSpc="hsl" dir="cw">
                                      <p:cBhvr>
                                        <p:cTn id="12" dur="500" fill="hold"/>
                                        <p:tgtEl>
                                          <p:spTgt spid="11"/>
                                        </p:tgtEl>
                                        <p:attrNameLst>
                                          <p:attrName>fillcolor</p:attrName>
                                        </p:attrNameLst>
                                      </p:cBhvr>
                                      <p:by>
                                        <p:hsl h="0" s="-70588" l="0"/>
                                      </p:by>
                                    </p:animClr>
                                    <p:animClr clrSpc="hsl" dir="cw">
                                      <p:cBhvr>
                                        <p:cTn id="13" dur="500" fill="hold"/>
                                        <p:tgtEl>
                                          <p:spTgt spid="11"/>
                                        </p:tgtEl>
                                        <p:attrNameLst>
                                          <p:attrName>stroke.color</p:attrName>
                                        </p:attrNameLst>
                                      </p:cBhvr>
                                      <p:by>
                                        <p:hsl h="0" s="-70588" l="0"/>
                                      </p:by>
                                    </p:animClr>
                                    <p:set>
                                      <p:cBhvr>
                                        <p:cTn id="14" dur="500" fill="hold"/>
                                        <p:tgtEl>
                                          <p:spTgt spid="11"/>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12"/>
                                        </p:tgtEl>
                                        <p:attrNameLst>
                                          <p:attrName>style.color</p:attrName>
                                        </p:attrNameLst>
                                      </p:cBhvr>
                                      <p:by>
                                        <p:hsl h="0" s="-70588" l="0"/>
                                      </p:by>
                                    </p:animClr>
                                    <p:animClr clrSpc="hsl" dir="cw">
                                      <p:cBhvr>
                                        <p:cTn id="17" dur="500" fill="hold"/>
                                        <p:tgtEl>
                                          <p:spTgt spid="12"/>
                                        </p:tgtEl>
                                        <p:attrNameLst>
                                          <p:attrName>fillcolor</p:attrName>
                                        </p:attrNameLst>
                                      </p:cBhvr>
                                      <p:by>
                                        <p:hsl h="0" s="-70588" l="0"/>
                                      </p:by>
                                    </p:animClr>
                                    <p:animClr clrSpc="hsl" dir="cw">
                                      <p:cBhvr>
                                        <p:cTn id="18" dur="500" fill="hold"/>
                                        <p:tgtEl>
                                          <p:spTgt spid="12"/>
                                        </p:tgtEl>
                                        <p:attrNameLst>
                                          <p:attrName>stroke.color</p:attrName>
                                        </p:attrNameLst>
                                      </p:cBhvr>
                                      <p:by>
                                        <p:hsl h="0" s="-70588" l="0"/>
                                      </p:by>
                                    </p:animClr>
                                    <p:set>
                                      <p:cBhvr>
                                        <p:cTn id="19" dur="500" fill="hold"/>
                                        <p:tgtEl>
                                          <p:spTgt spid="12"/>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13"/>
                                        </p:tgtEl>
                                        <p:attrNameLst>
                                          <p:attrName>style.color</p:attrName>
                                        </p:attrNameLst>
                                      </p:cBhvr>
                                      <p:by>
                                        <p:hsl h="0" s="-70588" l="0"/>
                                      </p:by>
                                    </p:animClr>
                                    <p:animClr clrSpc="hsl" dir="cw">
                                      <p:cBhvr>
                                        <p:cTn id="22" dur="500" fill="hold"/>
                                        <p:tgtEl>
                                          <p:spTgt spid="13"/>
                                        </p:tgtEl>
                                        <p:attrNameLst>
                                          <p:attrName>fillcolor</p:attrName>
                                        </p:attrNameLst>
                                      </p:cBhvr>
                                      <p:by>
                                        <p:hsl h="0" s="-70588" l="0"/>
                                      </p:by>
                                    </p:animClr>
                                    <p:animClr clrSpc="hsl" dir="cw">
                                      <p:cBhvr>
                                        <p:cTn id="23" dur="500" fill="hold"/>
                                        <p:tgtEl>
                                          <p:spTgt spid="13"/>
                                        </p:tgtEl>
                                        <p:attrNameLst>
                                          <p:attrName>stroke.color</p:attrName>
                                        </p:attrNameLst>
                                      </p:cBhvr>
                                      <p:by>
                                        <p:hsl h="0" s="-70588" l="0"/>
                                      </p:by>
                                    </p:animClr>
                                    <p:set>
                                      <p:cBhvr>
                                        <p:cTn id="24" dur="500" fill="hold"/>
                                        <p:tgtEl>
                                          <p:spTgt spid="13"/>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16"/>
                                        </p:tgtEl>
                                        <p:attrNameLst>
                                          <p:attrName>style.color</p:attrName>
                                        </p:attrNameLst>
                                      </p:cBhvr>
                                      <p:by>
                                        <p:hsl h="0" s="-70588" l="0"/>
                                      </p:by>
                                    </p:animClr>
                                    <p:animClr clrSpc="hsl" dir="cw">
                                      <p:cBhvr>
                                        <p:cTn id="27" dur="500" fill="hold"/>
                                        <p:tgtEl>
                                          <p:spTgt spid="16"/>
                                        </p:tgtEl>
                                        <p:attrNameLst>
                                          <p:attrName>fillcolor</p:attrName>
                                        </p:attrNameLst>
                                      </p:cBhvr>
                                      <p:by>
                                        <p:hsl h="0" s="-70588" l="0"/>
                                      </p:by>
                                    </p:animClr>
                                    <p:animClr clrSpc="hsl" dir="cw">
                                      <p:cBhvr>
                                        <p:cTn id="28" dur="500" fill="hold"/>
                                        <p:tgtEl>
                                          <p:spTgt spid="16"/>
                                        </p:tgtEl>
                                        <p:attrNameLst>
                                          <p:attrName>stroke.color</p:attrName>
                                        </p:attrNameLst>
                                      </p:cBhvr>
                                      <p:by>
                                        <p:hsl h="0" s="-70588" l="0"/>
                                      </p:by>
                                    </p:animClr>
                                    <p:set>
                                      <p:cBhvr>
                                        <p:cTn id="29" dur="500" fill="hold"/>
                                        <p:tgtEl>
                                          <p:spTgt spid="16"/>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17"/>
                                        </p:tgtEl>
                                        <p:attrNameLst>
                                          <p:attrName>style.color</p:attrName>
                                        </p:attrNameLst>
                                      </p:cBhvr>
                                      <p:by>
                                        <p:hsl h="0" s="-70588" l="0"/>
                                      </p:by>
                                    </p:animClr>
                                    <p:animClr clrSpc="hsl" dir="cw">
                                      <p:cBhvr>
                                        <p:cTn id="32" dur="500" fill="hold"/>
                                        <p:tgtEl>
                                          <p:spTgt spid="17"/>
                                        </p:tgtEl>
                                        <p:attrNameLst>
                                          <p:attrName>fillcolor</p:attrName>
                                        </p:attrNameLst>
                                      </p:cBhvr>
                                      <p:by>
                                        <p:hsl h="0" s="-70588" l="0"/>
                                      </p:by>
                                    </p:animClr>
                                    <p:animClr clrSpc="hsl" dir="cw">
                                      <p:cBhvr>
                                        <p:cTn id="33" dur="500" fill="hold"/>
                                        <p:tgtEl>
                                          <p:spTgt spid="17"/>
                                        </p:tgtEl>
                                        <p:attrNameLst>
                                          <p:attrName>stroke.color</p:attrName>
                                        </p:attrNameLst>
                                      </p:cBhvr>
                                      <p:by>
                                        <p:hsl h="0" s="-70588" l="0"/>
                                      </p:by>
                                    </p:animClr>
                                    <p:set>
                                      <p:cBhvr>
                                        <p:cTn id="34" dur="500" fill="hold"/>
                                        <p:tgtEl>
                                          <p:spTgt spid="17"/>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18"/>
                                        </p:tgtEl>
                                        <p:attrNameLst>
                                          <p:attrName>style.color</p:attrName>
                                        </p:attrNameLst>
                                      </p:cBhvr>
                                      <p:by>
                                        <p:hsl h="0" s="-70588" l="0"/>
                                      </p:by>
                                    </p:animClr>
                                    <p:animClr clrSpc="hsl" dir="cw">
                                      <p:cBhvr>
                                        <p:cTn id="37" dur="500" fill="hold"/>
                                        <p:tgtEl>
                                          <p:spTgt spid="18"/>
                                        </p:tgtEl>
                                        <p:attrNameLst>
                                          <p:attrName>fillcolor</p:attrName>
                                        </p:attrNameLst>
                                      </p:cBhvr>
                                      <p:by>
                                        <p:hsl h="0" s="-70588" l="0"/>
                                      </p:by>
                                    </p:animClr>
                                    <p:animClr clrSpc="hsl" dir="cw">
                                      <p:cBhvr>
                                        <p:cTn id="38" dur="500" fill="hold"/>
                                        <p:tgtEl>
                                          <p:spTgt spid="18"/>
                                        </p:tgtEl>
                                        <p:attrNameLst>
                                          <p:attrName>stroke.color</p:attrName>
                                        </p:attrNameLst>
                                      </p:cBhvr>
                                      <p:by>
                                        <p:hsl h="0" s="-70588" l="0"/>
                                      </p:by>
                                    </p:animClr>
                                    <p:set>
                                      <p:cBhvr>
                                        <p:cTn id="39" dur="500" fill="hold"/>
                                        <p:tgtEl>
                                          <p:spTgt spid="18"/>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22"/>
                                        </p:tgtEl>
                                        <p:attrNameLst>
                                          <p:attrName>style.color</p:attrName>
                                        </p:attrNameLst>
                                      </p:cBhvr>
                                      <p:by>
                                        <p:hsl h="0" s="-70588" l="0"/>
                                      </p:by>
                                    </p:animClr>
                                    <p:animClr clrSpc="hsl" dir="cw">
                                      <p:cBhvr>
                                        <p:cTn id="42" dur="500" fill="hold"/>
                                        <p:tgtEl>
                                          <p:spTgt spid="22"/>
                                        </p:tgtEl>
                                        <p:attrNameLst>
                                          <p:attrName>fillcolor</p:attrName>
                                        </p:attrNameLst>
                                      </p:cBhvr>
                                      <p:by>
                                        <p:hsl h="0" s="-70588" l="0"/>
                                      </p:by>
                                    </p:animClr>
                                    <p:animClr clrSpc="hsl" dir="cw">
                                      <p:cBhvr>
                                        <p:cTn id="43" dur="500" fill="hold"/>
                                        <p:tgtEl>
                                          <p:spTgt spid="22"/>
                                        </p:tgtEl>
                                        <p:attrNameLst>
                                          <p:attrName>stroke.color</p:attrName>
                                        </p:attrNameLst>
                                      </p:cBhvr>
                                      <p:by>
                                        <p:hsl h="0" s="-70588" l="0"/>
                                      </p:by>
                                    </p:animClr>
                                    <p:set>
                                      <p:cBhvr>
                                        <p:cTn id="44" dur="500" fill="hold"/>
                                        <p:tgtEl>
                                          <p:spTgt spid="22"/>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23"/>
                                        </p:tgtEl>
                                        <p:attrNameLst>
                                          <p:attrName>style.color</p:attrName>
                                        </p:attrNameLst>
                                      </p:cBhvr>
                                      <p:by>
                                        <p:hsl h="0" s="-70588" l="0"/>
                                      </p:by>
                                    </p:animClr>
                                    <p:animClr clrSpc="hsl" dir="cw">
                                      <p:cBhvr>
                                        <p:cTn id="47" dur="500" fill="hold"/>
                                        <p:tgtEl>
                                          <p:spTgt spid="23"/>
                                        </p:tgtEl>
                                        <p:attrNameLst>
                                          <p:attrName>fillcolor</p:attrName>
                                        </p:attrNameLst>
                                      </p:cBhvr>
                                      <p:by>
                                        <p:hsl h="0" s="-70588" l="0"/>
                                      </p:by>
                                    </p:animClr>
                                    <p:animClr clrSpc="hsl" dir="cw">
                                      <p:cBhvr>
                                        <p:cTn id="48" dur="500" fill="hold"/>
                                        <p:tgtEl>
                                          <p:spTgt spid="23"/>
                                        </p:tgtEl>
                                        <p:attrNameLst>
                                          <p:attrName>stroke.color</p:attrName>
                                        </p:attrNameLst>
                                      </p:cBhvr>
                                      <p:by>
                                        <p:hsl h="0" s="-70588" l="0"/>
                                      </p:by>
                                    </p:animClr>
                                    <p:set>
                                      <p:cBhvr>
                                        <p:cTn id="49" dur="500" fill="hold"/>
                                        <p:tgtEl>
                                          <p:spTgt spid="23"/>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25"/>
                                        </p:tgtEl>
                                        <p:attrNameLst>
                                          <p:attrName>style.color</p:attrName>
                                        </p:attrNameLst>
                                      </p:cBhvr>
                                      <p:by>
                                        <p:hsl h="0" s="-70588" l="0"/>
                                      </p:by>
                                    </p:animClr>
                                    <p:animClr clrSpc="hsl" dir="cw">
                                      <p:cBhvr>
                                        <p:cTn id="52" dur="500" fill="hold"/>
                                        <p:tgtEl>
                                          <p:spTgt spid="25"/>
                                        </p:tgtEl>
                                        <p:attrNameLst>
                                          <p:attrName>fillcolor</p:attrName>
                                        </p:attrNameLst>
                                      </p:cBhvr>
                                      <p:by>
                                        <p:hsl h="0" s="-70588" l="0"/>
                                      </p:by>
                                    </p:animClr>
                                    <p:animClr clrSpc="hsl" dir="cw">
                                      <p:cBhvr>
                                        <p:cTn id="53" dur="500" fill="hold"/>
                                        <p:tgtEl>
                                          <p:spTgt spid="25"/>
                                        </p:tgtEl>
                                        <p:attrNameLst>
                                          <p:attrName>stroke.color</p:attrName>
                                        </p:attrNameLst>
                                      </p:cBhvr>
                                      <p:by>
                                        <p:hsl h="0" s="-70588" l="0"/>
                                      </p:by>
                                    </p:animClr>
                                    <p:set>
                                      <p:cBhvr>
                                        <p:cTn id="54" dur="500" fill="hold"/>
                                        <p:tgtEl>
                                          <p:spTgt spid="25"/>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28"/>
                                        </p:tgtEl>
                                        <p:attrNameLst>
                                          <p:attrName>style.color</p:attrName>
                                        </p:attrNameLst>
                                      </p:cBhvr>
                                      <p:by>
                                        <p:hsl h="0" s="-70588" l="0"/>
                                      </p:by>
                                    </p:animClr>
                                    <p:animClr clrSpc="hsl" dir="cw">
                                      <p:cBhvr>
                                        <p:cTn id="57" dur="500" fill="hold"/>
                                        <p:tgtEl>
                                          <p:spTgt spid="28"/>
                                        </p:tgtEl>
                                        <p:attrNameLst>
                                          <p:attrName>fillcolor</p:attrName>
                                        </p:attrNameLst>
                                      </p:cBhvr>
                                      <p:by>
                                        <p:hsl h="0" s="-70588" l="0"/>
                                      </p:by>
                                    </p:animClr>
                                    <p:animClr clrSpc="hsl" dir="cw">
                                      <p:cBhvr>
                                        <p:cTn id="58" dur="500" fill="hold"/>
                                        <p:tgtEl>
                                          <p:spTgt spid="28"/>
                                        </p:tgtEl>
                                        <p:attrNameLst>
                                          <p:attrName>stroke.color</p:attrName>
                                        </p:attrNameLst>
                                      </p:cBhvr>
                                      <p:by>
                                        <p:hsl h="0" s="-70588" l="0"/>
                                      </p:by>
                                    </p:animClr>
                                    <p:set>
                                      <p:cBhvr>
                                        <p:cTn id="59" dur="500" fill="hold"/>
                                        <p:tgtEl>
                                          <p:spTgt spid="28"/>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32"/>
                                        </p:tgtEl>
                                        <p:attrNameLst>
                                          <p:attrName>style.color</p:attrName>
                                        </p:attrNameLst>
                                      </p:cBhvr>
                                      <p:by>
                                        <p:hsl h="0" s="-70588" l="0"/>
                                      </p:by>
                                    </p:animClr>
                                    <p:animClr clrSpc="hsl" dir="cw">
                                      <p:cBhvr>
                                        <p:cTn id="62" dur="500" fill="hold"/>
                                        <p:tgtEl>
                                          <p:spTgt spid="32"/>
                                        </p:tgtEl>
                                        <p:attrNameLst>
                                          <p:attrName>fillcolor</p:attrName>
                                        </p:attrNameLst>
                                      </p:cBhvr>
                                      <p:by>
                                        <p:hsl h="0" s="-70588" l="0"/>
                                      </p:by>
                                    </p:animClr>
                                    <p:animClr clrSpc="hsl" dir="cw">
                                      <p:cBhvr>
                                        <p:cTn id="63" dur="500" fill="hold"/>
                                        <p:tgtEl>
                                          <p:spTgt spid="32"/>
                                        </p:tgtEl>
                                        <p:attrNameLst>
                                          <p:attrName>stroke.color</p:attrName>
                                        </p:attrNameLst>
                                      </p:cBhvr>
                                      <p:by>
                                        <p:hsl h="0" s="-70588" l="0"/>
                                      </p:by>
                                    </p:animClr>
                                    <p:set>
                                      <p:cBhvr>
                                        <p:cTn id="64" dur="500" fill="hold"/>
                                        <p:tgtEl>
                                          <p:spTgt spid="32"/>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33"/>
                                        </p:tgtEl>
                                        <p:attrNameLst>
                                          <p:attrName>style.color</p:attrName>
                                        </p:attrNameLst>
                                      </p:cBhvr>
                                      <p:by>
                                        <p:hsl h="0" s="-70588" l="0"/>
                                      </p:by>
                                    </p:animClr>
                                    <p:animClr clrSpc="hsl" dir="cw">
                                      <p:cBhvr>
                                        <p:cTn id="67" dur="500" fill="hold"/>
                                        <p:tgtEl>
                                          <p:spTgt spid="33"/>
                                        </p:tgtEl>
                                        <p:attrNameLst>
                                          <p:attrName>fillcolor</p:attrName>
                                        </p:attrNameLst>
                                      </p:cBhvr>
                                      <p:by>
                                        <p:hsl h="0" s="-70588" l="0"/>
                                      </p:by>
                                    </p:animClr>
                                    <p:animClr clrSpc="hsl" dir="cw">
                                      <p:cBhvr>
                                        <p:cTn id="68" dur="500" fill="hold"/>
                                        <p:tgtEl>
                                          <p:spTgt spid="33"/>
                                        </p:tgtEl>
                                        <p:attrNameLst>
                                          <p:attrName>stroke.color</p:attrName>
                                        </p:attrNameLst>
                                      </p:cBhvr>
                                      <p:by>
                                        <p:hsl h="0" s="-70588" l="0"/>
                                      </p:by>
                                    </p:animClr>
                                    <p:set>
                                      <p:cBhvr>
                                        <p:cTn id="69" dur="500" fill="hold"/>
                                        <p:tgtEl>
                                          <p:spTgt spid="33"/>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34"/>
                                        </p:tgtEl>
                                        <p:attrNameLst>
                                          <p:attrName>style.color</p:attrName>
                                        </p:attrNameLst>
                                      </p:cBhvr>
                                      <p:by>
                                        <p:hsl h="0" s="-70588" l="0"/>
                                      </p:by>
                                    </p:animClr>
                                    <p:animClr clrSpc="hsl" dir="cw">
                                      <p:cBhvr>
                                        <p:cTn id="72" dur="500" fill="hold"/>
                                        <p:tgtEl>
                                          <p:spTgt spid="34"/>
                                        </p:tgtEl>
                                        <p:attrNameLst>
                                          <p:attrName>fillcolor</p:attrName>
                                        </p:attrNameLst>
                                      </p:cBhvr>
                                      <p:by>
                                        <p:hsl h="0" s="-70588" l="0"/>
                                      </p:by>
                                    </p:animClr>
                                    <p:animClr clrSpc="hsl" dir="cw">
                                      <p:cBhvr>
                                        <p:cTn id="73" dur="500" fill="hold"/>
                                        <p:tgtEl>
                                          <p:spTgt spid="34"/>
                                        </p:tgtEl>
                                        <p:attrNameLst>
                                          <p:attrName>stroke.color</p:attrName>
                                        </p:attrNameLst>
                                      </p:cBhvr>
                                      <p:by>
                                        <p:hsl h="0" s="-70588" l="0"/>
                                      </p:by>
                                    </p:animClr>
                                    <p:set>
                                      <p:cBhvr>
                                        <p:cTn id="74" dur="500" fill="hold"/>
                                        <p:tgtEl>
                                          <p:spTgt spid="34"/>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37"/>
                                        </p:tgtEl>
                                        <p:attrNameLst>
                                          <p:attrName>style.color</p:attrName>
                                        </p:attrNameLst>
                                      </p:cBhvr>
                                      <p:by>
                                        <p:hsl h="0" s="-70588" l="0"/>
                                      </p:by>
                                    </p:animClr>
                                    <p:animClr clrSpc="hsl" dir="cw">
                                      <p:cBhvr>
                                        <p:cTn id="77" dur="500" fill="hold"/>
                                        <p:tgtEl>
                                          <p:spTgt spid="37"/>
                                        </p:tgtEl>
                                        <p:attrNameLst>
                                          <p:attrName>fillcolor</p:attrName>
                                        </p:attrNameLst>
                                      </p:cBhvr>
                                      <p:by>
                                        <p:hsl h="0" s="-70588" l="0"/>
                                      </p:by>
                                    </p:animClr>
                                    <p:animClr clrSpc="hsl" dir="cw">
                                      <p:cBhvr>
                                        <p:cTn id="78" dur="500" fill="hold"/>
                                        <p:tgtEl>
                                          <p:spTgt spid="37"/>
                                        </p:tgtEl>
                                        <p:attrNameLst>
                                          <p:attrName>stroke.color</p:attrName>
                                        </p:attrNameLst>
                                      </p:cBhvr>
                                      <p:by>
                                        <p:hsl h="0" s="-70588" l="0"/>
                                      </p:by>
                                    </p:animClr>
                                    <p:set>
                                      <p:cBhvr>
                                        <p:cTn id="79" dur="500" fill="hold"/>
                                        <p:tgtEl>
                                          <p:spTgt spid="37"/>
                                        </p:tgtEl>
                                        <p:attrNameLst>
                                          <p:attrName>fill.type</p:attrName>
                                        </p:attrNameLst>
                                      </p:cBhvr>
                                      <p:to>
                                        <p:strVal val="solid"/>
                                      </p:to>
                                    </p:set>
                                  </p:childTnLst>
                                </p:cTn>
                              </p:par>
                              <p:par>
                                <p:cTn id="80" presetID="25" presetClass="emph" presetSubtype="0" fill="hold" grpId="0" nodeType="withEffect">
                                  <p:stCondLst>
                                    <p:cond delay="0"/>
                                  </p:stCondLst>
                                  <p:childTnLst>
                                    <p:animClr clrSpc="hsl" dir="cw">
                                      <p:cBhvr override="childStyle">
                                        <p:cTn id="81" dur="500" fill="hold"/>
                                        <p:tgtEl>
                                          <p:spTgt spid="38"/>
                                        </p:tgtEl>
                                        <p:attrNameLst>
                                          <p:attrName>style.color</p:attrName>
                                        </p:attrNameLst>
                                      </p:cBhvr>
                                      <p:by>
                                        <p:hsl h="0" s="-70588" l="0"/>
                                      </p:by>
                                    </p:animClr>
                                    <p:animClr clrSpc="hsl" dir="cw">
                                      <p:cBhvr>
                                        <p:cTn id="82" dur="500" fill="hold"/>
                                        <p:tgtEl>
                                          <p:spTgt spid="38"/>
                                        </p:tgtEl>
                                        <p:attrNameLst>
                                          <p:attrName>fillcolor</p:attrName>
                                        </p:attrNameLst>
                                      </p:cBhvr>
                                      <p:by>
                                        <p:hsl h="0" s="-70588" l="0"/>
                                      </p:by>
                                    </p:animClr>
                                    <p:animClr clrSpc="hsl" dir="cw">
                                      <p:cBhvr>
                                        <p:cTn id="83" dur="500" fill="hold"/>
                                        <p:tgtEl>
                                          <p:spTgt spid="38"/>
                                        </p:tgtEl>
                                        <p:attrNameLst>
                                          <p:attrName>stroke.color</p:attrName>
                                        </p:attrNameLst>
                                      </p:cBhvr>
                                      <p:by>
                                        <p:hsl h="0" s="-70588" l="0"/>
                                      </p:by>
                                    </p:animClr>
                                    <p:set>
                                      <p:cBhvr>
                                        <p:cTn id="84" dur="500" fill="hold"/>
                                        <p:tgtEl>
                                          <p:spTgt spid="38"/>
                                        </p:tgtEl>
                                        <p:attrNameLst>
                                          <p:attrName>fill.type</p:attrName>
                                        </p:attrNameLst>
                                      </p:cBhvr>
                                      <p:to>
                                        <p:strVal val="solid"/>
                                      </p:to>
                                    </p:set>
                                  </p:childTnLst>
                                </p:cTn>
                              </p:par>
                              <p:par>
                                <p:cTn id="85" presetID="25" presetClass="emph" presetSubtype="0" fill="hold" grpId="0" nodeType="withEffect">
                                  <p:stCondLst>
                                    <p:cond delay="0"/>
                                  </p:stCondLst>
                                  <p:childTnLst>
                                    <p:animClr clrSpc="hsl" dir="cw">
                                      <p:cBhvr override="childStyle">
                                        <p:cTn id="86" dur="500" fill="hold"/>
                                        <p:tgtEl>
                                          <p:spTgt spid="6"/>
                                        </p:tgtEl>
                                        <p:attrNameLst>
                                          <p:attrName>style.color</p:attrName>
                                        </p:attrNameLst>
                                      </p:cBhvr>
                                      <p:by>
                                        <p:hsl h="0" s="-70588" l="0"/>
                                      </p:by>
                                    </p:animClr>
                                    <p:animClr clrSpc="hsl" dir="cw">
                                      <p:cBhvr>
                                        <p:cTn id="87" dur="500" fill="hold"/>
                                        <p:tgtEl>
                                          <p:spTgt spid="6"/>
                                        </p:tgtEl>
                                        <p:attrNameLst>
                                          <p:attrName>fillcolor</p:attrName>
                                        </p:attrNameLst>
                                      </p:cBhvr>
                                      <p:by>
                                        <p:hsl h="0" s="-70588" l="0"/>
                                      </p:by>
                                    </p:animClr>
                                    <p:animClr clrSpc="hsl" dir="cw">
                                      <p:cBhvr>
                                        <p:cTn id="88" dur="500" fill="hold"/>
                                        <p:tgtEl>
                                          <p:spTgt spid="6"/>
                                        </p:tgtEl>
                                        <p:attrNameLst>
                                          <p:attrName>stroke.color</p:attrName>
                                        </p:attrNameLst>
                                      </p:cBhvr>
                                      <p:by>
                                        <p:hsl h="0" s="-70588" l="0"/>
                                      </p:by>
                                    </p:animClr>
                                    <p:set>
                                      <p:cBhvr>
                                        <p:cTn id="89" dur="500" fill="hold"/>
                                        <p:tgtEl>
                                          <p:spTgt spid="6"/>
                                        </p:tgtEl>
                                        <p:attrNameLst>
                                          <p:attrName>fill.type</p:attrName>
                                        </p:attrNameLst>
                                      </p:cBhvr>
                                      <p:to>
                                        <p:strVal val="solid"/>
                                      </p:to>
                                    </p:set>
                                  </p:childTnLst>
                                </p:cTn>
                              </p:par>
                              <p:par>
                                <p:cTn id="90" presetID="25" presetClass="emph" presetSubtype="0" fill="hold" grpId="0" nodeType="withEffect">
                                  <p:stCondLst>
                                    <p:cond delay="0"/>
                                  </p:stCondLst>
                                  <p:childTnLst>
                                    <p:animClr clrSpc="hsl" dir="cw">
                                      <p:cBhvr override="childStyle">
                                        <p:cTn id="91" dur="500" fill="hold"/>
                                        <p:tgtEl>
                                          <p:spTgt spid="7"/>
                                        </p:tgtEl>
                                        <p:attrNameLst>
                                          <p:attrName>style.color</p:attrName>
                                        </p:attrNameLst>
                                      </p:cBhvr>
                                      <p:by>
                                        <p:hsl h="0" s="-70588" l="0"/>
                                      </p:by>
                                    </p:animClr>
                                    <p:animClr clrSpc="hsl" dir="cw">
                                      <p:cBhvr>
                                        <p:cTn id="92" dur="500" fill="hold"/>
                                        <p:tgtEl>
                                          <p:spTgt spid="7"/>
                                        </p:tgtEl>
                                        <p:attrNameLst>
                                          <p:attrName>fillcolor</p:attrName>
                                        </p:attrNameLst>
                                      </p:cBhvr>
                                      <p:by>
                                        <p:hsl h="0" s="-70588" l="0"/>
                                      </p:by>
                                    </p:animClr>
                                    <p:animClr clrSpc="hsl" dir="cw">
                                      <p:cBhvr>
                                        <p:cTn id="93" dur="500" fill="hold"/>
                                        <p:tgtEl>
                                          <p:spTgt spid="7"/>
                                        </p:tgtEl>
                                        <p:attrNameLst>
                                          <p:attrName>stroke.color</p:attrName>
                                        </p:attrNameLst>
                                      </p:cBhvr>
                                      <p:by>
                                        <p:hsl h="0" s="-70588" l="0"/>
                                      </p:by>
                                    </p:animClr>
                                    <p:set>
                                      <p:cBhvr>
                                        <p:cTn id="94"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2" grpId="0" animBg="1"/>
      <p:bldP spid="13" grpId="0" animBg="1"/>
      <p:bldP spid="16" grpId="0" animBg="1"/>
      <p:bldP spid="17" grpId="0" animBg="1"/>
      <p:bldP spid="18" grpId="0" animBg="1"/>
      <p:bldP spid="22" grpId="0" animBg="1"/>
      <p:bldP spid="23" grpId="0" animBg="1"/>
      <p:bldP spid="25" grpId="0" animBg="1"/>
      <p:bldP spid="28" grpId="0" animBg="1"/>
      <p:bldP spid="32" grpId="0" animBg="1"/>
      <p:bldP spid="33" grpId="0" animBg="1"/>
      <p:bldP spid="34" grpId="0" animBg="1"/>
      <p:bldP spid="37"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1602" name="Group 2"/>
          <p:cNvGrpSpPr>
            <a:grpSpLocks/>
          </p:cNvGrpSpPr>
          <p:nvPr/>
        </p:nvGrpSpPr>
        <p:grpSpPr bwMode="auto">
          <a:xfrm>
            <a:off x="3325813" y="2746375"/>
            <a:ext cx="2741612" cy="1357313"/>
            <a:chOff x="2095" y="1730"/>
            <a:chExt cx="1727" cy="855"/>
          </a:xfrm>
        </p:grpSpPr>
        <p:sp>
          <p:nvSpPr>
            <p:cNvPr id="2201603" name="Rectangle 3"/>
            <p:cNvSpPr>
              <a:spLocks noChangeArrowheads="1"/>
            </p:cNvSpPr>
            <p:nvPr/>
          </p:nvSpPr>
          <p:spPr bwMode="auto">
            <a:xfrm>
              <a:off x="2095" y="2105"/>
              <a:ext cx="568" cy="319"/>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04" name="Rectangle 4"/>
            <p:cNvSpPr>
              <a:spLocks noChangeArrowheads="1"/>
            </p:cNvSpPr>
            <p:nvPr/>
          </p:nvSpPr>
          <p:spPr bwMode="auto">
            <a:xfrm>
              <a:off x="2773" y="2109"/>
              <a:ext cx="357" cy="31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05" name="Rectangle 5"/>
            <p:cNvSpPr>
              <a:spLocks noChangeArrowheads="1"/>
            </p:cNvSpPr>
            <p:nvPr/>
          </p:nvSpPr>
          <p:spPr bwMode="auto">
            <a:xfrm>
              <a:off x="3237" y="2116"/>
              <a:ext cx="577" cy="301"/>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06" name="Text Box 6"/>
            <p:cNvSpPr txBox="1">
              <a:spLocks noChangeArrowheads="1"/>
            </p:cNvSpPr>
            <p:nvPr/>
          </p:nvSpPr>
          <p:spPr bwMode="auto">
            <a:xfrm>
              <a:off x="2788" y="2178"/>
              <a:ext cx="320"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chemeClr val="bg1"/>
                  </a:solidFill>
                </a:rPr>
                <a:t>CPU</a:t>
              </a:r>
            </a:p>
          </p:txBody>
        </p:sp>
        <p:sp>
          <p:nvSpPr>
            <p:cNvPr id="2201607" name="Line 7"/>
            <p:cNvSpPr>
              <a:spLocks noChangeShapeType="1"/>
            </p:cNvSpPr>
            <p:nvPr/>
          </p:nvSpPr>
          <p:spPr bwMode="auto">
            <a:xfrm>
              <a:off x="2329" y="1976"/>
              <a:ext cx="120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08" name="Line 8"/>
            <p:cNvSpPr>
              <a:spLocks noChangeShapeType="1"/>
            </p:cNvSpPr>
            <p:nvPr/>
          </p:nvSpPr>
          <p:spPr bwMode="auto">
            <a:xfrm>
              <a:off x="2954" y="1980"/>
              <a:ext cx="1" cy="1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09" name="Line 9"/>
            <p:cNvSpPr>
              <a:spLocks noChangeShapeType="1"/>
            </p:cNvSpPr>
            <p:nvPr/>
          </p:nvSpPr>
          <p:spPr bwMode="auto">
            <a:xfrm>
              <a:off x="2329" y="1976"/>
              <a:ext cx="1" cy="1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10" name="Line 10"/>
            <p:cNvSpPr>
              <a:spLocks noChangeShapeType="1"/>
            </p:cNvSpPr>
            <p:nvPr/>
          </p:nvSpPr>
          <p:spPr bwMode="auto">
            <a:xfrm flipH="1">
              <a:off x="3540" y="1976"/>
              <a:ext cx="0" cy="13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11" name="Text Box 11"/>
            <p:cNvSpPr txBox="1">
              <a:spLocks noChangeArrowheads="1"/>
            </p:cNvSpPr>
            <p:nvPr/>
          </p:nvSpPr>
          <p:spPr bwMode="auto">
            <a:xfrm>
              <a:off x="3248" y="2108"/>
              <a:ext cx="567"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chemeClr val="bg1"/>
                  </a:solidFill>
                </a:rPr>
                <a:t>NVRAM</a:t>
              </a:r>
            </a:p>
          </p:txBody>
        </p:sp>
        <p:sp>
          <p:nvSpPr>
            <p:cNvPr id="2201612" name="Text Box 12"/>
            <p:cNvSpPr txBox="1">
              <a:spLocks noChangeArrowheads="1"/>
            </p:cNvSpPr>
            <p:nvPr/>
          </p:nvSpPr>
          <p:spPr bwMode="auto">
            <a:xfrm>
              <a:off x="2109" y="2097"/>
              <a:ext cx="567"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chemeClr val="bg1"/>
                  </a:solidFill>
                </a:rPr>
                <a:t>RAM</a:t>
              </a:r>
            </a:p>
          </p:txBody>
        </p:sp>
        <p:grpSp>
          <p:nvGrpSpPr>
            <p:cNvPr id="2201613" name="Group 13"/>
            <p:cNvGrpSpPr>
              <a:grpSpLocks/>
            </p:cNvGrpSpPr>
            <p:nvPr/>
          </p:nvGrpSpPr>
          <p:grpSpPr bwMode="auto">
            <a:xfrm>
              <a:off x="2513" y="1730"/>
              <a:ext cx="357" cy="168"/>
              <a:chOff x="2513" y="1730"/>
              <a:chExt cx="357" cy="168"/>
            </a:xfrm>
          </p:grpSpPr>
          <p:sp>
            <p:nvSpPr>
              <p:cNvPr id="2201614" name="Rectangle 14"/>
              <p:cNvSpPr>
                <a:spLocks noChangeArrowheads="1"/>
              </p:cNvSpPr>
              <p:nvPr/>
            </p:nvSpPr>
            <p:spPr bwMode="auto">
              <a:xfrm>
                <a:off x="2513" y="1730"/>
                <a:ext cx="357" cy="166"/>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15" name="Text Box 15"/>
              <p:cNvSpPr txBox="1">
                <a:spLocks noChangeArrowheads="1"/>
              </p:cNvSpPr>
              <p:nvPr/>
            </p:nvSpPr>
            <p:spPr bwMode="auto">
              <a:xfrm>
                <a:off x="2552" y="1754"/>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000" b="1">
                    <a:solidFill>
                      <a:schemeClr val="bg1"/>
                    </a:solidFill>
                  </a:rPr>
                  <a:t>NIC</a:t>
                </a:r>
              </a:p>
            </p:txBody>
          </p:sp>
        </p:grpSp>
        <p:grpSp>
          <p:nvGrpSpPr>
            <p:cNvPr id="2201616" name="Group 16"/>
            <p:cNvGrpSpPr>
              <a:grpSpLocks/>
            </p:cNvGrpSpPr>
            <p:nvPr/>
          </p:nvGrpSpPr>
          <p:grpSpPr bwMode="auto">
            <a:xfrm>
              <a:off x="2975" y="1733"/>
              <a:ext cx="410" cy="171"/>
              <a:chOff x="2985" y="1715"/>
              <a:chExt cx="400" cy="171"/>
            </a:xfrm>
          </p:grpSpPr>
          <p:sp>
            <p:nvSpPr>
              <p:cNvPr id="2201617" name="Text Box 17"/>
              <p:cNvSpPr txBox="1">
                <a:spLocks noChangeArrowheads="1"/>
              </p:cNvSpPr>
              <p:nvPr/>
            </p:nvSpPr>
            <p:spPr bwMode="auto">
              <a:xfrm>
                <a:off x="2985" y="1742"/>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000" b="1">
                    <a:solidFill>
                      <a:schemeClr val="bg1"/>
                    </a:solidFill>
                  </a:rPr>
                  <a:t>NIC</a:t>
                </a:r>
              </a:p>
            </p:txBody>
          </p:sp>
          <p:sp>
            <p:nvSpPr>
              <p:cNvPr id="2201618" name="Rectangle 18"/>
              <p:cNvSpPr>
                <a:spLocks noChangeArrowheads="1"/>
              </p:cNvSpPr>
              <p:nvPr/>
            </p:nvSpPr>
            <p:spPr bwMode="auto">
              <a:xfrm>
                <a:off x="3028" y="1715"/>
                <a:ext cx="357" cy="166"/>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19" name="Text Box 19"/>
              <p:cNvSpPr txBox="1">
                <a:spLocks noChangeArrowheads="1"/>
              </p:cNvSpPr>
              <p:nvPr/>
            </p:nvSpPr>
            <p:spPr bwMode="auto">
              <a:xfrm>
                <a:off x="3067" y="1739"/>
                <a:ext cx="28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000" b="1">
                    <a:solidFill>
                      <a:schemeClr val="bg1"/>
                    </a:solidFill>
                  </a:rPr>
                  <a:t>HBA</a:t>
                </a:r>
              </a:p>
            </p:txBody>
          </p:sp>
        </p:grpSp>
        <p:sp>
          <p:nvSpPr>
            <p:cNvPr id="2201620" name="Line 20"/>
            <p:cNvSpPr>
              <a:spLocks noChangeShapeType="1"/>
            </p:cNvSpPr>
            <p:nvPr/>
          </p:nvSpPr>
          <p:spPr bwMode="auto">
            <a:xfrm>
              <a:off x="3204" y="1896"/>
              <a:ext cx="1" cy="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21" name="Line 21"/>
            <p:cNvSpPr>
              <a:spLocks noChangeShapeType="1"/>
            </p:cNvSpPr>
            <p:nvPr/>
          </p:nvSpPr>
          <p:spPr bwMode="auto">
            <a:xfrm>
              <a:off x="2690" y="1895"/>
              <a:ext cx="1" cy="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22" name="Text Box 22"/>
            <p:cNvSpPr txBox="1">
              <a:spLocks noChangeArrowheads="1"/>
            </p:cNvSpPr>
            <p:nvPr/>
          </p:nvSpPr>
          <p:spPr bwMode="auto">
            <a:xfrm>
              <a:off x="3236" y="2423"/>
              <a:ext cx="586"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rgbClr val="000066"/>
                  </a:solidFill>
                </a:rPr>
                <a:t>Journal</a:t>
              </a:r>
            </a:p>
          </p:txBody>
        </p:sp>
      </p:grpSp>
      <p:sp>
        <p:nvSpPr>
          <p:cNvPr id="2201623" name="Text Box 23"/>
          <p:cNvSpPr txBox="1">
            <a:spLocks noChangeArrowheads="1"/>
          </p:cNvSpPr>
          <p:nvPr/>
        </p:nvSpPr>
        <p:spPr bwMode="auto">
          <a:xfrm>
            <a:off x="71438" y="3359150"/>
            <a:ext cx="2901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b="1">
                <a:solidFill>
                  <a:schemeClr val="tx1"/>
                </a:solidFill>
              </a:rPr>
              <a:t> Heads hopscotch disks</a:t>
            </a:r>
            <a:endParaRPr lang="en-US" sz="1800" b="1">
              <a:solidFill>
                <a:schemeClr val="tx1"/>
              </a:solidFill>
            </a:endParaRPr>
          </a:p>
        </p:txBody>
      </p:sp>
      <p:grpSp>
        <p:nvGrpSpPr>
          <p:cNvPr id="2201624" name="Group 24"/>
          <p:cNvGrpSpPr>
            <a:grpSpLocks/>
          </p:cNvGrpSpPr>
          <p:nvPr/>
        </p:nvGrpSpPr>
        <p:grpSpPr bwMode="auto">
          <a:xfrm>
            <a:off x="211138" y="4214813"/>
            <a:ext cx="2800350" cy="755650"/>
            <a:chOff x="137" y="2560"/>
            <a:chExt cx="1764" cy="476"/>
          </a:xfrm>
        </p:grpSpPr>
        <p:sp>
          <p:nvSpPr>
            <p:cNvPr id="2201625" name="AutoShape 25"/>
            <p:cNvSpPr>
              <a:spLocks noChangeArrowheads="1"/>
            </p:cNvSpPr>
            <p:nvPr/>
          </p:nvSpPr>
          <p:spPr bwMode="auto">
            <a:xfrm>
              <a:off x="137" y="2561"/>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26" name="AutoShape 26"/>
            <p:cNvSpPr>
              <a:spLocks noChangeArrowheads="1"/>
            </p:cNvSpPr>
            <p:nvPr/>
          </p:nvSpPr>
          <p:spPr bwMode="auto">
            <a:xfrm>
              <a:off x="396" y="2561"/>
              <a:ext cx="216"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27" name="AutoShape 27"/>
            <p:cNvSpPr>
              <a:spLocks noChangeArrowheads="1"/>
            </p:cNvSpPr>
            <p:nvPr/>
          </p:nvSpPr>
          <p:spPr bwMode="auto">
            <a:xfrm>
              <a:off x="654" y="2561"/>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28" name="AutoShape 28"/>
            <p:cNvSpPr>
              <a:spLocks noChangeArrowheads="1"/>
            </p:cNvSpPr>
            <p:nvPr/>
          </p:nvSpPr>
          <p:spPr bwMode="auto">
            <a:xfrm>
              <a:off x="912" y="2560"/>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29" name="AutoShape 29"/>
            <p:cNvSpPr>
              <a:spLocks noChangeArrowheads="1"/>
            </p:cNvSpPr>
            <p:nvPr/>
          </p:nvSpPr>
          <p:spPr bwMode="auto">
            <a:xfrm>
              <a:off x="1169" y="2561"/>
              <a:ext cx="218"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30" name="AutoShape 30"/>
            <p:cNvSpPr>
              <a:spLocks noChangeArrowheads="1"/>
            </p:cNvSpPr>
            <p:nvPr/>
          </p:nvSpPr>
          <p:spPr bwMode="auto">
            <a:xfrm>
              <a:off x="1427" y="2561"/>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31" name="AutoShape 31"/>
            <p:cNvSpPr>
              <a:spLocks noChangeArrowheads="1"/>
            </p:cNvSpPr>
            <p:nvPr/>
          </p:nvSpPr>
          <p:spPr bwMode="auto">
            <a:xfrm>
              <a:off x="1684" y="2566"/>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632" name="Group 32"/>
          <p:cNvGrpSpPr>
            <a:grpSpLocks/>
          </p:cNvGrpSpPr>
          <p:nvPr/>
        </p:nvGrpSpPr>
        <p:grpSpPr bwMode="auto">
          <a:xfrm>
            <a:off x="0" y="1365250"/>
            <a:ext cx="3411538" cy="1292225"/>
            <a:chOff x="0" y="860"/>
            <a:chExt cx="2149" cy="814"/>
          </a:xfrm>
        </p:grpSpPr>
        <p:sp>
          <p:nvSpPr>
            <p:cNvPr id="2201633" name="Text Box 33"/>
            <p:cNvSpPr txBox="1">
              <a:spLocks noChangeArrowheads="1"/>
            </p:cNvSpPr>
            <p:nvPr/>
          </p:nvSpPr>
          <p:spPr bwMode="auto">
            <a:xfrm>
              <a:off x="0" y="860"/>
              <a:ext cx="2149"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1900" b="1" u="sng">
                  <a:solidFill>
                    <a:srgbClr val="000066"/>
                  </a:solidFill>
                </a:rPr>
                <a:t>Conventional File Systems</a:t>
              </a:r>
            </a:p>
          </p:txBody>
        </p:sp>
        <p:sp>
          <p:nvSpPr>
            <p:cNvPr id="2201634" name="Text Box 34"/>
            <p:cNvSpPr txBox="1">
              <a:spLocks noChangeArrowheads="1"/>
            </p:cNvSpPr>
            <p:nvPr/>
          </p:nvSpPr>
          <p:spPr bwMode="auto">
            <a:xfrm>
              <a:off x="41" y="1183"/>
              <a:ext cx="1998"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600" b="1">
                  <a:solidFill>
                    <a:schemeClr val="tx1"/>
                  </a:solidFill>
                </a:rPr>
                <a:t> eg.) </a:t>
              </a:r>
              <a:r>
                <a:rPr lang="en-US" altLang="en-US" sz="1800" b="1">
                  <a:solidFill>
                    <a:schemeClr val="tx1"/>
                  </a:solidFill>
                </a:rPr>
                <a:t>Berkeley,Veritas,NTFS</a:t>
              </a:r>
            </a:p>
            <a:p>
              <a:pPr>
                <a:spcBef>
                  <a:spcPct val="50000"/>
                </a:spcBef>
                <a:buFontTx/>
                <a:buChar char="•"/>
              </a:pPr>
              <a:r>
                <a:rPr lang="en-US" altLang="en-US" sz="1800" b="1">
                  <a:solidFill>
                    <a:schemeClr val="tx1"/>
                  </a:solidFill>
                </a:rPr>
                <a:t> Built for single requests</a:t>
              </a:r>
              <a:endParaRPr lang="en-US" altLang="en-US" sz="1800" b="1" u="sng">
                <a:solidFill>
                  <a:schemeClr val="tx1"/>
                </a:solidFill>
              </a:endParaRPr>
            </a:p>
          </p:txBody>
        </p:sp>
      </p:grpSp>
      <p:grpSp>
        <p:nvGrpSpPr>
          <p:cNvPr id="2201635" name="Group 35"/>
          <p:cNvGrpSpPr>
            <a:grpSpLocks/>
          </p:cNvGrpSpPr>
          <p:nvPr/>
        </p:nvGrpSpPr>
        <p:grpSpPr bwMode="auto">
          <a:xfrm>
            <a:off x="3298825" y="4227513"/>
            <a:ext cx="2293938" cy="752475"/>
            <a:chOff x="2060" y="2569"/>
            <a:chExt cx="1445" cy="474"/>
          </a:xfrm>
        </p:grpSpPr>
        <p:grpSp>
          <p:nvGrpSpPr>
            <p:cNvPr id="2201636" name="Group 36"/>
            <p:cNvGrpSpPr>
              <a:grpSpLocks/>
            </p:cNvGrpSpPr>
            <p:nvPr/>
          </p:nvGrpSpPr>
          <p:grpSpPr bwMode="auto">
            <a:xfrm>
              <a:off x="2060" y="2570"/>
              <a:ext cx="708" cy="473"/>
              <a:chOff x="1690" y="2096"/>
              <a:chExt cx="708" cy="473"/>
            </a:xfrm>
          </p:grpSpPr>
          <p:sp>
            <p:nvSpPr>
              <p:cNvPr id="2201637" name="AutoShape 37"/>
              <p:cNvSpPr>
                <a:spLocks noChangeArrowheads="1"/>
              </p:cNvSpPr>
              <p:nvPr/>
            </p:nvSpPr>
            <p:spPr bwMode="auto">
              <a:xfrm>
                <a:off x="1939"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38" name="AutoShape 38"/>
              <p:cNvSpPr>
                <a:spLocks noChangeArrowheads="1"/>
              </p:cNvSpPr>
              <p:nvPr/>
            </p:nvSpPr>
            <p:spPr bwMode="auto">
              <a:xfrm>
                <a:off x="2185"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39" name="AutoShape 39"/>
              <p:cNvSpPr>
                <a:spLocks noChangeArrowheads="1"/>
              </p:cNvSpPr>
              <p:nvPr/>
            </p:nvSpPr>
            <p:spPr bwMode="auto">
              <a:xfrm>
                <a:off x="1690"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40" name="Text Box 40"/>
              <p:cNvSpPr txBox="1">
                <a:spLocks noChangeArrowheads="1"/>
              </p:cNvSpPr>
              <p:nvPr/>
            </p:nvSpPr>
            <p:spPr bwMode="auto">
              <a:xfrm>
                <a:off x="1720" y="2103"/>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201641" name="Text Box 41"/>
              <p:cNvSpPr txBox="1">
                <a:spLocks noChangeArrowheads="1"/>
              </p:cNvSpPr>
              <p:nvPr/>
            </p:nvSpPr>
            <p:spPr bwMode="auto">
              <a:xfrm>
                <a:off x="1970" y="2102"/>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201642" name="Text Box 42"/>
              <p:cNvSpPr txBox="1">
                <a:spLocks noChangeArrowheads="1"/>
              </p:cNvSpPr>
              <p:nvPr/>
            </p:nvSpPr>
            <p:spPr bwMode="auto">
              <a:xfrm>
                <a:off x="2216" y="2106"/>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nvGrpSpPr>
            <p:cNvPr id="2201643" name="Group 43"/>
            <p:cNvGrpSpPr>
              <a:grpSpLocks/>
            </p:cNvGrpSpPr>
            <p:nvPr/>
          </p:nvGrpSpPr>
          <p:grpSpPr bwMode="auto">
            <a:xfrm>
              <a:off x="2797" y="2569"/>
              <a:ext cx="708" cy="473"/>
              <a:chOff x="1690" y="2096"/>
              <a:chExt cx="708" cy="473"/>
            </a:xfrm>
          </p:grpSpPr>
          <p:sp>
            <p:nvSpPr>
              <p:cNvPr id="2201644" name="AutoShape 44"/>
              <p:cNvSpPr>
                <a:spLocks noChangeArrowheads="1"/>
              </p:cNvSpPr>
              <p:nvPr/>
            </p:nvSpPr>
            <p:spPr bwMode="auto">
              <a:xfrm>
                <a:off x="1939"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45" name="AutoShape 45"/>
              <p:cNvSpPr>
                <a:spLocks noChangeArrowheads="1"/>
              </p:cNvSpPr>
              <p:nvPr/>
            </p:nvSpPr>
            <p:spPr bwMode="auto">
              <a:xfrm>
                <a:off x="2185"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46" name="AutoShape 46"/>
              <p:cNvSpPr>
                <a:spLocks noChangeArrowheads="1"/>
              </p:cNvSpPr>
              <p:nvPr/>
            </p:nvSpPr>
            <p:spPr bwMode="auto">
              <a:xfrm>
                <a:off x="1690"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47" name="Text Box 47"/>
              <p:cNvSpPr txBox="1">
                <a:spLocks noChangeArrowheads="1"/>
              </p:cNvSpPr>
              <p:nvPr/>
            </p:nvSpPr>
            <p:spPr bwMode="auto">
              <a:xfrm>
                <a:off x="1720" y="2103"/>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201648" name="Text Box 48"/>
              <p:cNvSpPr txBox="1">
                <a:spLocks noChangeArrowheads="1"/>
              </p:cNvSpPr>
              <p:nvPr/>
            </p:nvSpPr>
            <p:spPr bwMode="auto">
              <a:xfrm>
                <a:off x="1970" y="2102"/>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201649" name="Text Box 49"/>
              <p:cNvSpPr txBox="1">
                <a:spLocks noChangeArrowheads="1"/>
              </p:cNvSpPr>
              <p:nvPr/>
            </p:nvSpPr>
            <p:spPr bwMode="auto">
              <a:xfrm>
                <a:off x="2216" y="2106"/>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grpSp>
        <p:nvGrpSpPr>
          <p:cNvPr id="2201650" name="Group 50"/>
          <p:cNvGrpSpPr>
            <a:grpSpLocks/>
          </p:cNvGrpSpPr>
          <p:nvPr/>
        </p:nvGrpSpPr>
        <p:grpSpPr bwMode="auto">
          <a:xfrm>
            <a:off x="7983538" y="4233863"/>
            <a:ext cx="338137" cy="750887"/>
            <a:chOff x="5017" y="2573"/>
            <a:chExt cx="213" cy="473"/>
          </a:xfrm>
        </p:grpSpPr>
        <p:sp>
          <p:nvSpPr>
            <p:cNvPr id="2201651" name="AutoShape 51"/>
            <p:cNvSpPr>
              <a:spLocks noChangeArrowheads="1"/>
            </p:cNvSpPr>
            <p:nvPr/>
          </p:nvSpPr>
          <p:spPr bwMode="auto">
            <a:xfrm>
              <a:off x="5017" y="2573"/>
              <a:ext cx="213" cy="473"/>
            </a:xfrm>
            <a:prstGeom prst="flowChartMagneticDisk">
              <a:avLst/>
            </a:prstGeom>
            <a:solidFill>
              <a:srgbClr val="3333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52" name="Text Box 52"/>
            <p:cNvSpPr txBox="1">
              <a:spLocks noChangeArrowheads="1"/>
            </p:cNvSpPr>
            <p:nvPr/>
          </p:nvSpPr>
          <p:spPr bwMode="auto">
            <a:xfrm>
              <a:off x="5045" y="2582"/>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bg1"/>
                  </a:solidFill>
                </a:rPr>
                <a:t>P</a:t>
              </a:r>
            </a:p>
          </p:txBody>
        </p:sp>
      </p:grpSp>
      <p:grpSp>
        <p:nvGrpSpPr>
          <p:cNvPr id="2201653" name="Group 53"/>
          <p:cNvGrpSpPr>
            <a:grpSpLocks/>
          </p:cNvGrpSpPr>
          <p:nvPr/>
        </p:nvGrpSpPr>
        <p:grpSpPr bwMode="auto">
          <a:xfrm>
            <a:off x="5643563" y="4224338"/>
            <a:ext cx="2300287" cy="754062"/>
            <a:chOff x="3537" y="2569"/>
            <a:chExt cx="1449" cy="475"/>
          </a:xfrm>
        </p:grpSpPr>
        <p:grpSp>
          <p:nvGrpSpPr>
            <p:cNvPr id="2201654" name="Group 54"/>
            <p:cNvGrpSpPr>
              <a:grpSpLocks/>
            </p:cNvGrpSpPr>
            <p:nvPr/>
          </p:nvGrpSpPr>
          <p:grpSpPr bwMode="auto">
            <a:xfrm>
              <a:off x="3537" y="2569"/>
              <a:ext cx="708" cy="473"/>
              <a:chOff x="1690" y="2096"/>
              <a:chExt cx="708" cy="473"/>
            </a:xfrm>
          </p:grpSpPr>
          <p:sp>
            <p:nvSpPr>
              <p:cNvPr id="2201655" name="AutoShape 55"/>
              <p:cNvSpPr>
                <a:spLocks noChangeArrowheads="1"/>
              </p:cNvSpPr>
              <p:nvPr/>
            </p:nvSpPr>
            <p:spPr bwMode="auto">
              <a:xfrm>
                <a:off x="1939"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56" name="AutoShape 56"/>
              <p:cNvSpPr>
                <a:spLocks noChangeArrowheads="1"/>
              </p:cNvSpPr>
              <p:nvPr/>
            </p:nvSpPr>
            <p:spPr bwMode="auto">
              <a:xfrm>
                <a:off x="2185"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57" name="AutoShape 57"/>
              <p:cNvSpPr>
                <a:spLocks noChangeArrowheads="1"/>
              </p:cNvSpPr>
              <p:nvPr/>
            </p:nvSpPr>
            <p:spPr bwMode="auto">
              <a:xfrm>
                <a:off x="1690"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58" name="Text Box 58"/>
              <p:cNvSpPr txBox="1">
                <a:spLocks noChangeArrowheads="1"/>
              </p:cNvSpPr>
              <p:nvPr/>
            </p:nvSpPr>
            <p:spPr bwMode="auto">
              <a:xfrm>
                <a:off x="1720" y="2103"/>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201659" name="Text Box 59"/>
              <p:cNvSpPr txBox="1">
                <a:spLocks noChangeArrowheads="1"/>
              </p:cNvSpPr>
              <p:nvPr/>
            </p:nvSpPr>
            <p:spPr bwMode="auto">
              <a:xfrm>
                <a:off x="1970" y="2102"/>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201660" name="Text Box 60"/>
              <p:cNvSpPr txBox="1">
                <a:spLocks noChangeArrowheads="1"/>
              </p:cNvSpPr>
              <p:nvPr/>
            </p:nvSpPr>
            <p:spPr bwMode="auto">
              <a:xfrm>
                <a:off x="2216" y="2106"/>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nvGrpSpPr>
            <p:cNvPr id="2201661" name="Group 61"/>
            <p:cNvGrpSpPr>
              <a:grpSpLocks/>
            </p:cNvGrpSpPr>
            <p:nvPr/>
          </p:nvGrpSpPr>
          <p:grpSpPr bwMode="auto">
            <a:xfrm>
              <a:off x="4278" y="2571"/>
              <a:ext cx="708" cy="473"/>
              <a:chOff x="1690" y="2096"/>
              <a:chExt cx="708" cy="473"/>
            </a:xfrm>
          </p:grpSpPr>
          <p:sp>
            <p:nvSpPr>
              <p:cNvPr id="2201662" name="AutoShape 62"/>
              <p:cNvSpPr>
                <a:spLocks noChangeArrowheads="1"/>
              </p:cNvSpPr>
              <p:nvPr/>
            </p:nvSpPr>
            <p:spPr bwMode="auto">
              <a:xfrm>
                <a:off x="1939"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63" name="AutoShape 63"/>
              <p:cNvSpPr>
                <a:spLocks noChangeArrowheads="1"/>
              </p:cNvSpPr>
              <p:nvPr/>
            </p:nvSpPr>
            <p:spPr bwMode="auto">
              <a:xfrm>
                <a:off x="2185"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64" name="AutoShape 64"/>
              <p:cNvSpPr>
                <a:spLocks noChangeArrowheads="1"/>
              </p:cNvSpPr>
              <p:nvPr/>
            </p:nvSpPr>
            <p:spPr bwMode="auto">
              <a:xfrm>
                <a:off x="1690" y="2096"/>
                <a:ext cx="213" cy="473"/>
              </a:xfrm>
              <a:prstGeom prst="flowChartMagneticDisk">
                <a:avLst/>
              </a:prstGeom>
              <a:solidFill>
                <a:srgbClr val="6666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65" name="Text Box 65"/>
              <p:cNvSpPr txBox="1">
                <a:spLocks noChangeArrowheads="1"/>
              </p:cNvSpPr>
              <p:nvPr/>
            </p:nvSpPr>
            <p:spPr bwMode="auto">
              <a:xfrm>
                <a:off x="1720" y="2103"/>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201666" name="Text Box 66"/>
              <p:cNvSpPr txBox="1">
                <a:spLocks noChangeArrowheads="1"/>
              </p:cNvSpPr>
              <p:nvPr/>
            </p:nvSpPr>
            <p:spPr bwMode="auto">
              <a:xfrm>
                <a:off x="1970" y="2102"/>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sp>
            <p:nvSpPr>
              <p:cNvPr id="2201667" name="Text Box 67"/>
              <p:cNvSpPr txBox="1">
                <a:spLocks noChangeArrowheads="1"/>
              </p:cNvSpPr>
              <p:nvPr/>
            </p:nvSpPr>
            <p:spPr bwMode="auto">
              <a:xfrm>
                <a:off x="2216" y="2106"/>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tx1"/>
                    </a:solidFill>
                  </a:rPr>
                  <a:t>D</a:t>
                </a:r>
              </a:p>
            </p:txBody>
          </p:sp>
        </p:grpSp>
      </p:grpSp>
      <p:sp>
        <p:nvSpPr>
          <p:cNvPr id="2201668" name="Text Box 68"/>
          <p:cNvSpPr txBox="1">
            <a:spLocks noChangeArrowheads="1"/>
          </p:cNvSpPr>
          <p:nvPr/>
        </p:nvSpPr>
        <p:spPr bwMode="auto">
          <a:xfrm>
            <a:off x="3492500" y="1752600"/>
            <a:ext cx="56515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50000"/>
              </a:spcBef>
            </a:pPr>
            <a:r>
              <a:rPr lang="en-US" sz="1800" b="1">
                <a:solidFill>
                  <a:srgbClr val="000066"/>
                </a:solidFill>
                <a:latin typeface="Arial" pitchFamily="34" charset="0"/>
              </a:rPr>
              <a:t>1.  WAFL</a:t>
            </a:r>
            <a:r>
              <a:rPr lang="en-US" sz="1800" b="1" baseline="40000">
                <a:solidFill>
                  <a:srgbClr val="000066"/>
                </a:solidFill>
                <a:latin typeface="Arial" pitchFamily="34" charset="0"/>
                <a:cs typeface="Arial" pitchFamily="34" charset="0"/>
              </a:rPr>
              <a:t>®</a:t>
            </a:r>
            <a:r>
              <a:rPr lang="en-US" sz="1800" b="1">
                <a:solidFill>
                  <a:srgbClr val="000066"/>
                </a:solidFill>
                <a:latin typeface="Arial" pitchFamily="34" charset="0"/>
              </a:rPr>
              <a:t>- Journaled file system with </a:t>
            </a:r>
            <a:r>
              <a:rPr lang="en-US" sz="1700" b="1">
                <a:solidFill>
                  <a:srgbClr val="000066"/>
                </a:solidFill>
                <a:latin typeface="Arial" pitchFamily="34" charset="0"/>
              </a:rPr>
              <a:t>RAID4 (’93)</a:t>
            </a:r>
          </a:p>
        </p:txBody>
      </p:sp>
      <p:sp>
        <p:nvSpPr>
          <p:cNvPr id="2201669" name="Text Box 69"/>
          <p:cNvSpPr txBox="1">
            <a:spLocks noChangeArrowheads="1"/>
          </p:cNvSpPr>
          <p:nvPr/>
        </p:nvSpPr>
        <p:spPr bwMode="auto">
          <a:xfrm>
            <a:off x="5638800" y="2057400"/>
            <a:ext cx="34290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92100" indent="-292100">
              <a:defRPr sz="2400">
                <a:solidFill>
                  <a:schemeClr val="tx1"/>
                </a:solidFill>
                <a:latin typeface="Times New Roman" pitchFamily="18" charset="0"/>
              </a:defRPr>
            </a:lvl1pPr>
            <a:lvl2pPr marL="977900" indent="-457200">
              <a:defRPr sz="2400">
                <a:solidFill>
                  <a:schemeClr val="tx1"/>
                </a:solidFill>
                <a:latin typeface="Times New Roman" pitchFamily="18" charset="0"/>
              </a:defRPr>
            </a:lvl2pPr>
            <a:lvl3pPr marL="1549400" indent="-457200">
              <a:defRPr sz="2400">
                <a:solidFill>
                  <a:schemeClr val="tx1"/>
                </a:solidFill>
                <a:latin typeface="Times New Roman" pitchFamily="18" charset="0"/>
              </a:defRPr>
            </a:lvl3pPr>
            <a:lvl4pPr marL="2120900" indent="-457200">
              <a:defRPr sz="2400">
                <a:solidFill>
                  <a:schemeClr val="tx1"/>
                </a:solidFill>
                <a:latin typeface="Times New Roman" pitchFamily="18" charset="0"/>
              </a:defRPr>
            </a:lvl4pPr>
            <a:lvl5pPr marL="2692400" indent="-457200">
              <a:defRPr sz="2400">
                <a:solidFill>
                  <a:schemeClr val="tx1"/>
                </a:solidFill>
                <a:latin typeface="Times New Roman" pitchFamily="18" charset="0"/>
              </a:defRPr>
            </a:lvl5pPr>
            <a:lvl6pPr marL="3149600" indent="-457200" eaLnBrk="0" fontAlgn="base" hangingPunct="0">
              <a:spcBef>
                <a:spcPct val="0"/>
              </a:spcBef>
              <a:spcAft>
                <a:spcPct val="0"/>
              </a:spcAft>
              <a:defRPr sz="2400">
                <a:solidFill>
                  <a:schemeClr val="tx1"/>
                </a:solidFill>
                <a:latin typeface="Times New Roman" pitchFamily="18" charset="0"/>
              </a:defRPr>
            </a:lvl6pPr>
            <a:lvl7pPr marL="3606800" indent="-457200" eaLnBrk="0" fontAlgn="base" hangingPunct="0">
              <a:spcBef>
                <a:spcPct val="0"/>
              </a:spcBef>
              <a:spcAft>
                <a:spcPct val="0"/>
              </a:spcAft>
              <a:defRPr sz="2400">
                <a:solidFill>
                  <a:schemeClr val="tx1"/>
                </a:solidFill>
                <a:latin typeface="Times New Roman" pitchFamily="18" charset="0"/>
              </a:defRPr>
            </a:lvl7pPr>
            <a:lvl8pPr marL="4064000" indent="-457200" eaLnBrk="0" fontAlgn="base" hangingPunct="0">
              <a:spcBef>
                <a:spcPct val="0"/>
              </a:spcBef>
              <a:spcAft>
                <a:spcPct val="0"/>
              </a:spcAft>
              <a:defRPr sz="2400">
                <a:solidFill>
                  <a:schemeClr val="tx1"/>
                </a:solidFill>
                <a:latin typeface="Times New Roman" pitchFamily="18" charset="0"/>
              </a:defRPr>
            </a:lvl8pPr>
            <a:lvl9pPr marL="4521200" indent="-4572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50000"/>
              </a:spcBef>
            </a:pPr>
            <a:r>
              <a:rPr lang="en-US" sz="1800" b="1">
                <a:solidFill>
                  <a:srgbClr val="000066"/>
                </a:solidFill>
                <a:latin typeface="Arial" pitchFamily="34" charset="0"/>
              </a:rPr>
              <a:t>2.  Transactions journaled in NVRAM, stored in cache</a:t>
            </a:r>
          </a:p>
        </p:txBody>
      </p:sp>
      <p:sp>
        <p:nvSpPr>
          <p:cNvPr id="2201670" name="Text Box 70"/>
          <p:cNvSpPr txBox="1">
            <a:spLocks noChangeArrowheads="1"/>
          </p:cNvSpPr>
          <p:nvPr/>
        </p:nvSpPr>
        <p:spPr bwMode="auto">
          <a:xfrm>
            <a:off x="6280150" y="3505200"/>
            <a:ext cx="2711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1800" b="1">
                <a:solidFill>
                  <a:srgbClr val="000066"/>
                </a:solidFill>
              </a:rPr>
              <a:t>4.  </a:t>
            </a:r>
            <a:r>
              <a:rPr lang="en-US" sz="1800" b="1" u="sng">
                <a:solidFill>
                  <a:srgbClr val="000066"/>
                </a:solidFill>
              </a:rPr>
              <a:t>Never</a:t>
            </a:r>
            <a:r>
              <a:rPr lang="en-US" sz="1800" b="1">
                <a:solidFill>
                  <a:srgbClr val="000066"/>
                </a:solidFill>
              </a:rPr>
              <a:t> over-writes</a:t>
            </a:r>
          </a:p>
        </p:txBody>
      </p:sp>
      <p:sp>
        <p:nvSpPr>
          <p:cNvPr id="2201671" name="Text Box 71"/>
          <p:cNvSpPr txBox="1">
            <a:spLocks noChangeArrowheads="1"/>
          </p:cNvSpPr>
          <p:nvPr/>
        </p:nvSpPr>
        <p:spPr bwMode="auto">
          <a:xfrm>
            <a:off x="3581400" y="5984875"/>
            <a:ext cx="49863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50000"/>
              </a:spcBef>
            </a:pPr>
            <a:r>
              <a:rPr lang="en-US" sz="1800" b="1">
                <a:solidFill>
                  <a:srgbClr val="000066"/>
                </a:solidFill>
                <a:latin typeface="Arial" pitchFamily="34" charset="0"/>
              </a:rPr>
              <a:t>6. 2004: RAID-DP with patented Dual Parity</a:t>
            </a:r>
          </a:p>
        </p:txBody>
      </p:sp>
      <p:sp>
        <p:nvSpPr>
          <p:cNvPr id="2201672" name="Line 72"/>
          <p:cNvSpPr>
            <a:spLocks noChangeShapeType="1"/>
          </p:cNvSpPr>
          <p:nvPr/>
        </p:nvSpPr>
        <p:spPr bwMode="auto">
          <a:xfrm flipV="1">
            <a:off x="3495675" y="3603625"/>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73" name="Line 73"/>
          <p:cNvSpPr>
            <a:spLocks noChangeShapeType="1"/>
          </p:cNvSpPr>
          <p:nvPr/>
        </p:nvSpPr>
        <p:spPr bwMode="auto">
          <a:xfrm flipV="1">
            <a:off x="3640138" y="3700463"/>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74" name="Line 74"/>
          <p:cNvSpPr>
            <a:spLocks noChangeShapeType="1"/>
          </p:cNvSpPr>
          <p:nvPr/>
        </p:nvSpPr>
        <p:spPr bwMode="auto">
          <a:xfrm flipV="1">
            <a:off x="3389313" y="3648075"/>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75" name="Line 75"/>
          <p:cNvSpPr>
            <a:spLocks noChangeShapeType="1"/>
          </p:cNvSpPr>
          <p:nvPr/>
        </p:nvSpPr>
        <p:spPr bwMode="auto">
          <a:xfrm flipV="1">
            <a:off x="3789363" y="3640138"/>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76" name="Line 76"/>
          <p:cNvSpPr>
            <a:spLocks noChangeShapeType="1"/>
          </p:cNvSpPr>
          <p:nvPr/>
        </p:nvSpPr>
        <p:spPr bwMode="auto">
          <a:xfrm flipV="1">
            <a:off x="4006850" y="3600450"/>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77" name="Line 77"/>
          <p:cNvSpPr>
            <a:spLocks noChangeShapeType="1"/>
          </p:cNvSpPr>
          <p:nvPr/>
        </p:nvSpPr>
        <p:spPr bwMode="auto">
          <a:xfrm flipV="1">
            <a:off x="4044950" y="3663950"/>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nvGrpSpPr>
          <p:cNvPr id="2201678" name="Group 78"/>
          <p:cNvGrpSpPr>
            <a:grpSpLocks/>
          </p:cNvGrpSpPr>
          <p:nvPr/>
        </p:nvGrpSpPr>
        <p:grpSpPr bwMode="auto">
          <a:xfrm>
            <a:off x="3390900" y="3776663"/>
            <a:ext cx="788988" cy="1587"/>
            <a:chOff x="2136" y="2324"/>
            <a:chExt cx="497" cy="1"/>
          </a:xfrm>
        </p:grpSpPr>
        <p:sp>
          <p:nvSpPr>
            <p:cNvPr id="2201679" name="Line 79"/>
            <p:cNvSpPr>
              <a:spLocks noChangeShapeType="1"/>
            </p:cNvSpPr>
            <p:nvPr/>
          </p:nvSpPr>
          <p:spPr bwMode="auto">
            <a:xfrm flipV="1">
              <a:off x="2219" y="2324"/>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80" name="Line 80"/>
            <p:cNvSpPr>
              <a:spLocks noChangeShapeType="1"/>
            </p:cNvSpPr>
            <p:nvPr/>
          </p:nvSpPr>
          <p:spPr bwMode="auto">
            <a:xfrm flipV="1">
              <a:off x="2387" y="2325"/>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81" name="Line 81"/>
            <p:cNvSpPr>
              <a:spLocks noChangeShapeType="1"/>
            </p:cNvSpPr>
            <p:nvPr/>
          </p:nvSpPr>
          <p:spPr bwMode="auto">
            <a:xfrm flipV="1">
              <a:off x="2136" y="2324"/>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82" name="Line 82"/>
            <p:cNvSpPr>
              <a:spLocks noChangeShapeType="1"/>
            </p:cNvSpPr>
            <p:nvPr/>
          </p:nvSpPr>
          <p:spPr bwMode="auto">
            <a:xfrm flipV="1">
              <a:off x="2560" y="2325"/>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83" name="Line 83"/>
            <p:cNvSpPr>
              <a:spLocks noChangeShapeType="1"/>
            </p:cNvSpPr>
            <p:nvPr/>
          </p:nvSpPr>
          <p:spPr bwMode="auto">
            <a:xfrm flipV="1">
              <a:off x="2302" y="2325"/>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684" name="Line 84"/>
            <p:cNvSpPr>
              <a:spLocks noChangeShapeType="1"/>
            </p:cNvSpPr>
            <p:nvPr/>
          </p:nvSpPr>
          <p:spPr bwMode="auto">
            <a:xfrm flipV="1">
              <a:off x="2474" y="2325"/>
              <a:ext cx="7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nvGrpSpPr>
          <p:cNvPr id="2201685" name="Group 85"/>
          <p:cNvGrpSpPr>
            <a:grpSpLocks/>
          </p:cNvGrpSpPr>
          <p:nvPr/>
        </p:nvGrpSpPr>
        <p:grpSpPr bwMode="auto">
          <a:xfrm>
            <a:off x="8372475" y="4232275"/>
            <a:ext cx="338138" cy="750888"/>
            <a:chOff x="5017" y="2573"/>
            <a:chExt cx="213" cy="473"/>
          </a:xfrm>
        </p:grpSpPr>
        <p:sp>
          <p:nvSpPr>
            <p:cNvPr id="2201686" name="AutoShape 86"/>
            <p:cNvSpPr>
              <a:spLocks noChangeArrowheads="1"/>
            </p:cNvSpPr>
            <p:nvPr/>
          </p:nvSpPr>
          <p:spPr bwMode="auto">
            <a:xfrm>
              <a:off x="5017" y="2573"/>
              <a:ext cx="213" cy="473"/>
            </a:xfrm>
            <a:prstGeom prst="flowChartMagneticDisk">
              <a:avLst/>
            </a:prstGeom>
            <a:solidFill>
              <a:srgbClr val="333399"/>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87" name="Text Box 87"/>
            <p:cNvSpPr txBox="1">
              <a:spLocks noChangeArrowheads="1"/>
            </p:cNvSpPr>
            <p:nvPr/>
          </p:nvSpPr>
          <p:spPr bwMode="auto">
            <a:xfrm>
              <a:off x="5045" y="2582"/>
              <a:ext cx="167"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800" b="1">
                  <a:solidFill>
                    <a:schemeClr val="bg1"/>
                  </a:solidFill>
                </a:rPr>
                <a:t>P</a:t>
              </a:r>
            </a:p>
          </p:txBody>
        </p:sp>
      </p:grpSp>
      <p:grpSp>
        <p:nvGrpSpPr>
          <p:cNvPr id="2201688" name="Group 88"/>
          <p:cNvGrpSpPr>
            <a:grpSpLocks/>
          </p:cNvGrpSpPr>
          <p:nvPr/>
        </p:nvGrpSpPr>
        <p:grpSpPr bwMode="auto">
          <a:xfrm>
            <a:off x="236538" y="4430713"/>
            <a:ext cx="2730500" cy="536575"/>
            <a:chOff x="159" y="2648"/>
            <a:chExt cx="1720" cy="338"/>
          </a:xfrm>
        </p:grpSpPr>
        <p:grpSp>
          <p:nvGrpSpPr>
            <p:cNvPr id="2201689" name="Group 89"/>
            <p:cNvGrpSpPr>
              <a:grpSpLocks/>
            </p:cNvGrpSpPr>
            <p:nvPr/>
          </p:nvGrpSpPr>
          <p:grpSpPr bwMode="auto">
            <a:xfrm>
              <a:off x="1706" y="2663"/>
              <a:ext cx="173" cy="323"/>
              <a:chOff x="1344" y="3120"/>
              <a:chExt cx="384" cy="528"/>
            </a:xfrm>
          </p:grpSpPr>
          <p:sp>
            <p:nvSpPr>
              <p:cNvPr id="2201690" name="Line 90"/>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91" name="Line 91"/>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92" name="Line 92"/>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93" name="Line 93"/>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94" name="Line 94"/>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695" name="Group 95"/>
            <p:cNvGrpSpPr>
              <a:grpSpLocks/>
            </p:cNvGrpSpPr>
            <p:nvPr/>
          </p:nvGrpSpPr>
          <p:grpSpPr bwMode="auto">
            <a:xfrm>
              <a:off x="159" y="2649"/>
              <a:ext cx="173" cy="323"/>
              <a:chOff x="1344" y="3120"/>
              <a:chExt cx="384" cy="528"/>
            </a:xfrm>
          </p:grpSpPr>
          <p:sp>
            <p:nvSpPr>
              <p:cNvPr id="2201696" name="Line 96"/>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97" name="Line 97"/>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98" name="Line 98"/>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699" name="Line 99"/>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00" name="Line 100"/>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01" name="Group 101"/>
            <p:cNvGrpSpPr>
              <a:grpSpLocks/>
            </p:cNvGrpSpPr>
            <p:nvPr/>
          </p:nvGrpSpPr>
          <p:grpSpPr bwMode="auto">
            <a:xfrm>
              <a:off x="418" y="2649"/>
              <a:ext cx="172" cy="323"/>
              <a:chOff x="1344" y="3120"/>
              <a:chExt cx="384" cy="528"/>
            </a:xfrm>
          </p:grpSpPr>
          <p:sp>
            <p:nvSpPr>
              <p:cNvPr id="2201702" name="Line 102"/>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03" name="Line 103"/>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04" name="Line 104"/>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05" name="Line 105"/>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06" name="Line 106"/>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07" name="Group 107"/>
            <p:cNvGrpSpPr>
              <a:grpSpLocks/>
            </p:cNvGrpSpPr>
            <p:nvPr/>
          </p:nvGrpSpPr>
          <p:grpSpPr bwMode="auto">
            <a:xfrm>
              <a:off x="676" y="2649"/>
              <a:ext cx="173" cy="323"/>
              <a:chOff x="1344" y="3120"/>
              <a:chExt cx="384" cy="528"/>
            </a:xfrm>
          </p:grpSpPr>
          <p:sp>
            <p:nvSpPr>
              <p:cNvPr id="2201708" name="Line 108"/>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09" name="Line 109"/>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10" name="Line 110"/>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11" name="Line 111"/>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12" name="Line 112"/>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13" name="Group 113"/>
            <p:cNvGrpSpPr>
              <a:grpSpLocks/>
            </p:cNvGrpSpPr>
            <p:nvPr/>
          </p:nvGrpSpPr>
          <p:grpSpPr bwMode="auto">
            <a:xfrm>
              <a:off x="934" y="2648"/>
              <a:ext cx="173" cy="323"/>
              <a:chOff x="1344" y="3120"/>
              <a:chExt cx="384" cy="528"/>
            </a:xfrm>
          </p:grpSpPr>
          <p:sp>
            <p:nvSpPr>
              <p:cNvPr id="2201714" name="Line 114"/>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15" name="Line 115"/>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16" name="Line 116"/>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17" name="Line 117"/>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18" name="Line 118"/>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19" name="Group 119"/>
            <p:cNvGrpSpPr>
              <a:grpSpLocks/>
            </p:cNvGrpSpPr>
            <p:nvPr/>
          </p:nvGrpSpPr>
          <p:grpSpPr bwMode="auto">
            <a:xfrm>
              <a:off x="1191" y="2649"/>
              <a:ext cx="174" cy="323"/>
              <a:chOff x="1344" y="3120"/>
              <a:chExt cx="384" cy="528"/>
            </a:xfrm>
          </p:grpSpPr>
          <p:sp>
            <p:nvSpPr>
              <p:cNvPr id="2201720" name="Line 120"/>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21" name="Line 121"/>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22" name="Line 122"/>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23" name="Line 123"/>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24" name="Line 124"/>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25" name="Group 125"/>
            <p:cNvGrpSpPr>
              <a:grpSpLocks/>
            </p:cNvGrpSpPr>
            <p:nvPr/>
          </p:nvGrpSpPr>
          <p:grpSpPr bwMode="auto">
            <a:xfrm>
              <a:off x="1449" y="2658"/>
              <a:ext cx="173" cy="323"/>
              <a:chOff x="1344" y="3120"/>
              <a:chExt cx="384" cy="528"/>
            </a:xfrm>
          </p:grpSpPr>
          <p:sp>
            <p:nvSpPr>
              <p:cNvPr id="2201726" name="Line 126"/>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27" name="Line 127"/>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28" name="Line 128"/>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29" name="Line 129"/>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30" name="Line 130"/>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sp>
        <p:nvSpPr>
          <p:cNvPr id="2201731" name="Text Box 131"/>
          <p:cNvSpPr txBox="1">
            <a:spLocks noChangeArrowheads="1"/>
          </p:cNvSpPr>
          <p:nvPr/>
        </p:nvSpPr>
        <p:spPr bwMode="auto">
          <a:xfrm>
            <a:off x="5972175" y="2670175"/>
            <a:ext cx="317182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90000"/>
              </a:lnSpc>
              <a:spcBef>
                <a:spcPct val="50000"/>
              </a:spcBef>
            </a:pPr>
            <a:r>
              <a:rPr lang="en-US" sz="1800" b="1">
                <a:solidFill>
                  <a:srgbClr val="000066"/>
                </a:solidFill>
                <a:latin typeface="Arial" pitchFamily="34" charset="0"/>
              </a:rPr>
              <a:t>3.  Consistency Point written to disk every 10 sec or less.</a:t>
            </a:r>
            <a:endParaRPr lang="en-US" sz="1800" b="1" u="sng">
              <a:solidFill>
                <a:srgbClr val="000066"/>
              </a:solidFill>
              <a:latin typeface="Arial" pitchFamily="34" charset="0"/>
            </a:endParaRPr>
          </a:p>
        </p:txBody>
      </p:sp>
      <p:sp>
        <p:nvSpPr>
          <p:cNvPr id="2201732" name="Line 132"/>
          <p:cNvSpPr>
            <a:spLocks noChangeShapeType="1"/>
          </p:cNvSpPr>
          <p:nvPr/>
        </p:nvSpPr>
        <p:spPr bwMode="auto">
          <a:xfrm flipV="1">
            <a:off x="5326063" y="3592513"/>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733" name="Line 133"/>
          <p:cNvSpPr>
            <a:spLocks noChangeShapeType="1"/>
          </p:cNvSpPr>
          <p:nvPr/>
        </p:nvSpPr>
        <p:spPr bwMode="auto">
          <a:xfrm flipV="1">
            <a:off x="5470525" y="3689350"/>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734" name="Line 134"/>
          <p:cNvSpPr>
            <a:spLocks noChangeShapeType="1"/>
          </p:cNvSpPr>
          <p:nvPr/>
        </p:nvSpPr>
        <p:spPr bwMode="auto">
          <a:xfrm flipV="1">
            <a:off x="5219700" y="3636963"/>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735" name="Line 135"/>
          <p:cNvSpPr>
            <a:spLocks noChangeShapeType="1"/>
          </p:cNvSpPr>
          <p:nvPr/>
        </p:nvSpPr>
        <p:spPr bwMode="auto">
          <a:xfrm flipV="1">
            <a:off x="5619750" y="3629025"/>
            <a:ext cx="115888"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736" name="Line 136"/>
          <p:cNvSpPr>
            <a:spLocks noChangeShapeType="1"/>
          </p:cNvSpPr>
          <p:nvPr/>
        </p:nvSpPr>
        <p:spPr bwMode="auto">
          <a:xfrm flipV="1">
            <a:off x="5837238" y="3589338"/>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737" name="Line 137"/>
          <p:cNvSpPr>
            <a:spLocks noChangeShapeType="1"/>
          </p:cNvSpPr>
          <p:nvPr/>
        </p:nvSpPr>
        <p:spPr bwMode="auto">
          <a:xfrm flipV="1">
            <a:off x="5875338" y="3652838"/>
            <a:ext cx="1158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201738" name="Line 138"/>
          <p:cNvSpPr>
            <a:spLocks noChangeShapeType="1"/>
          </p:cNvSpPr>
          <p:nvPr/>
        </p:nvSpPr>
        <p:spPr bwMode="auto">
          <a:xfrm>
            <a:off x="3305175" y="4546600"/>
            <a:ext cx="5394325" cy="9525"/>
          </a:xfrm>
          <a:prstGeom prst="line">
            <a:avLst/>
          </a:prstGeom>
          <a:noFill/>
          <a:ln w="28575">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39" name="Line 139"/>
          <p:cNvSpPr>
            <a:spLocks noChangeShapeType="1"/>
          </p:cNvSpPr>
          <p:nvPr/>
        </p:nvSpPr>
        <p:spPr bwMode="auto">
          <a:xfrm>
            <a:off x="3308350" y="4595813"/>
            <a:ext cx="5386388" cy="0"/>
          </a:xfrm>
          <a:prstGeom prst="line">
            <a:avLst/>
          </a:prstGeom>
          <a:noFill/>
          <a:ln w="28575">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nvGrpSpPr>
          <p:cNvPr id="2201740" name="Group 140"/>
          <p:cNvGrpSpPr>
            <a:grpSpLocks/>
          </p:cNvGrpSpPr>
          <p:nvPr/>
        </p:nvGrpSpPr>
        <p:grpSpPr bwMode="auto">
          <a:xfrm>
            <a:off x="217488" y="4964113"/>
            <a:ext cx="2800350" cy="1114425"/>
            <a:chOff x="128" y="3127"/>
            <a:chExt cx="1764" cy="702"/>
          </a:xfrm>
        </p:grpSpPr>
        <p:grpSp>
          <p:nvGrpSpPr>
            <p:cNvPr id="2201741" name="Group 141"/>
            <p:cNvGrpSpPr>
              <a:grpSpLocks/>
            </p:cNvGrpSpPr>
            <p:nvPr/>
          </p:nvGrpSpPr>
          <p:grpSpPr bwMode="auto">
            <a:xfrm>
              <a:off x="128" y="3353"/>
              <a:ext cx="1764" cy="476"/>
              <a:chOff x="137" y="2560"/>
              <a:chExt cx="1764" cy="476"/>
            </a:xfrm>
          </p:grpSpPr>
          <p:sp>
            <p:nvSpPr>
              <p:cNvPr id="2201742" name="AutoShape 142"/>
              <p:cNvSpPr>
                <a:spLocks noChangeArrowheads="1"/>
              </p:cNvSpPr>
              <p:nvPr/>
            </p:nvSpPr>
            <p:spPr bwMode="auto">
              <a:xfrm>
                <a:off x="137" y="2561"/>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43" name="AutoShape 143"/>
              <p:cNvSpPr>
                <a:spLocks noChangeArrowheads="1"/>
              </p:cNvSpPr>
              <p:nvPr/>
            </p:nvSpPr>
            <p:spPr bwMode="auto">
              <a:xfrm>
                <a:off x="396" y="2561"/>
                <a:ext cx="216"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44" name="AutoShape 144"/>
              <p:cNvSpPr>
                <a:spLocks noChangeArrowheads="1"/>
              </p:cNvSpPr>
              <p:nvPr/>
            </p:nvSpPr>
            <p:spPr bwMode="auto">
              <a:xfrm>
                <a:off x="654" y="2561"/>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45" name="AutoShape 145"/>
              <p:cNvSpPr>
                <a:spLocks noChangeArrowheads="1"/>
              </p:cNvSpPr>
              <p:nvPr/>
            </p:nvSpPr>
            <p:spPr bwMode="auto">
              <a:xfrm>
                <a:off x="912" y="2560"/>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46" name="AutoShape 146"/>
              <p:cNvSpPr>
                <a:spLocks noChangeArrowheads="1"/>
              </p:cNvSpPr>
              <p:nvPr/>
            </p:nvSpPr>
            <p:spPr bwMode="auto">
              <a:xfrm>
                <a:off x="1169" y="2561"/>
                <a:ext cx="218"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47" name="AutoShape 147"/>
              <p:cNvSpPr>
                <a:spLocks noChangeArrowheads="1"/>
              </p:cNvSpPr>
              <p:nvPr/>
            </p:nvSpPr>
            <p:spPr bwMode="auto">
              <a:xfrm>
                <a:off x="1427" y="2561"/>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48" name="AutoShape 148"/>
              <p:cNvSpPr>
                <a:spLocks noChangeArrowheads="1"/>
              </p:cNvSpPr>
              <p:nvPr/>
            </p:nvSpPr>
            <p:spPr bwMode="auto">
              <a:xfrm>
                <a:off x="1684" y="2566"/>
                <a:ext cx="217" cy="470"/>
              </a:xfrm>
              <a:prstGeom prst="flowChartMagneticDisk">
                <a:avLst/>
              </a:prstGeom>
              <a:solidFill>
                <a:srgbClr val="969696"/>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49" name="Group 149"/>
            <p:cNvGrpSpPr>
              <a:grpSpLocks/>
            </p:cNvGrpSpPr>
            <p:nvPr/>
          </p:nvGrpSpPr>
          <p:grpSpPr bwMode="auto">
            <a:xfrm>
              <a:off x="144" y="3489"/>
              <a:ext cx="1720" cy="338"/>
              <a:chOff x="159" y="2648"/>
              <a:chExt cx="1720" cy="338"/>
            </a:xfrm>
          </p:grpSpPr>
          <p:grpSp>
            <p:nvGrpSpPr>
              <p:cNvPr id="2201750" name="Group 150"/>
              <p:cNvGrpSpPr>
                <a:grpSpLocks/>
              </p:cNvGrpSpPr>
              <p:nvPr/>
            </p:nvGrpSpPr>
            <p:grpSpPr bwMode="auto">
              <a:xfrm>
                <a:off x="1706" y="2663"/>
                <a:ext cx="173" cy="323"/>
                <a:chOff x="1344" y="3120"/>
                <a:chExt cx="384" cy="528"/>
              </a:xfrm>
            </p:grpSpPr>
            <p:sp>
              <p:nvSpPr>
                <p:cNvPr id="2201751" name="Line 151"/>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52" name="Line 152"/>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53" name="Line 153"/>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54" name="Line 154"/>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55" name="Line 155"/>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56" name="Group 156"/>
              <p:cNvGrpSpPr>
                <a:grpSpLocks/>
              </p:cNvGrpSpPr>
              <p:nvPr/>
            </p:nvGrpSpPr>
            <p:grpSpPr bwMode="auto">
              <a:xfrm>
                <a:off x="159" y="2649"/>
                <a:ext cx="173" cy="323"/>
                <a:chOff x="1344" y="3120"/>
                <a:chExt cx="384" cy="528"/>
              </a:xfrm>
            </p:grpSpPr>
            <p:sp>
              <p:nvSpPr>
                <p:cNvPr id="2201757" name="Line 157"/>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58" name="Line 158"/>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59" name="Line 159"/>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60" name="Line 160"/>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61" name="Line 161"/>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62" name="Group 162"/>
              <p:cNvGrpSpPr>
                <a:grpSpLocks/>
              </p:cNvGrpSpPr>
              <p:nvPr/>
            </p:nvGrpSpPr>
            <p:grpSpPr bwMode="auto">
              <a:xfrm>
                <a:off x="418" y="2649"/>
                <a:ext cx="172" cy="323"/>
                <a:chOff x="1344" y="3120"/>
                <a:chExt cx="384" cy="528"/>
              </a:xfrm>
            </p:grpSpPr>
            <p:sp>
              <p:nvSpPr>
                <p:cNvPr id="2201763" name="Line 163"/>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64" name="Line 164"/>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65" name="Line 165"/>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66" name="Line 166"/>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67" name="Line 167"/>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68" name="Group 168"/>
              <p:cNvGrpSpPr>
                <a:grpSpLocks/>
              </p:cNvGrpSpPr>
              <p:nvPr/>
            </p:nvGrpSpPr>
            <p:grpSpPr bwMode="auto">
              <a:xfrm>
                <a:off x="676" y="2649"/>
                <a:ext cx="173" cy="323"/>
                <a:chOff x="1344" y="3120"/>
                <a:chExt cx="384" cy="528"/>
              </a:xfrm>
            </p:grpSpPr>
            <p:sp>
              <p:nvSpPr>
                <p:cNvPr id="2201769" name="Line 169"/>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70" name="Line 170"/>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71" name="Line 171"/>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72" name="Line 172"/>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73" name="Line 173"/>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74" name="Group 174"/>
              <p:cNvGrpSpPr>
                <a:grpSpLocks/>
              </p:cNvGrpSpPr>
              <p:nvPr/>
            </p:nvGrpSpPr>
            <p:grpSpPr bwMode="auto">
              <a:xfrm>
                <a:off x="934" y="2648"/>
                <a:ext cx="173" cy="323"/>
                <a:chOff x="1344" y="3120"/>
                <a:chExt cx="384" cy="528"/>
              </a:xfrm>
            </p:grpSpPr>
            <p:sp>
              <p:nvSpPr>
                <p:cNvPr id="2201775" name="Line 175"/>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76" name="Line 176"/>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77" name="Line 177"/>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78" name="Line 178"/>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79" name="Line 179"/>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80" name="Group 180"/>
              <p:cNvGrpSpPr>
                <a:grpSpLocks/>
              </p:cNvGrpSpPr>
              <p:nvPr/>
            </p:nvGrpSpPr>
            <p:grpSpPr bwMode="auto">
              <a:xfrm>
                <a:off x="1191" y="2649"/>
                <a:ext cx="174" cy="323"/>
                <a:chOff x="1344" y="3120"/>
                <a:chExt cx="384" cy="528"/>
              </a:xfrm>
            </p:grpSpPr>
            <p:sp>
              <p:nvSpPr>
                <p:cNvPr id="2201781" name="Line 181"/>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82" name="Line 182"/>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83" name="Line 183"/>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84" name="Line 184"/>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85" name="Line 185"/>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786" name="Group 186"/>
              <p:cNvGrpSpPr>
                <a:grpSpLocks/>
              </p:cNvGrpSpPr>
              <p:nvPr/>
            </p:nvGrpSpPr>
            <p:grpSpPr bwMode="auto">
              <a:xfrm>
                <a:off x="1449" y="2658"/>
                <a:ext cx="173" cy="323"/>
                <a:chOff x="1344" y="3120"/>
                <a:chExt cx="384" cy="528"/>
              </a:xfrm>
            </p:grpSpPr>
            <p:sp>
              <p:nvSpPr>
                <p:cNvPr id="2201787" name="Line 187"/>
                <p:cNvSpPr>
                  <a:spLocks noChangeShapeType="1"/>
                </p:cNvSpPr>
                <p:nvPr/>
              </p:nvSpPr>
              <p:spPr bwMode="auto">
                <a:xfrm>
                  <a:off x="1344" y="3168"/>
                  <a:ext cx="48"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88" name="Line 188"/>
                <p:cNvSpPr>
                  <a:spLocks noChangeShapeType="1"/>
                </p:cNvSpPr>
                <p:nvPr/>
              </p:nvSpPr>
              <p:spPr bwMode="auto">
                <a:xfrm flipV="1">
                  <a:off x="1392" y="3264"/>
                  <a:ext cx="96" cy="28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89" name="Line 189"/>
                <p:cNvSpPr>
                  <a:spLocks noChangeShapeType="1"/>
                </p:cNvSpPr>
                <p:nvPr/>
              </p:nvSpPr>
              <p:spPr bwMode="auto">
                <a:xfrm flipV="1">
                  <a:off x="1488" y="3120"/>
                  <a:ext cx="144" cy="144"/>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90" name="Line 190"/>
                <p:cNvSpPr>
                  <a:spLocks noChangeShapeType="1"/>
                </p:cNvSpPr>
                <p:nvPr/>
              </p:nvSpPr>
              <p:spPr bwMode="auto">
                <a:xfrm flipH="1">
                  <a:off x="1632" y="3120"/>
                  <a:ext cx="0" cy="528"/>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91" name="Line 191"/>
                <p:cNvSpPr>
                  <a:spLocks noChangeShapeType="1"/>
                </p:cNvSpPr>
                <p:nvPr/>
              </p:nvSpPr>
              <p:spPr bwMode="auto">
                <a:xfrm flipV="1">
                  <a:off x="1632" y="3168"/>
                  <a:ext cx="96" cy="432"/>
                </a:xfrm>
                <a:prstGeom prst="line">
                  <a:avLst/>
                </a:prstGeom>
                <a:noFill/>
                <a:ln w="127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sp>
          <p:nvSpPr>
            <p:cNvPr id="2201792" name="Text Box 192"/>
            <p:cNvSpPr txBox="1">
              <a:spLocks noChangeArrowheads="1"/>
            </p:cNvSpPr>
            <p:nvPr/>
          </p:nvSpPr>
          <p:spPr bwMode="auto">
            <a:xfrm>
              <a:off x="463" y="3127"/>
              <a:ext cx="1014"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200" b="1">
                  <a:solidFill>
                    <a:srgbClr val="000066"/>
                  </a:solidFill>
                </a:rPr>
                <a:t>RAID 0+1 Mirror</a:t>
              </a:r>
            </a:p>
          </p:txBody>
        </p:sp>
        <p:sp>
          <p:nvSpPr>
            <p:cNvPr id="2201793" name="AutoShape 193"/>
            <p:cNvSpPr>
              <a:spLocks noChangeArrowheads="1"/>
            </p:cNvSpPr>
            <p:nvPr/>
          </p:nvSpPr>
          <p:spPr bwMode="auto">
            <a:xfrm>
              <a:off x="1517" y="3173"/>
              <a:ext cx="238" cy="119"/>
            </a:xfrm>
            <a:prstGeom prst="downArrow">
              <a:avLst>
                <a:gd name="adj1" fmla="val 50000"/>
                <a:gd name="adj2" fmla="val 25000"/>
              </a:avLst>
            </a:prstGeom>
            <a:solidFill>
              <a:srgbClr val="96969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94" name="AutoShape 194"/>
            <p:cNvSpPr>
              <a:spLocks noChangeArrowheads="1"/>
            </p:cNvSpPr>
            <p:nvPr/>
          </p:nvSpPr>
          <p:spPr bwMode="auto">
            <a:xfrm>
              <a:off x="241" y="3177"/>
              <a:ext cx="238" cy="119"/>
            </a:xfrm>
            <a:prstGeom prst="downArrow">
              <a:avLst>
                <a:gd name="adj1" fmla="val 50000"/>
                <a:gd name="adj2" fmla="val 25000"/>
              </a:avLst>
            </a:prstGeom>
            <a:solidFill>
              <a:srgbClr val="96969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
        <p:nvSpPr>
          <p:cNvPr id="2201795" name="AutoShape 195"/>
          <p:cNvSpPr>
            <a:spLocks noChangeArrowheads="1"/>
          </p:cNvSpPr>
          <p:nvPr/>
        </p:nvSpPr>
        <p:spPr bwMode="auto">
          <a:xfrm>
            <a:off x="4122738" y="3962400"/>
            <a:ext cx="390525" cy="203200"/>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796" name="Text Box 196"/>
          <p:cNvSpPr txBox="1">
            <a:spLocks noChangeArrowheads="1"/>
          </p:cNvSpPr>
          <p:nvPr/>
        </p:nvSpPr>
        <p:spPr bwMode="auto">
          <a:xfrm>
            <a:off x="3048000" y="5037138"/>
            <a:ext cx="2308225"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600" b="1" i="1">
                <a:solidFill>
                  <a:schemeClr val="tx2"/>
                </a:solidFill>
              </a:rPr>
              <a:t>Expand on-the-fly</a:t>
            </a:r>
          </a:p>
        </p:txBody>
      </p:sp>
      <p:sp>
        <p:nvSpPr>
          <p:cNvPr id="2201797" name="Text Box 197"/>
          <p:cNvSpPr txBox="1">
            <a:spLocks noChangeArrowheads="1"/>
          </p:cNvSpPr>
          <p:nvPr/>
        </p:nvSpPr>
        <p:spPr bwMode="auto">
          <a:xfrm>
            <a:off x="0" y="2232025"/>
            <a:ext cx="3460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1800" b="1">
              <a:solidFill>
                <a:schemeClr val="tx1"/>
              </a:solidFill>
            </a:endParaRPr>
          </a:p>
        </p:txBody>
      </p:sp>
      <p:sp>
        <p:nvSpPr>
          <p:cNvPr id="2201798" name="Text Box 198"/>
          <p:cNvSpPr txBox="1">
            <a:spLocks noChangeArrowheads="1"/>
          </p:cNvSpPr>
          <p:nvPr/>
        </p:nvSpPr>
        <p:spPr bwMode="auto">
          <a:xfrm>
            <a:off x="71438" y="2644775"/>
            <a:ext cx="29829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b="1">
                <a:solidFill>
                  <a:schemeClr val="tx1"/>
                </a:solidFill>
              </a:rPr>
              <a:t> Pre-allocated locations</a:t>
            </a:r>
          </a:p>
        </p:txBody>
      </p:sp>
      <p:sp>
        <p:nvSpPr>
          <p:cNvPr id="2201799" name="Rectangle 199"/>
          <p:cNvSpPr>
            <a:spLocks noGrp="1" noChangeArrowheads="1"/>
          </p:cNvSpPr>
          <p:nvPr>
            <p:ph type="title"/>
          </p:nvPr>
        </p:nvSpPr>
        <p:spPr bwMode="black">
          <a:xfrm>
            <a:off x="1592263" y="0"/>
            <a:ext cx="7551737" cy="1143000"/>
          </a:xfrm>
          <a:noFill/>
          <a:ln/>
        </p:spPr>
        <p:txBody>
          <a:bodyPr>
            <a:normAutofit fontScale="90000"/>
          </a:bodyPr>
          <a:lstStyle/>
          <a:p>
            <a:r>
              <a:rPr lang="en-US" sz="4700"/>
              <a:t> </a:t>
            </a:r>
            <a:br>
              <a:rPr lang="en-US" sz="4700"/>
            </a:br>
            <a:r>
              <a:rPr lang="en-US"/>
              <a:t>Clearing the “NBER Wall”</a:t>
            </a:r>
          </a:p>
        </p:txBody>
      </p:sp>
      <p:sp>
        <p:nvSpPr>
          <p:cNvPr id="2201800" name="Text Box 200"/>
          <p:cNvSpPr txBox="1">
            <a:spLocks noChangeArrowheads="1"/>
          </p:cNvSpPr>
          <p:nvPr/>
        </p:nvSpPr>
        <p:spPr bwMode="auto">
          <a:xfrm>
            <a:off x="71438" y="3724275"/>
            <a:ext cx="3143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b="1">
                <a:solidFill>
                  <a:schemeClr val="tx1"/>
                </a:solidFill>
              </a:rPr>
              <a:t> Mirroring = </a:t>
            </a:r>
            <a:r>
              <a:rPr lang="en-US" altLang="en-US" sz="1800" b="1" u="sng">
                <a:solidFill>
                  <a:schemeClr val="tx1"/>
                </a:solidFill>
              </a:rPr>
              <a:t>100% disk OH</a:t>
            </a:r>
          </a:p>
        </p:txBody>
      </p:sp>
      <p:grpSp>
        <p:nvGrpSpPr>
          <p:cNvPr id="2201801" name="Group 201"/>
          <p:cNvGrpSpPr>
            <a:grpSpLocks/>
          </p:cNvGrpSpPr>
          <p:nvPr/>
        </p:nvGrpSpPr>
        <p:grpSpPr bwMode="auto">
          <a:xfrm>
            <a:off x="4084638" y="2513013"/>
            <a:ext cx="1193800" cy="173037"/>
            <a:chOff x="2573" y="1527"/>
            <a:chExt cx="752" cy="129"/>
          </a:xfrm>
        </p:grpSpPr>
        <p:sp>
          <p:nvSpPr>
            <p:cNvPr id="2201802" name="AutoShape 202"/>
            <p:cNvSpPr>
              <a:spLocks noChangeArrowheads="1"/>
            </p:cNvSpPr>
            <p:nvPr/>
          </p:nvSpPr>
          <p:spPr bwMode="auto">
            <a:xfrm>
              <a:off x="2573" y="1528"/>
              <a:ext cx="246" cy="128"/>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03" name="AutoShape 203"/>
            <p:cNvSpPr>
              <a:spLocks noChangeArrowheads="1"/>
            </p:cNvSpPr>
            <p:nvPr/>
          </p:nvSpPr>
          <p:spPr bwMode="auto">
            <a:xfrm>
              <a:off x="3079" y="1527"/>
              <a:ext cx="246" cy="128"/>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
        <p:nvSpPr>
          <p:cNvPr id="2201804" name="Text Box 204"/>
          <p:cNvSpPr txBox="1">
            <a:spLocks noChangeArrowheads="1"/>
          </p:cNvSpPr>
          <p:nvPr/>
        </p:nvSpPr>
        <p:spPr bwMode="auto">
          <a:xfrm>
            <a:off x="6281738" y="3886200"/>
            <a:ext cx="28622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1800" b="1">
                <a:solidFill>
                  <a:srgbClr val="000066"/>
                </a:solidFill>
              </a:rPr>
              <a:t>5.  Caches longer reads</a:t>
            </a:r>
          </a:p>
        </p:txBody>
      </p:sp>
      <p:sp>
        <p:nvSpPr>
          <p:cNvPr id="2201805" name="AutoShape 205"/>
          <p:cNvSpPr>
            <a:spLocks noChangeArrowheads="1"/>
          </p:cNvSpPr>
          <p:nvPr/>
        </p:nvSpPr>
        <p:spPr bwMode="auto">
          <a:xfrm rot="10800000">
            <a:off x="4122738" y="3903663"/>
            <a:ext cx="390525" cy="203200"/>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06" name="Text Box 206"/>
          <p:cNvSpPr txBox="1">
            <a:spLocks noChangeArrowheads="1"/>
          </p:cNvSpPr>
          <p:nvPr/>
        </p:nvSpPr>
        <p:spPr bwMode="auto">
          <a:xfrm>
            <a:off x="3584575" y="5953125"/>
            <a:ext cx="5527675" cy="7524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1800" b="1" dirty="0">
                <a:solidFill>
                  <a:srgbClr val="000066"/>
                </a:solidFill>
              </a:rPr>
              <a:t>6</a:t>
            </a:r>
            <a:r>
              <a:rPr lang="en-US" sz="1800" b="1" dirty="0" smtClean="0">
                <a:solidFill>
                  <a:srgbClr val="000066"/>
                </a:solidFill>
              </a:rPr>
              <a:t>. </a:t>
            </a:r>
            <a:r>
              <a:rPr lang="en-US" sz="1800" b="1" dirty="0">
                <a:solidFill>
                  <a:srgbClr val="000066"/>
                </a:solidFill>
              </a:rPr>
              <a:t>RAID-DP</a:t>
            </a:r>
            <a:r>
              <a:rPr lang="en-US" sz="1800" b="1" baseline="30000" dirty="0">
                <a:solidFill>
                  <a:srgbClr val="000066"/>
                </a:solidFill>
                <a:cs typeface="Arial" pitchFamily="34" charset="0"/>
              </a:rPr>
              <a:t>™</a:t>
            </a:r>
            <a:r>
              <a:rPr lang="en-US" sz="2000" b="1" dirty="0">
                <a:solidFill>
                  <a:srgbClr val="000066"/>
                </a:solidFill>
              </a:rPr>
              <a:t>… </a:t>
            </a:r>
            <a:r>
              <a:rPr lang="en-US" sz="2000" b="1" u="sng" dirty="0">
                <a:solidFill>
                  <a:srgbClr val="000066"/>
                </a:solidFill>
              </a:rPr>
              <a:t>4000% more protection</a:t>
            </a:r>
          </a:p>
          <a:p>
            <a:pPr>
              <a:lnSpc>
                <a:spcPct val="90000"/>
              </a:lnSpc>
              <a:spcBef>
                <a:spcPct val="50000"/>
              </a:spcBef>
            </a:pPr>
            <a:r>
              <a:rPr lang="en-US" sz="1800" b="1" dirty="0">
                <a:solidFill>
                  <a:srgbClr val="000066"/>
                </a:solidFill>
              </a:rPr>
              <a:t>                for </a:t>
            </a:r>
            <a:r>
              <a:rPr lang="en-US" sz="1800" b="1" u="sng" dirty="0">
                <a:solidFill>
                  <a:srgbClr val="000066"/>
                </a:solidFill>
              </a:rPr>
              <a:t>only 7% more disk</a:t>
            </a:r>
            <a:r>
              <a:rPr lang="en-US" sz="1800" b="1" dirty="0">
                <a:solidFill>
                  <a:srgbClr val="000066"/>
                </a:solidFill>
              </a:rPr>
              <a:t> vs. single parity</a:t>
            </a:r>
          </a:p>
        </p:txBody>
      </p:sp>
      <p:grpSp>
        <p:nvGrpSpPr>
          <p:cNvPr id="2201807" name="Group 207"/>
          <p:cNvGrpSpPr>
            <a:grpSpLocks/>
          </p:cNvGrpSpPr>
          <p:nvPr/>
        </p:nvGrpSpPr>
        <p:grpSpPr bwMode="auto">
          <a:xfrm>
            <a:off x="4081463" y="2462213"/>
            <a:ext cx="1192212" cy="176212"/>
            <a:chOff x="2571" y="1551"/>
            <a:chExt cx="751" cy="111"/>
          </a:xfrm>
        </p:grpSpPr>
        <p:sp>
          <p:nvSpPr>
            <p:cNvPr id="2201808" name="AutoShape 208"/>
            <p:cNvSpPr>
              <a:spLocks noChangeArrowheads="1"/>
            </p:cNvSpPr>
            <p:nvPr/>
          </p:nvSpPr>
          <p:spPr bwMode="auto">
            <a:xfrm rot="10800000">
              <a:off x="3076" y="1552"/>
              <a:ext cx="246" cy="110"/>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09" name="AutoShape 209"/>
            <p:cNvSpPr>
              <a:spLocks noChangeArrowheads="1"/>
            </p:cNvSpPr>
            <p:nvPr/>
          </p:nvSpPr>
          <p:spPr bwMode="auto">
            <a:xfrm rot="10800000">
              <a:off x="2571" y="1551"/>
              <a:ext cx="246" cy="110"/>
            </a:xfrm>
            <a:prstGeom prst="downArrow">
              <a:avLst>
                <a:gd name="adj1" fmla="val 50000"/>
                <a:gd name="adj2" fmla="val 25000"/>
              </a:avLst>
            </a:prstGeom>
            <a:solidFill>
              <a:srgbClr val="33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2201810" name="Group 210"/>
          <p:cNvGrpSpPr>
            <a:grpSpLocks/>
          </p:cNvGrpSpPr>
          <p:nvPr/>
        </p:nvGrpSpPr>
        <p:grpSpPr bwMode="auto">
          <a:xfrm>
            <a:off x="217488" y="5326063"/>
            <a:ext cx="1984375" cy="747712"/>
            <a:chOff x="128" y="3353"/>
            <a:chExt cx="1250" cy="471"/>
          </a:xfrm>
        </p:grpSpPr>
        <p:sp>
          <p:nvSpPr>
            <p:cNvPr id="2201811" name="AutoShape 211"/>
            <p:cNvSpPr>
              <a:spLocks noChangeArrowheads="1"/>
            </p:cNvSpPr>
            <p:nvPr/>
          </p:nvSpPr>
          <p:spPr bwMode="auto">
            <a:xfrm>
              <a:off x="128" y="3354"/>
              <a:ext cx="217" cy="470"/>
            </a:xfrm>
            <a:prstGeom prst="flowChartMagneticDisk">
              <a:avLst/>
            </a:prstGeom>
            <a:solidFill>
              <a:schemeClr val="bg1"/>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12" name="AutoShape 212"/>
            <p:cNvSpPr>
              <a:spLocks noChangeArrowheads="1"/>
            </p:cNvSpPr>
            <p:nvPr/>
          </p:nvSpPr>
          <p:spPr bwMode="auto">
            <a:xfrm>
              <a:off x="387" y="3354"/>
              <a:ext cx="216" cy="470"/>
            </a:xfrm>
            <a:prstGeom prst="flowChartMagneticDisk">
              <a:avLst/>
            </a:prstGeom>
            <a:solidFill>
              <a:schemeClr val="bg1"/>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13" name="AutoShape 213"/>
            <p:cNvSpPr>
              <a:spLocks noChangeArrowheads="1"/>
            </p:cNvSpPr>
            <p:nvPr/>
          </p:nvSpPr>
          <p:spPr bwMode="auto">
            <a:xfrm>
              <a:off x="645" y="3354"/>
              <a:ext cx="217" cy="470"/>
            </a:xfrm>
            <a:prstGeom prst="flowChartMagneticDisk">
              <a:avLst/>
            </a:prstGeom>
            <a:solidFill>
              <a:schemeClr val="bg1"/>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14" name="AutoShape 214"/>
            <p:cNvSpPr>
              <a:spLocks noChangeArrowheads="1"/>
            </p:cNvSpPr>
            <p:nvPr/>
          </p:nvSpPr>
          <p:spPr bwMode="auto">
            <a:xfrm>
              <a:off x="903" y="3353"/>
              <a:ext cx="217" cy="470"/>
            </a:xfrm>
            <a:prstGeom prst="flowChartMagneticDisk">
              <a:avLst/>
            </a:prstGeom>
            <a:solidFill>
              <a:schemeClr val="bg1"/>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15" name="AutoShape 215"/>
            <p:cNvSpPr>
              <a:spLocks noChangeArrowheads="1"/>
            </p:cNvSpPr>
            <p:nvPr/>
          </p:nvSpPr>
          <p:spPr bwMode="auto">
            <a:xfrm>
              <a:off x="1160" y="3354"/>
              <a:ext cx="218" cy="470"/>
            </a:xfrm>
            <a:prstGeom prst="flowChartMagneticDisk">
              <a:avLst/>
            </a:prstGeom>
            <a:solidFill>
              <a:schemeClr val="bg1"/>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
        <p:nvSpPr>
          <p:cNvPr id="2201816" name="Text Box 216"/>
          <p:cNvSpPr txBox="1">
            <a:spLocks noChangeArrowheads="1"/>
          </p:cNvSpPr>
          <p:nvPr/>
        </p:nvSpPr>
        <p:spPr bwMode="auto">
          <a:xfrm>
            <a:off x="0" y="6124575"/>
            <a:ext cx="3586163"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800" b="1" i="1">
                <a:solidFill>
                  <a:srgbClr val="000066"/>
                </a:solidFill>
              </a:rPr>
              <a:t>Reclaim 36% of mirrored disk   with RAID-DP</a:t>
            </a:r>
          </a:p>
        </p:txBody>
      </p:sp>
      <p:sp>
        <p:nvSpPr>
          <p:cNvPr id="2201817" name="Text Box 217"/>
          <p:cNvSpPr txBox="1">
            <a:spLocks noChangeArrowheads="1"/>
          </p:cNvSpPr>
          <p:nvPr/>
        </p:nvSpPr>
        <p:spPr bwMode="auto">
          <a:xfrm>
            <a:off x="2133600" y="4368800"/>
            <a:ext cx="60960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4200" b="1">
                <a:solidFill>
                  <a:srgbClr val="CC0000"/>
                </a:solidFill>
              </a:rPr>
              <a:t>X</a:t>
            </a:r>
          </a:p>
        </p:txBody>
      </p:sp>
      <p:sp>
        <p:nvSpPr>
          <p:cNvPr id="2201818" name="Text Box 218"/>
          <p:cNvSpPr txBox="1">
            <a:spLocks noChangeArrowheads="1"/>
          </p:cNvSpPr>
          <p:nvPr/>
        </p:nvSpPr>
        <p:spPr bwMode="auto">
          <a:xfrm>
            <a:off x="2138363" y="5476875"/>
            <a:ext cx="60960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4200" b="1">
                <a:solidFill>
                  <a:srgbClr val="CC0000"/>
                </a:solidFill>
              </a:rPr>
              <a:t>X</a:t>
            </a:r>
          </a:p>
        </p:txBody>
      </p:sp>
      <p:sp>
        <p:nvSpPr>
          <p:cNvPr id="2201822" name="Text Box 222"/>
          <p:cNvSpPr txBox="1">
            <a:spLocks noChangeArrowheads="1"/>
          </p:cNvSpPr>
          <p:nvPr/>
        </p:nvSpPr>
        <p:spPr bwMode="auto">
          <a:xfrm>
            <a:off x="3195638" y="4387850"/>
            <a:ext cx="407987"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4200" b="1">
                <a:solidFill>
                  <a:srgbClr val="CC0000"/>
                </a:solidFill>
              </a:rPr>
              <a:t>X</a:t>
            </a:r>
          </a:p>
        </p:txBody>
      </p:sp>
      <p:sp>
        <p:nvSpPr>
          <p:cNvPr id="2201823" name="Text Box 223"/>
          <p:cNvSpPr txBox="1">
            <a:spLocks noChangeArrowheads="1"/>
          </p:cNvSpPr>
          <p:nvPr/>
        </p:nvSpPr>
        <p:spPr bwMode="auto">
          <a:xfrm>
            <a:off x="3592513" y="4391025"/>
            <a:ext cx="45085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4200" b="1">
                <a:solidFill>
                  <a:srgbClr val="CC0000"/>
                </a:solidFill>
              </a:rPr>
              <a:t>X</a:t>
            </a:r>
          </a:p>
        </p:txBody>
      </p:sp>
      <p:grpSp>
        <p:nvGrpSpPr>
          <p:cNvPr id="2201824" name="Group 224"/>
          <p:cNvGrpSpPr>
            <a:grpSpLocks/>
          </p:cNvGrpSpPr>
          <p:nvPr/>
        </p:nvGrpSpPr>
        <p:grpSpPr bwMode="auto">
          <a:xfrm>
            <a:off x="211138" y="4214813"/>
            <a:ext cx="2806700" cy="1863725"/>
            <a:chOff x="133" y="2655"/>
            <a:chExt cx="1768" cy="1174"/>
          </a:xfrm>
        </p:grpSpPr>
        <p:sp>
          <p:nvSpPr>
            <p:cNvPr id="2201825" name="AutoShape 225"/>
            <p:cNvSpPr>
              <a:spLocks noChangeArrowheads="1"/>
            </p:cNvSpPr>
            <p:nvPr/>
          </p:nvSpPr>
          <p:spPr bwMode="auto">
            <a:xfrm>
              <a:off x="133" y="2656"/>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26" name="AutoShape 226"/>
            <p:cNvSpPr>
              <a:spLocks noChangeArrowheads="1"/>
            </p:cNvSpPr>
            <p:nvPr/>
          </p:nvSpPr>
          <p:spPr bwMode="auto">
            <a:xfrm>
              <a:off x="392" y="2656"/>
              <a:ext cx="216"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27" name="AutoShape 227"/>
            <p:cNvSpPr>
              <a:spLocks noChangeArrowheads="1"/>
            </p:cNvSpPr>
            <p:nvPr/>
          </p:nvSpPr>
          <p:spPr bwMode="auto">
            <a:xfrm>
              <a:off x="650" y="2656"/>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28" name="AutoShape 228"/>
            <p:cNvSpPr>
              <a:spLocks noChangeArrowheads="1"/>
            </p:cNvSpPr>
            <p:nvPr/>
          </p:nvSpPr>
          <p:spPr bwMode="auto">
            <a:xfrm>
              <a:off x="908" y="2655"/>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29" name="AutoShape 229"/>
            <p:cNvSpPr>
              <a:spLocks noChangeArrowheads="1"/>
            </p:cNvSpPr>
            <p:nvPr/>
          </p:nvSpPr>
          <p:spPr bwMode="auto">
            <a:xfrm>
              <a:off x="1165" y="2656"/>
              <a:ext cx="218"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30" name="AutoShape 230"/>
            <p:cNvSpPr>
              <a:spLocks noChangeArrowheads="1"/>
            </p:cNvSpPr>
            <p:nvPr/>
          </p:nvSpPr>
          <p:spPr bwMode="auto">
            <a:xfrm>
              <a:off x="1423" y="2656"/>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31" name="AutoShape 231"/>
            <p:cNvSpPr>
              <a:spLocks noChangeArrowheads="1"/>
            </p:cNvSpPr>
            <p:nvPr/>
          </p:nvSpPr>
          <p:spPr bwMode="auto">
            <a:xfrm>
              <a:off x="1680" y="2661"/>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nvGrpSpPr>
            <p:cNvPr id="2201832" name="Group 232"/>
            <p:cNvGrpSpPr>
              <a:grpSpLocks/>
            </p:cNvGrpSpPr>
            <p:nvPr/>
          </p:nvGrpSpPr>
          <p:grpSpPr bwMode="auto">
            <a:xfrm>
              <a:off x="137" y="3353"/>
              <a:ext cx="1764" cy="476"/>
              <a:chOff x="137" y="2560"/>
              <a:chExt cx="1764" cy="476"/>
            </a:xfrm>
          </p:grpSpPr>
          <p:sp>
            <p:nvSpPr>
              <p:cNvPr id="2201833" name="AutoShape 233"/>
              <p:cNvSpPr>
                <a:spLocks noChangeArrowheads="1"/>
              </p:cNvSpPr>
              <p:nvPr/>
            </p:nvSpPr>
            <p:spPr bwMode="auto">
              <a:xfrm>
                <a:off x="137" y="2561"/>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34" name="AutoShape 234"/>
              <p:cNvSpPr>
                <a:spLocks noChangeArrowheads="1"/>
              </p:cNvSpPr>
              <p:nvPr/>
            </p:nvSpPr>
            <p:spPr bwMode="auto">
              <a:xfrm>
                <a:off x="396" y="2561"/>
                <a:ext cx="216"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35" name="AutoShape 235"/>
              <p:cNvSpPr>
                <a:spLocks noChangeArrowheads="1"/>
              </p:cNvSpPr>
              <p:nvPr/>
            </p:nvSpPr>
            <p:spPr bwMode="auto">
              <a:xfrm>
                <a:off x="654" y="2561"/>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36" name="AutoShape 236"/>
              <p:cNvSpPr>
                <a:spLocks noChangeArrowheads="1"/>
              </p:cNvSpPr>
              <p:nvPr/>
            </p:nvSpPr>
            <p:spPr bwMode="auto">
              <a:xfrm>
                <a:off x="912" y="2560"/>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37" name="AutoShape 237"/>
              <p:cNvSpPr>
                <a:spLocks noChangeArrowheads="1"/>
              </p:cNvSpPr>
              <p:nvPr/>
            </p:nvSpPr>
            <p:spPr bwMode="auto">
              <a:xfrm>
                <a:off x="1169" y="2561"/>
                <a:ext cx="218"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38" name="AutoShape 238"/>
              <p:cNvSpPr>
                <a:spLocks noChangeArrowheads="1"/>
              </p:cNvSpPr>
              <p:nvPr/>
            </p:nvSpPr>
            <p:spPr bwMode="auto">
              <a:xfrm>
                <a:off x="1427" y="2561"/>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39" name="AutoShape 239"/>
              <p:cNvSpPr>
                <a:spLocks noChangeArrowheads="1"/>
              </p:cNvSpPr>
              <p:nvPr/>
            </p:nvSpPr>
            <p:spPr bwMode="auto">
              <a:xfrm>
                <a:off x="1684" y="2566"/>
                <a:ext cx="217" cy="470"/>
              </a:xfrm>
              <a:prstGeom prst="flowChartMagneticDisk">
                <a:avLst/>
              </a:prstGeom>
              <a:solidFill>
                <a:srgbClr val="5F5F5F"/>
              </a:solidFill>
              <a:ln w="12700">
                <a:solidFill>
                  <a:schemeClr val="accent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sp>
        <p:nvSpPr>
          <p:cNvPr id="2201840" name="Text Box 240"/>
          <p:cNvSpPr txBox="1">
            <a:spLocks noChangeArrowheads="1"/>
          </p:cNvSpPr>
          <p:nvPr/>
        </p:nvSpPr>
        <p:spPr bwMode="auto">
          <a:xfrm>
            <a:off x="3303588" y="1371600"/>
            <a:ext cx="58404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2000" b="1" u="sng">
                <a:solidFill>
                  <a:srgbClr val="000066"/>
                </a:solidFill>
              </a:rPr>
              <a:t>WAFL</a:t>
            </a:r>
            <a:r>
              <a:rPr lang="en-US" sz="2000" u="sng" baseline="30000">
                <a:solidFill>
                  <a:srgbClr val="000066"/>
                </a:solidFill>
                <a:cs typeface="Arial" pitchFamily="34" charset="0"/>
              </a:rPr>
              <a:t>®</a:t>
            </a:r>
            <a:r>
              <a:rPr lang="en-US" sz="2000" b="1" u="sng">
                <a:solidFill>
                  <a:srgbClr val="000066"/>
                </a:solidFill>
              </a:rPr>
              <a:t> – serves multiple concurrent requests</a:t>
            </a:r>
          </a:p>
        </p:txBody>
      </p:sp>
      <p:sp>
        <p:nvSpPr>
          <p:cNvPr id="2201841" name="Text Box 241"/>
          <p:cNvSpPr txBox="1">
            <a:spLocks noChangeArrowheads="1"/>
          </p:cNvSpPr>
          <p:nvPr/>
        </p:nvSpPr>
        <p:spPr bwMode="auto">
          <a:xfrm>
            <a:off x="3206750" y="4689475"/>
            <a:ext cx="95885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400" b="1">
                <a:solidFill>
                  <a:schemeClr val="bg1"/>
                </a:solidFill>
              </a:rPr>
              <a:t>500   GB</a:t>
            </a:r>
          </a:p>
        </p:txBody>
      </p:sp>
      <p:sp>
        <p:nvSpPr>
          <p:cNvPr id="2201842" name="Text Box 242"/>
          <p:cNvSpPr txBox="1">
            <a:spLocks noChangeArrowheads="1"/>
          </p:cNvSpPr>
          <p:nvPr/>
        </p:nvSpPr>
        <p:spPr bwMode="auto">
          <a:xfrm>
            <a:off x="2162175" y="4681538"/>
            <a:ext cx="95885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400" b="1">
                <a:solidFill>
                  <a:schemeClr val="bg1"/>
                </a:solidFill>
              </a:rPr>
              <a:t>500   GB</a:t>
            </a:r>
          </a:p>
        </p:txBody>
      </p:sp>
      <p:grpSp>
        <p:nvGrpSpPr>
          <p:cNvPr id="2201843" name="Group 243"/>
          <p:cNvGrpSpPr>
            <a:grpSpLocks/>
          </p:cNvGrpSpPr>
          <p:nvPr/>
        </p:nvGrpSpPr>
        <p:grpSpPr bwMode="auto">
          <a:xfrm>
            <a:off x="1619838" y="23054"/>
            <a:ext cx="7632682" cy="679450"/>
            <a:chOff x="1043" y="0"/>
            <a:chExt cx="4717" cy="428"/>
          </a:xfrm>
        </p:grpSpPr>
        <p:sp>
          <p:nvSpPr>
            <p:cNvPr id="2201844" name="Rectangle 244"/>
            <p:cNvSpPr>
              <a:spLocks noChangeArrowheads="1"/>
            </p:cNvSpPr>
            <p:nvPr/>
          </p:nvSpPr>
          <p:spPr bwMode="auto">
            <a:xfrm>
              <a:off x="1043" y="0"/>
              <a:ext cx="4717" cy="428"/>
            </a:xfrm>
            <a:prstGeom prst="rect">
              <a:avLst/>
            </a:pr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45" name="Text Box 245"/>
            <p:cNvSpPr txBox="1">
              <a:spLocks noChangeArrowheads="1"/>
            </p:cNvSpPr>
            <p:nvPr/>
          </p:nvSpPr>
          <p:spPr bwMode="auto">
            <a:xfrm>
              <a:off x="1050" y="45"/>
              <a:ext cx="471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b="1" i="1">
                  <a:solidFill>
                    <a:srgbClr val="FFFFFF"/>
                  </a:solidFill>
                  <a:cs typeface="Arial" pitchFamily="34" charset="0"/>
                </a:rPr>
                <a:t>Faster </a:t>
              </a:r>
              <a:r>
                <a:rPr lang="en-US" b="1">
                  <a:solidFill>
                    <a:srgbClr val="FFFFFF"/>
                  </a:solidFill>
                  <a:cs typeface="Arial" pitchFamily="34" charset="0"/>
                </a:rPr>
                <a:t>service, More protection...with LESS</a:t>
              </a:r>
            </a:p>
          </p:txBody>
        </p:sp>
      </p:grpSp>
      <p:sp>
        <p:nvSpPr>
          <p:cNvPr id="2201846" name="Rectangle 246"/>
          <p:cNvSpPr>
            <a:spLocks noChangeArrowheads="1"/>
          </p:cNvSpPr>
          <p:nvPr/>
        </p:nvSpPr>
        <p:spPr bwMode="auto">
          <a:xfrm>
            <a:off x="3124200" y="1793875"/>
            <a:ext cx="5880100" cy="2397125"/>
          </a:xfrm>
          <a:prstGeom prst="rect">
            <a:avLst/>
          </a:prstGeom>
          <a:solidFill>
            <a:srgbClr val="FFFFFF">
              <a:alpha val="80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2201847" name="Text Box 247"/>
          <p:cNvSpPr txBox="1">
            <a:spLocks noChangeArrowheads="1"/>
          </p:cNvSpPr>
          <p:nvPr/>
        </p:nvSpPr>
        <p:spPr bwMode="auto">
          <a:xfrm>
            <a:off x="71438" y="2997200"/>
            <a:ext cx="29829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1800" b="1">
                <a:solidFill>
                  <a:schemeClr val="tx1"/>
                </a:solidFill>
              </a:rPr>
              <a:t> Always update in-place</a:t>
            </a:r>
          </a:p>
        </p:txBody>
      </p:sp>
      <p:sp>
        <p:nvSpPr>
          <p:cNvPr id="2201848" name="Rectangle 248"/>
          <p:cNvSpPr>
            <a:spLocks noChangeArrowheads="1"/>
          </p:cNvSpPr>
          <p:nvPr/>
        </p:nvSpPr>
        <p:spPr bwMode="auto">
          <a:xfrm>
            <a:off x="0" y="1858963"/>
            <a:ext cx="3279775" cy="1914525"/>
          </a:xfrm>
          <a:prstGeom prst="rect">
            <a:avLst/>
          </a:prstGeom>
          <a:solidFill>
            <a:srgbClr val="FFFFFF">
              <a:alpha val="80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01849" name="Text Box 249"/>
          <p:cNvSpPr txBox="1">
            <a:spLocks noChangeArrowheads="1"/>
          </p:cNvSpPr>
          <p:nvPr/>
        </p:nvSpPr>
        <p:spPr bwMode="auto">
          <a:xfrm>
            <a:off x="5781675" y="5581650"/>
            <a:ext cx="2946400"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600" b="1" i="1">
                <a:solidFill>
                  <a:srgbClr val="000066"/>
                </a:solidFill>
              </a:rPr>
              <a:t>Bigger Disks = Bigger Risks</a:t>
            </a:r>
          </a:p>
        </p:txBody>
      </p:sp>
      <p:sp>
        <p:nvSpPr>
          <p:cNvPr id="2201850" name="Text Box 250"/>
          <p:cNvSpPr txBox="1">
            <a:spLocks noChangeArrowheads="1"/>
          </p:cNvSpPr>
          <p:nvPr/>
        </p:nvSpPr>
        <p:spPr bwMode="auto">
          <a:xfrm>
            <a:off x="5486400" y="5029200"/>
            <a:ext cx="3352800" cy="31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50000"/>
              </a:spcBef>
            </a:pPr>
            <a:r>
              <a:rPr lang="en-US" sz="1600" b="1" i="1">
                <a:solidFill>
                  <a:schemeClr val="tx2"/>
                </a:solidFill>
              </a:rPr>
              <a:t>1 parity calc per CP, not per disk</a:t>
            </a:r>
          </a:p>
        </p:txBody>
      </p:sp>
      <p:sp>
        <p:nvSpPr>
          <p:cNvPr id="2201851" name="Text Box 251"/>
          <p:cNvSpPr txBox="1">
            <a:spLocks noChangeArrowheads="1"/>
          </p:cNvSpPr>
          <p:nvPr/>
        </p:nvSpPr>
        <p:spPr bwMode="auto">
          <a:xfrm>
            <a:off x="3276600" y="5313363"/>
            <a:ext cx="5867400"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en-US" sz="1600" b="1" i="1">
                <a:solidFill>
                  <a:schemeClr val="tx2"/>
                </a:solidFill>
              </a:rPr>
              <a:t>2-3 times faster on writes than Unix or NTFS file systems</a:t>
            </a:r>
          </a:p>
        </p:txBody>
      </p:sp>
      <p:sp>
        <p:nvSpPr>
          <p:cNvPr id="2201852" name="Text Box 252"/>
          <p:cNvSpPr txBox="1">
            <a:spLocks noChangeArrowheads="1"/>
          </p:cNvSpPr>
          <p:nvPr/>
        </p:nvSpPr>
        <p:spPr bwMode="auto">
          <a:xfrm>
            <a:off x="1600200" y="609600"/>
            <a:ext cx="7543800" cy="5191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b="1">
                <a:solidFill>
                  <a:schemeClr val="tx2"/>
                </a:solidFill>
              </a:rPr>
              <a:t>NetApp WAFL &amp; RAID-DP</a:t>
            </a:r>
          </a:p>
        </p:txBody>
      </p:sp>
      <p:sp>
        <p:nvSpPr>
          <p:cNvPr id="2" name="Espaço Reservado para Número de Slide 1"/>
          <p:cNvSpPr>
            <a:spLocks noGrp="1"/>
          </p:cNvSpPr>
          <p:nvPr>
            <p:ph type="sldNum" sz="quarter" idx="12"/>
          </p:nvPr>
        </p:nvSpPr>
        <p:spPr/>
        <p:txBody>
          <a:bodyPr/>
          <a:lstStyle/>
          <a:p>
            <a:fld id="{7F6B991A-3BD2-418C-AAD0-65C3483CB10C}" type="slidenum">
              <a:rPr lang="pt-BR" smtClean="0"/>
              <a:t>6</a:t>
            </a:fld>
            <a:endParaRPr lang="pt-BR"/>
          </a:p>
        </p:txBody>
      </p:sp>
    </p:spTree>
    <p:extLst>
      <p:ext uri="{BB962C8B-B14F-4D97-AF65-F5344CB8AC3E}">
        <p14:creationId xmlns:p14="http://schemas.microsoft.com/office/powerpoint/2010/main" val="452992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201799"/>
                                        </p:tgtEl>
                                        <p:attrNameLst>
                                          <p:attrName>style.visibility</p:attrName>
                                        </p:attrNameLst>
                                      </p:cBhvr>
                                      <p:to>
                                        <p:strVal val="visible"/>
                                      </p:to>
                                    </p:set>
                                    <p:animEffect transition="in" filter="barn(inHorizontal)">
                                      <p:cBhvr>
                                        <p:cTn id="7" dur="1000"/>
                                        <p:tgtEl>
                                          <p:spTgt spid="22017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4" presetClass="entr" presetSubtype="0" fill="hold" grpId="0" nodeType="clickEffect">
                                  <p:stCondLst>
                                    <p:cond delay="0"/>
                                  </p:stCondLst>
                                  <p:childTnLst>
                                    <p:set>
                                      <p:cBhvr>
                                        <p:cTn id="11" dur="1" fill="hold">
                                          <p:stCondLst>
                                            <p:cond delay="0"/>
                                          </p:stCondLst>
                                        </p:cTn>
                                        <p:tgtEl>
                                          <p:spTgt spid="2201841"/>
                                        </p:tgtEl>
                                        <p:attrNameLst>
                                          <p:attrName>style.visibility</p:attrName>
                                        </p:attrNameLst>
                                      </p:cBhvr>
                                      <p:to>
                                        <p:strVal val="visible"/>
                                      </p:to>
                                    </p:set>
                                    <p:anim from="(-#ppt_w/2)" to="(#ppt_x)" calcmode="lin" valueType="num">
                                      <p:cBhvr>
                                        <p:cTn id="12" dur="600" fill="hold">
                                          <p:stCondLst>
                                            <p:cond delay="0"/>
                                          </p:stCondLst>
                                        </p:cTn>
                                        <p:tgtEl>
                                          <p:spTgt spid="2201841"/>
                                        </p:tgtEl>
                                        <p:attrNameLst>
                                          <p:attrName>ppt_x</p:attrName>
                                        </p:attrNameLst>
                                      </p:cBhvr>
                                    </p:anim>
                                    <p:anim from="0" to="-1.0" calcmode="lin" valueType="num">
                                      <p:cBhvr>
                                        <p:cTn id="13" dur="200" decel="50000" autoRev="1" fill="hold">
                                          <p:stCondLst>
                                            <p:cond delay="600"/>
                                          </p:stCondLst>
                                        </p:cTn>
                                        <p:tgtEl>
                                          <p:spTgt spid="2201841"/>
                                        </p:tgtEl>
                                        <p:attrNameLst>
                                          <p:attrName>xshear</p:attrName>
                                        </p:attrNameLst>
                                      </p:cBhvr>
                                    </p:anim>
                                    <p:animScale>
                                      <p:cBhvr>
                                        <p:cTn id="14" dur="200" decel="100000" autoRev="1" fill="hold">
                                          <p:stCondLst>
                                            <p:cond delay="600"/>
                                          </p:stCondLst>
                                        </p:cTn>
                                        <p:tgtEl>
                                          <p:spTgt spid="2201841"/>
                                        </p:tgtEl>
                                      </p:cBhvr>
                                      <p:from x="100000" y="100000"/>
                                      <p:to x="80000" y="100000"/>
                                    </p:animScale>
                                    <p:anim by="(#ppt_h/3+#ppt_w*0.1)" calcmode="lin" valueType="num">
                                      <p:cBhvr additive="sum">
                                        <p:cTn id="15" dur="200" decel="100000" autoRev="1" fill="hold">
                                          <p:stCondLst>
                                            <p:cond delay="600"/>
                                          </p:stCondLst>
                                        </p:cTn>
                                        <p:tgtEl>
                                          <p:spTgt spid="2201841"/>
                                        </p:tgtEl>
                                        <p:attrNameLst>
                                          <p:attrName>ppt_x</p:attrName>
                                        </p:attrNameLst>
                                      </p:cBhvr>
                                    </p:anim>
                                  </p:childTnLst>
                                </p:cTn>
                              </p:par>
                              <p:par>
                                <p:cTn id="16" presetID="34" presetClass="entr" presetSubtype="0" fill="hold" grpId="0" nodeType="withEffect">
                                  <p:stCondLst>
                                    <p:cond delay="0"/>
                                  </p:stCondLst>
                                  <p:childTnLst>
                                    <p:set>
                                      <p:cBhvr>
                                        <p:cTn id="17" dur="1" fill="hold">
                                          <p:stCondLst>
                                            <p:cond delay="0"/>
                                          </p:stCondLst>
                                        </p:cTn>
                                        <p:tgtEl>
                                          <p:spTgt spid="2201842"/>
                                        </p:tgtEl>
                                        <p:attrNameLst>
                                          <p:attrName>style.visibility</p:attrName>
                                        </p:attrNameLst>
                                      </p:cBhvr>
                                      <p:to>
                                        <p:strVal val="visible"/>
                                      </p:to>
                                    </p:set>
                                    <p:anim from="(-#ppt_w/2)" to="(#ppt_x)" calcmode="lin" valueType="num">
                                      <p:cBhvr>
                                        <p:cTn id="18" dur="600" fill="hold">
                                          <p:stCondLst>
                                            <p:cond delay="0"/>
                                          </p:stCondLst>
                                        </p:cTn>
                                        <p:tgtEl>
                                          <p:spTgt spid="2201842"/>
                                        </p:tgtEl>
                                        <p:attrNameLst>
                                          <p:attrName>ppt_x</p:attrName>
                                        </p:attrNameLst>
                                      </p:cBhvr>
                                    </p:anim>
                                    <p:anim from="0" to="-1.0" calcmode="lin" valueType="num">
                                      <p:cBhvr>
                                        <p:cTn id="19" dur="200" decel="50000" autoRev="1" fill="hold">
                                          <p:stCondLst>
                                            <p:cond delay="600"/>
                                          </p:stCondLst>
                                        </p:cTn>
                                        <p:tgtEl>
                                          <p:spTgt spid="2201842"/>
                                        </p:tgtEl>
                                        <p:attrNameLst>
                                          <p:attrName>xshear</p:attrName>
                                        </p:attrNameLst>
                                      </p:cBhvr>
                                    </p:anim>
                                    <p:animScale>
                                      <p:cBhvr>
                                        <p:cTn id="20" dur="200" decel="100000" autoRev="1" fill="hold">
                                          <p:stCondLst>
                                            <p:cond delay="600"/>
                                          </p:stCondLst>
                                        </p:cTn>
                                        <p:tgtEl>
                                          <p:spTgt spid="2201842"/>
                                        </p:tgtEl>
                                      </p:cBhvr>
                                      <p:from x="100000" y="100000"/>
                                      <p:to x="80000" y="100000"/>
                                    </p:animScale>
                                    <p:anim by="(#ppt_h/3+#ppt_w*0.1)" calcmode="lin" valueType="num">
                                      <p:cBhvr additive="sum">
                                        <p:cTn id="21" dur="200" decel="100000" autoRev="1" fill="hold">
                                          <p:stCondLst>
                                            <p:cond delay="600"/>
                                          </p:stCondLst>
                                        </p:cTn>
                                        <p:tgtEl>
                                          <p:spTgt spid="2201842"/>
                                        </p:tgtEl>
                                        <p:attrNameLst>
                                          <p:attrName>ppt_x</p:attrName>
                                        </p:attrNameLst>
                                      </p:cBhvr>
                                    </p:anim>
                                  </p:childTnLst>
                                </p:cTn>
                              </p:par>
                            </p:childTnLst>
                          </p:cTn>
                        </p:par>
                        <p:par>
                          <p:cTn id="22" fill="hold" nodeType="afterGroup">
                            <p:stCondLst>
                              <p:cond delay="1000"/>
                            </p:stCondLst>
                            <p:childTnLst>
                              <p:par>
                                <p:cTn id="23" presetID="16" presetClass="entr" presetSubtype="37" fill="hold" grpId="0" nodeType="afterEffect">
                                  <p:stCondLst>
                                    <p:cond delay="0"/>
                                  </p:stCondLst>
                                  <p:childTnLst>
                                    <p:set>
                                      <p:cBhvr>
                                        <p:cTn id="24" dur="1" fill="hold">
                                          <p:stCondLst>
                                            <p:cond delay="0"/>
                                          </p:stCondLst>
                                        </p:cTn>
                                        <p:tgtEl>
                                          <p:spTgt spid="2201849"/>
                                        </p:tgtEl>
                                        <p:attrNameLst>
                                          <p:attrName>style.visibility</p:attrName>
                                        </p:attrNameLst>
                                      </p:cBhvr>
                                      <p:to>
                                        <p:strVal val="visible"/>
                                      </p:to>
                                    </p:set>
                                    <p:animEffect transition="in" filter="barn(outVertical)">
                                      <p:cBhvr>
                                        <p:cTn id="25" dur="1000"/>
                                        <p:tgtEl>
                                          <p:spTgt spid="220184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2201800"/>
                                        </p:tgtEl>
                                        <p:attrNameLst>
                                          <p:attrName>style.visibility</p:attrName>
                                        </p:attrNameLst>
                                      </p:cBhvr>
                                      <p:to>
                                        <p:strVal val="visible"/>
                                      </p:to>
                                    </p:set>
                                    <p:animEffect transition="in" filter="slide(fromLeft)">
                                      <p:cBhvr>
                                        <p:cTn id="30" dur="500"/>
                                        <p:tgtEl>
                                          <p:spTgt spid="220180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1" fill="hold" nodeType="clickEffect">
                                  <p:stCondLst>
                                    <p:cond delay="0"/>
                                  </p:stCondLst>
                                  <p:childTnLst>
                                    <p:set>
                                      <p:cBhvr>
                                        <p:cTn id="34" dur="1" fill="hold">
                                          <p:stCondLst>
                                            <p:cond delay="0"/>
                                          </p:stCondLst>
                                        </p:cTn>
                                        <p:tgtEl>
                                          <p:spTgt spid="2201740"/>
                                        </p:tgtEl>
                                        <p:attrNameLst>
                                          <p:attrName>style.visibility</p:attrName>
                                        </p:attrNameLst>
                                      </p:cBhvr>
                                      <p:to>
                                        <p:strVal val="visible"/>
                                      </p:to>
                                    </p:set>
                                    <p:animEffect transition="in" filter="slide(fromTop)">
                                      <p:cBhvr>
                                        <p:cTn id="35" dur="500"/>
                                        <p:tgtEl>
                                          <p:spTgt spid="220174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2201671"/>
                                        </p:tgtEl>
                                        <p:attrNameLst>
                                          <p:attrName>style.visibility</p:attrName>
                                        </p:attrNameLst>
                                      </p:cBhvr>
                                      <p:to>
                                        <p:strVal val="visible"/>
                                      </p:to>
                                    </p:set>
                                    <p:anim calcmode="lin" valueType="num">
                                      <p:cBhvr>
                                        <p:cTn id="40" dur="1000" fill="hold"/>
                                        <p:tgtEl>
                                          <p:spTgt spid="2201671"/>
                                        </p:tgtEl>
                                        <p:attrNameLst>
                                          <p:attrName>ppt_w</p:attrName>
                                        </p:attrNameLst>
                                      </p:cBhvr>
                                      <p:tavLst>
                                        <p:tav tm="0">
                                          <p:val>
                                            <p:strVal val="#ppt_w*0.70"/>
                                          </p:val>
                                        </p:tav>
                                        <p:tav tm="100000">
                                          <p:val>
                                            <p:strVal val="#ppt_w"/>
                                          </p:val>
                                        </p:tav>
                                      </p:tavLst>
                                    </p:anim>
                                    <p:anim calcmode="lin" valueType="num">
                                      <p:cBhvr>
                                        <p:cTn id="41" dur="1000" fill="hold"/>
                                        <p:tgtEl>
                                          <p:spTgt spid="2201671"/>
                                        </p:tgtEl>
                                        <p:attrNameLst>
                                          <p:attrName>ppt_h</p:attrName>
                                        </p:attrNameLst>
                                      </p:cBhvr>
                                      <p:tavLst>
                                        <p:tav tm="0">
                                          <p:val>
                                            <p:strVal val="#ppt_h"/>
                                          </p:val>
                                        </p:tav>
                                        <p:tav tm="100000">
                                          <p:val>
                                            <p:strVal val="#ppt_h"/>
                                          </p:val>
                                        </p:tav>
                                      </p:tavLst>
                                    </p:anim>
                                    <p:animEffect transition="in" filter="fade">
                                      <p:cBhvr>
                                        <p:cTn id="42" dur="1000"/>
                                        <p:tgtEl>
                                          <p:spTgt spid="220167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2" fill="hold" nodeType="clickEffect">
                                  <p:stCondLst>
                                    <p:cond delay="0"/>
                                  </p:stCondLst>
                                  <p:childTnLst>
                                    <p:set>
                                      <p:cBhvr>
                                        <p:cTn id="46" dur="1" fill="hold">
                                          <p:stCondLst>
                                            <p:cond delay="0"/>
                                          </p:stCondLst>
                                        </p:cTn>
                                        <p:tgtEl>
                                          <p:spTgt spid="2201685"/>
                                        </p:tgtEl>
                                        <p:attrNameLst>
                                          <p:attrName>style.visibility</p:attrName>
                                        </p:attrNameLst>
                                      </p:cBhvr>
                                      <p:to>
                                        <p:strVal val="visible"/>
                                      </p:to>
                                    </p:set>
                                    <p:animEffect transition="in" filter="slide(fromRight)">
                                      <p:cBhvr>
                                        <p:cTn id="47" dur="500"/>
                                        <p:tgtEl>
                                          <p:spTgt spid="220168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6" fill="hold" grpId="0" nodeType="clickEffect">
                                  <p:stCondLst>
                                    <p:cond delay="0"/>
                                  </p:stCondLst>
                                  <p:childTnLst>
                                    <p:set>
                                      <p:cBhvr>
                                        <p:cTn id="51" dur="1" fill="hold">
                                          <p:stCondLst>
                                            <p:cond delay="0"/>
                                          </p:stCondLst>
                                        </p:cTn>
                                        <p:tgtEl>
                                          <p:spTgt spid="2201806"/>
                                        </p:tgtEl>
                                        <p:attrNameLst>
                                          <p:attrName>style.visibility</p:attrName>
                                        </p:attrNameLst>
                                      </p:cBhvr>
                                      <p:to>
                                        <p:strVal val="visible"/>
                                      </p:to>
                                    </p:set>
                                    <p:animEffect transition="in" filter="barn(inHorizontal)">
                                      <p:cBhvr>
                                        <p:cTn id="52" dur="500"/>
                                        <p:tgtEl>
                                          <p:spTgt spid="220180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6" fill="hold" grpId="0" nodeType="clickEffect">
                                  <p:stCondLst>
                                    <p:cond delay="0"/>
                                  </p:stCondLst>
                                  <p:childTnLst>
                                    <p:set>
                                      <p:cBhvr>
                                        <p:cTn id="56" dur="1" fill="hold">
                                          <p:stCondLst>
                                            <p:cond delay="0"/>
                                          </p:stCondLst>
                                        </p:cTn>
                                        <p:tgtEl>
                                          <p:spTgt spid="2201817"/>
                                        </p:tgtEl>
                                        <p:attrNameLst>
                                          <p:attrName>style.visibility</p:attrName>
                                        </p:attrNameLst>
                                      </p:cBhvr>
                                      <p:to>
                                        <p:strVal val="visible"/>
                                      </p:to>
                                    </p:set>
                                    <p:animEffect transition="in" filter="barn(inHorizontal)">
                                      <p:cBhvr>
                                        <p:cTn id="57" dur="500"/>
                                        <p:tgtEl>
                                          <p:spTgt spid="2201817"/>
                                        </p:tgtEl>
                                      </p:cBhvr>
                                    </p:animEffect>
                                  </p:childTnLst>
                                </p:cTn>
                              </p:par>
                              <p:par>
                                <p:cTn id="58" presetID="16" presetClass="entr" presetSubtype="26" fill="hold" grpId="0" nodeType="withEffect">
                                  <p:stCondLst>
                                    <p:cond delay="0"/>
                                  </p:stCondLst>
                                  <p:childTnLst>
                                    <p:set>
                                      <p:cBhvr>
                                        <p:cTn id="59" dur="1" fill="hold">
                                          <p:stCondLst>
                                            <p:cond delay="0"/>
                                          </p:stCondLst>
                                        </p:cTn>
                                        <p:tgtEl>
                                          <p:spTgt spid="2201822"/>
                                        </p:tgtEl>
                                        <p:attrNameLst>
                                          <p:attrName>style.visibility</p:attrName>
                                        </p:attrNameLst>
                                      </p:cBhvr>
                                      <p:to>
                                        <p:strVal val="visible"/>
                                      </p:to>
                                    </p:set>
                                    <p:animEffect transition="in" filter="barn(inHorizontal)">
                                      <p:cBhvr>
                                        <p:cTn id="60" dur="500"/>
                                        <p:tgtEl>
                                          <p:spTgt spid="2201822"/>
                                        </p:tgtEl>
                                      </p:cBhvr>
                                    </p:animEffect>
                                  </p:childTnLst>
                                </p:cTn>
                              </p:par>
                            </p:childTnLst>
                          </p:cTn>
                        </p:par>
                        <p:par>
                          <p:cTn id="61" fill="hold" nodeType="afterGroup">
                            <p:stCondLst>
                              <p:cond delay="500"/>
                            </p:stCondLst>
                            <p:childTnLst>
                              <p:par>
                                <p:cTn id="62" presetID="16" presetClass="entr" presetSubtype="26" fill="hold" grpId="0" nodeType="afterEffect">
                                  <p:stCondLst>
                                    <p:cond delay="0"/>
                                  </p:stCondLst>
                                  <p:childTnLst>
                                    <p:set>
                                      <p:cBhvr>
                                        <p:cTn id="63" dur="1" fill="hold">
                                          <p:stCondLst>
                                            <p:cond delay="0"/>
                                          </p:stCondLst>
                                        </p:cTn>
                                        <p:tgtEl>
                                          <p:spTgt spid="2201818"/>
                                        </p:tgtEl>
                                        <p:attrNameLst>
                                          <p:attrName>style.visibility</p:attrName>
                                        </p:attrNameLst>
                                      </p:cBhvr>
                                      <p:to>
                                        <p:strVal val="visible"/>
                                      </p:to>
                                    </p:set>
                                    <p:animEffect transition="in" filter="barn(inHorizontal)">
                                      <p:cBhvr>
                                        <p:cTn id="64" dur="500"/>
                                        <p:tgtEl>
                                          <p:spTgt spid="2201818"/>
                                        </p:tgtEl>
                                      </p:cBhvr>
                                    </p:animEffect>
                                  </p:childTnLst>
                                </p:cTn>
                              </p:par>
                              <p:par>
                                <p:cTn id="65" presetID="16" presetClass="entr" presetSubtype="26" fill="hold" grpId="0" nodeType="withEffect">
                                  <p:stCondLst>
                                    <p:cond delay="0"/>
                                  </p:stCondLst>
                                  <p:childTnLst>
                                    <p:set>
                                      <p:cBhvr>
                                        <p:cTn id="66" dur="1" fill="hold">
                                          <p:stCondLst>
                                            <p:cond delay="0"/>
                                          </p:stCondLst>
                                        </p:cTn>
                                        <p:tgtEl>
                                          <p:spTgt spid="2201823"/>
                                        </p:tgtEl>
                                        <p:attrNameLst>
                                          <p:attrName>style.visibility</p:attrName>
                                        </p:attrNameLst>
                                      </p:cBhvr>
                                      <p:to>
                                        <p:strVal val="visible"/>
                                      </p:to>
                                    </p:set>
                                    <p:animEffect transition="in" filter="barn(inHorizontal)">
                                      <p:cBhvr>
                                        <p:cTn id="67" dur="500"/>
                                        <p:tgtEl>
                                          <p:spTgt spid="22018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2201824"/>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201817"/>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201818"/>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201822"/>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2201823"/>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2201824"/>
                                        </p:tgtEl>
                                        <p:attrNameLst>
                                          <p:attrName>style.visibility</p:attrName>
                                        </p:attrNameLst>
                                      </p:cBhvr>
                                      <p:to>
                                        <p:strVal val="hidden"/>
                                      </p:to>
                                    </p:set>
                                  </p:childTnLst>
                                </p:cTn>
                              </p:par>
                            </p:childTnLst>
                          </p:cTn>
                        </p:par>
                        <p:par>
                          <p:cTn id="84" fill="hold" nodeType="afterGroup">
                            <p:stCondLst>
                              <p:cond delay="0"/>
                            </p:stCondLst>
                            <p:childTnLst>
                              <p:par>
                                <p:cTn id="85" presetID="16" presetClass="entr" presetSubtype="26" fill="hold" nodeType="afterEffect">
                                  <p:stCondLst>
                                    <p:cond delay="0"/>
                                  </p:stCondLst>
                                  <p:childTnLst>
                                    <p:set>
                                      <p:cBhvr>
                                        <p:cTn id="86" dur="1" fill="hold">
                                          <p:stCondLst>
                                            <p:cond delay="0"/>
                                          </p:stCondLst>
                                        </p:cTn>
                                        <p:tgtEl>
                                          <p:spTgt spid="2201810"/>
                                        </p:tgtEl>
                                        <p:attrNameLst>
                                          <p:attrName>style.visibility</p:attrName>
                                        </p:attrNameLst>
                                      </p:cBhvr>
                                      <p:to>
                                        <p:strVal val="visible"/>
                                      </p:to>
                                    </p:set>
                                    <p:animEffect transition="in" filter="barn(inHorizontal)">
                                      <p:cBhvr>
                                        <p:cTn id="87" dur="500"/>
                                        <p:tgtEl>
                                          <p:spTgt spid="2201810"/>
                                        </p:tgtEl>
                                      </p:cBhvr>
                                    </p:animEffect>
                                  </p:childTnLst>
                                </p:cTn>
                              </p:par>
                            </p:childTnLst>
                          </p:cTn>
                        </p:par>
                        <p:par>
                          <p:cTn id="88" fill="hold" nodeType="afterGroup">
                            <p:stCondLst>
                              <p:cond delay="500"/>
                            </p:stCondLst>
                            <p:childTnLst>
                              <p:par>
                                <p:cTn id="89" presetID="16" presetClass="entr" presetSubtype="26" fill="hold" nodeType="afterEffect">
                                  <p:stCondLst>
                                    <p:cond delay="0"/>
                                  </p:stCondLst>
                                  <p:childTnLst>
                                    <p:set>
                                      <p:cBhvr>
                                        <p:cTn id="90" dur="1" fill="hold">
                                          <p:stCondLst>
                                            <p:cond delay="0"/>
                                          </p:stCondLst>
                                        </p:cTn>
                                        <p:tgtEl>
                                          <p:spTgt spid="2201816"/>
                                        </p:tgtEl>
                                        <p:attrNameLst>
                                          <p:attrName>style.visibility</p:attrName>
                                        </p:attrNameLst>
                                      </p:cBhvr>
                                      <p:to>
                                        <p:strVal val="visible"/>
                                      </p:to>
                                    </p:set>
                                    <p:animEffect transition="in" filter="barn(inHorizontal)">
                                      <p:cBhvr>
                                        <p:cTn id="91" dur="500"/>
                                        <p:tgtEl>
                                          <p:spTgt spid="2201816"/>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xit" presetSubtype="0" fill="hold" grpId="0" nodeType="clickEffect">
                                  <p:stCondLst>
                                    <p:cond delay="0"/>
                                  </p:stCondLst>
                                  <p:childTnLst>
                                    <p:animEffect transition="out" filter="fade">
                                      <p:cBhvr>
                                        <p:cTn id="95" dur="500"/>
                                        <p:tgtEl>
                                          <p:spTgt spid="2201848"/>
                                        </p:tgtEl>
                                      </p:cBhvr>
                                    </p:animEffect>
                                    <p:set>
                                      <p:cBhvr>
                                        <p:cTn id="96" dur="1" fill="hold">
                                          <p:stCondLst>
                                            <p:cond delay="499"/>
                                          </p:stCondLst>
                                        </p:cTn>
                                        <p:tgtEl>
                                          <p:spTgt spid="2201848"/>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2201846"/>
                                        </p:tgtEl>
                                      </p:cBhvr>
                                    </p:animEffect>
                                    <p:set>
                                      <p:cBhvr>
                                        <p:cTn id="99" dur="1" fill="hold">
                                          <p:stCondLst>
                                            <p:cond delay="499"/>
                                          </p:stCondLst>
                                        </p:cTn>
                                        <p:tgtEl>
                                          <p:spTgt spid="2201846"/>
                                        </p:tgtEl>
                                        <p:attrNameLst>
                                          <p:attrName>style.visibility</p:attrName>
                                        </p:attrNameLst>
                                      </p:cBhvr>
                                      <p:to>
                                        <p:strVal val="hidden"/>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201852"/>
                                        </p:tgtEl>
                                        <p:attrNameLst>
                                          <p:attrName>style.visibility</p:attrName>
                                        </p:attrNameLst>
                                      </p:cBhvr>
                                      <p:to>
                                        <p:strVal val="visible"/>
                                      </p:to>
                                    </p:set>
                                  </p:childTnLst>
                                </p:cTn>
                              </p:par>
                            </p:childTnLst>
                          </p:cTn>
                        </p:par>
                        <p:par>
                          <p:cTn id="104" fill="hold" nodeType="afterGroup">
                            <p:stCondLst>
                              <p:cond delay="0"/>
                            </p:stCondLst>
                            <p:childTnLst>
                              <p:par>
                                <p:cTn id="105" presetID="9" presetClass="entr" presetSubtype="0" fill="hold" nodeType="afterEffect">
                                  <p:stCondLst>
                                    <p:cond delay="0"/>
                                  </p:stCondLst>
                                  <p:childTnLst>
                                    <p:set>
                                      <p:cBhvr>
                                        <p:cTn id="106" dur="1" fill="hold">
                                          <p:stCondLst>
                                            <p:cond delay="0"/>
                                          </p:stCondLst>
                                        </p:cTn>
                                        <p:tgtEl>
                                          <p:spTgt spid="2201843"/>
                                        </p:tgtEl>
                                        <p:attrNameLst>
                                          <p:attrName>style.visibility</p:attrName>
                                        </p:attrNameLst>
                                      </p:cBhvr>
                                      <p:to>
                                        <p:strVal val="visible"/>
                                      </p:to>
                                    </p:set>
                                    <p:animEffect transition="in" filter="dissolve">
                                      <p:cBhvr>
                                        <p:cTn id="107" dur="500"/>
                                        <p:tgtEl>
                                          <p:spTgt spid="2201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71" grpId="0"/>
      <p:bldP spid="2201799" grpId="0" animBg="1"/>
      <p:bldP spid="2201800" grpId="0"/>
      <p:bldP spid="2201806" grpId="0" animBg="1"/>
      <p:bldP spid="2201817" grpId="0"/>
      <p:bldP spid="2201817" grpId="1"/>
      <p:bldP spid="2201818" grpId="0"/>
      <p:bldP spid="2201818" grpId="1"/>
      <p:bldP spid="2201822" grpId="0"/>
      <p:bldP spid="2201822" grpId="1"/>
      <p:bldP spid="2201823" grpId="0"/>
      <p:bldP spid="2201823" grpId="1"/>
      <p:bldP spid="2201841" grpId="0"/>
      <p:bldP spid="2201842" grpId="0"/>
      <p:bldP spid="2201846" grpId="0" animBg="1"/>
      <p:bldP spid="2201848" grpId="0" animBg="1"/>
      <p:bldP spid="2201849" grpId="0"/>
      <p:bldP spid="220185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483768" y="260649"/>
            <a:ext cx="6120680" cy="936103"/>
          </a:xfrm>
        </p:spPr>
        <p:txBody>
          <a:bodyPr/>
          <a:lstStyle/>
          <a:p>
            <a:pPr algn="l"/>
            <a:r>
              <a:rPr lang="pt-BR" b="1" dirty="0" smtClean="0">
                <a:solidFill>
                  <a:schemeClr val="tx2"/>
                </a:solidFill>
              </a:rPr>
              <a:t>SAN (</a:t>
            </a:r>
            <a:r>
              <a:rPr lang="pt-BR" b="1" dirty="0" err="1" smtClean="0">
                <a:solidFill>
                  <a:schemeClr val="tx2"/>
                </a:solidFill>
              </a:rPr>
              <a:t>Luns</a:t>
            </a:r>
            <a:r>
              <a:rPr lang="pt-BR" b="1" dirty="0" smtClean="0">
                <a:solidFill>
                  <a:schemeClr val="tx2"/>
                </a:solidFill>
              </a:rPr>
              <a:t>, iSCSI &amp; FC)</a:t>
            </a:r>
            <a:endParaRPr lang="pt-BR" b="1" dirty="0">
              <a:solidFill>
                <a:schemeClr val="tx2"/>
              </a:solidFill>
            </a:endParaRPr>
          </a:p>
        </p:txBody>
      </p:sp>
      <p:pic>
        <p:nvPicPr>
          <p:cNvPr id="41986" name="Imagem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28800"/>
            <a:ext cx="37528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1985" name="Imagem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4370" y="1592815"/>
            <a:ext cx="4809258" cy="3533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101568" rIns="91440" bIns="0" numCol="1" anchor="ctr" anchorCtr="0" compatLnSpc="1">
            <a:prstTxWarp prst="textNoShape">
              <a:avLst/>
            </a:prstTxWarp>
            <a:spAutoFit/>
          </a:bodyPr>
          <a:lstStyle/>
          <a:p>
            <a:endParaRPr lang="pt-BR"/>
          </a:p>
        </p:txBody>
      </p:sp>
      <p:sp>
        <p:nvSpPr>
          <p:cNvPr id="5" name="Rectangle 4"/>
          <p:cNvSpPr>
            <a:spLocks noChangeArrowheads="1"/>
          </p:cNvSpPr>
          <p:nvPr/>
        </p:nvSpPr>
        <p:spPr bwMode="auto">
          <a:xfrm>
            <a:off x="0" y="4429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101568"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pt-BR" sz="2600" b="1" i="0" u="none" strike="noStrike" cap="none" normalizeH="0" baseline="0" smtClean="0">
                <a:ln>
                  <a:noFill/>
                </a:ln>
                <a:solidFill>
                  <a:schemeClr val="tx1"/>
                </a:solidFill>
                <a:effectLst/>
                <a:latin typeface="Arial" pitchFamily="34" charset="0"/>
                <a:ea typeface="Calibri" pitchFamily="34" charset="0"/>
                <a:cs typeface="Arial" pitchFamily="34" charset="0"/>
              </a:rPr>
              <a:t>    </a:t>
            </a:r>
            <a:endParaRPr kumimoji="0" lang="en-US" altLang="pt-BR"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a:spLocks noChangeArrowheads="1"/>
          </p:cNvSpPr>
          <p:nvPr/>
        </p:nvSpPr>
        <p:spPr bwMode="auto">
          <a:xfrm>
            <a:off x="0" y="6486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pt-BR"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t/>
            </a:r>
            <a:br>
              <a:rPr kumimoji="0" lang="en-US" altLang="pt-BR" sz="1100" b="0" i="0" u="none" strike="noStrike" cap="none" normalizeH="0" baseline="0" smtClean="0">
                <a:ln>
                  <a:noFill/>
                </a:ln>
                <a:solidFill>
                  <a:schemeClr val="tx1"/>
                </a:solidFill>
                <a:effectLst/>
                <a:latin typeface="Arial" pitchFamily="34" charset="0"/>
                <a:ea typeface="Calibri" pitchFamily="34" charset="0"/>
                <a:cs typeface="Times New Roman" pitchFamily="18" charset="0"/>
              </a:rPr>
            </a:br>
            <a:endParaRPr kumimoji="0" lang="pt-BR" altLang="pt-BR"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464009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990600" y="981075"/>
            <a:ext cx="7924800" cy="5353050"/>
          </a:xfrm>
          <a:prstGeom prst="rect">
            <a:avLst/>
          </a:prstGeom>
        </p:spPr>
        <p:txBody>
          <a:bodyPr/>
          <a:lstStyle/>
          <a:p>
            <a:pPr marL="342900" indent="-342900" algn="l" eaLnBrk="1" hangingPunct="1">
              <a:lnSpc>
                <a:spcPct val="90000"/>
              </a:lnSpc>
              <a:spcBef>
                <a:spcPct val="20000"/>
              </a:spcBef>
              <a:defRPr/>
            </a:pPr>
            <a:r>
              <a:rPr lang="en-US" b="1" kern="0" dirty="0" err="1">
                <a:latin typeface="+mn-lt"/>
              </a:rPr>
              <a:t>Uma</a:t>
            </a:r>
            <a:r>
              <a:rPr lang="en-US" b="1" kern="0" dirty="0">
                <a:latin typeface="+mn-lt"/>
              </a:rPr>
              <a:t> SAN </a:t>
            </a:r>
            <a:r>
              <a:rPr lang="en-US" b="1" kern="0" dirty="0" err="1">
                <a:latin typeface="+mn-lt"/>
              </a:rPr>
              <a:t>pode</a:t>
            </a:r>
            <a:r>
              <a:rPr lang="en-US" b="1" kern="0" dirty="0">
                <a:latin typeface="+mn-lt"/>
              </a:rPr>
              <a:t> ser </a:t>
            </a:r>
            <a:r>
              <a:rPr lang="en-US" b="1" kern="0" dirty="0" err="1">
                <a:latin typeface="+mn-lt"/>
              </a:rPr>
              <a:t>implementada</a:t>
            </a:r>
            <a:r>
              <a:rPr lang="en-US" b="1" kern="0" dirty="0">
                <a:latin typeface="+mn-lt"/>
              </a:rPr>
              <a:t> de 3 </a:t>
            </a:r>
            <a:r>
              <a:rPr lang="en-US" b="1" kern="0" dirty="0" err="1">
                <a:latin typeface="+mn-lt"/>
              </a:rPr>
              <a:t>maneiras</a:t>
            </a:r>
            <a:r>
              <a:rPr lang="en-US" b="1" kern="0" dirty="0">
                <a:latin typeface="+mn-lt"/>
              </a:rPr>
              <a:t>:</a:t>
            </a:r>
          </a:p>
          <a:p>
            <a:pPr marL="742950" lvl="1" indent="-285750" algn="l" eaLnBrk="1" hangingPunct="1">
              <a:lnSpc>
                <a:spcPct val="90000"/>
              </a:lnSpc>
              <a:spcBef>
                <a:spcPct val="20000"/>
              </a:spcBef>
              <a:buClr>
                <a:schemeClr val="tx2"/>
              </a:buClr>
              <a:buFont typeface="Symbol" pitchFamily="18" charset="2"/>
              <a:buChar char="·"/>
              <a:defRPr/>
            </a:pPr>
            <a:r>
              <a:rPr lang="en-US" sz="2400" kern="0" dirty="0" err="1">
                <a:latin typeface="+mn-lt"/>
              </a:rPr>
              <a:t>Fibre</a:t>
            </a:r>
            <a:r>
              <a:rPr lang="en-US" sz="2400" kern="0" dirty="0">
                <a:latin typeface="+mn-lt"/>
              </a:rPr>
              <a:t> Channel (FC) </a:t>
            </a:r>
          </a:p>
          <a:p>
            <a:pPr marL="1085850" lvl="2" indent="-228600" algn="l" eaLnBrk="1" hangingPunct="1">
              <a:lnSpc>
                <a:spcPct val="90000"/>
              </a:lnSpc>
              <a:spcBef>
                <a:spcPct val="20000"/>
              </a:spcBef>
              <a:buClr>
                <a:schemeClr val="accent2"/>
              </a:buClr>
              <a:buFont typeface="Symbol" pitchFamily="18" charset="2"/>
              <a:buChar char="-"/>
              <a:defRPr/>
            </a:pPr>
            <a:r>
              <a:rPr lang="en-US" sz="2400" kern="0" dirty="0" err="1">
                <a:latin typeface="+mn-lt"/>
              </a:rPr>
              <a:t>Conhecido</a:t>
            </a:r>
            <a:r>
              <a:rPr lang="en-US" sz="2400" kern="0" dirty="0">
                <a:latin typeface="+mn-lt"/>
              </a:rPr>
              <a:t> </a:t>
            </a:r>
            <a:r>
              <a:rPr lang="en-US" sz="2400" kern="0" dirty="0" err="1">
                <a:latin typeface="+mn-lt"/>
              </a:rPr>
              <a:t>como</a:t>
            </a:r>
            <a:r>
              <a:rPr lang="en-US" sz="2400" kern="0" dirty="0">
                <a:latin typeface="+mn-lt"/>
              </a:rPr>
              <a:t> FC SAN</a:t>
            </a:r>
          </a:p>
          <a:p>
            <a:pPr marL="1085850" lvl="2" indent="-228600" algn="l" eaLnBrk="1" hangingPunct="1">
              <a:lnSpc>
                <a:spcPct val="90000"/>
              </a:lnSpc>
              <a:spcBef>
                <a:spcPct val="20000"/>
              </a:spcBef>
              <a:buClr>
                <a:schemeClr val="accent2"/>
              </a:buClr>
              <a:buFont typeface="Symbol" pitchFamily="18" charset="2"/>
              <a:buChar char="-"/>
              <a:defRPr/>
            </a:pPr>
            <a:r>
              <a:rPr lang="en-US" sz="2400" kern="0" dirty="0" err="1">
                <a:latin typeface="+mn-lt"/>
              </a:rPr>
              <a:t>Usa</a:t>
            </a:r>
            <a:r>
              <a:rPr lang="en-US" sz="2400" kern="0" dirty="0">
                <a:latin typeface="+mn-lt"/>
              </a:rPr>
              <a:t> </a:t>
            </a:r>
            <a:r>
              <a:rPr lang="en-US" sz="2400" kern="0" dirty="0" err="1">
                <a:latin typeface="+mn-lt"/>
              </a:rPr>
              <a:t>Fibre</a:t>
            </a:r>
            <a:r>
              <a:rPr lang="en-US" sz="2400" kern="0" dirty="0">
                <a:latin typeface="+mn-lt"/>
              </a:rPr>
              <a:t> Channel Protocol (FCP) </a:t>
            </a:r>
            <a:r>
              <a:rPr lang="en-US" sz="2400" kern="0" dirty="0" err="1">
                <a:latin typeface="+mn-lt"/>
              </a:rPr>
              <a:t>para</a:t>
            </a:r>
            <a:r>
              <a:rPr lang="en-US" sz="2400" kern="0" dirty="0">
                <a:latin typeface="+mn-lt"/>
              </a:rPr>
              <a:t> </a:t>
            </a:r>
            <a:r>
              <a:rPr lang="en-US" sz="2400" kern="0" dirty="0" err="1">
                <a:latin typeface="+mn-lt"/>
              </a:rPr>
              <a:t>comunicação</a:t>
            </a:r>
            <a:endParaRPr lang="en-US" sz="2400" kern="0" dirty="0">
              <a:latin typeface="+mn-lt"/>
            </a:endParaRPr>
          </a:p>
          <a:p>
            <a:pPr marL="1085850" lvl="2" indent="-228600" algn="l" eaLnBrk="1" hangingPunct="1">
              <a:lnSpc>
                <a:spcPct val="90000"/>
              </a:lnSpc>
              <a:spcBef>
                <a:spcPct val="20000"/>
              </a:spcBef>
              <a:buClr>
                <a:schemeClr val="accent2"/>
              </a:buClr>
              <a:buFont typeface="Symbol" pitchFamily="18" charset="2"/>
              <a:buChar char="-"/>
              <a:defRPr/>
            </a:pPr>
            <a:endParaRPr lang="en-US" sz="2400" kern="0" dirty="0">
              <a:latin typeface="+mn-lt"/>
            </a:endParaRPr>
          </a:p>
          <a:p>
            <a:pPr marL="1085850" lvl="2" indent="-228600" algn="l" eaLnBrk="1" hangingPunct="1">
              <a:lnSpc>
                <a:spcPct val="90000"/>
              </a:lnSpc>
              <a:spcBef>
                <a:spcPct val="20000"/>
              </a:spcBef>
              <a:buClr>
                <a:schemeClr val="accent2"/>
              </a:buClr>
              <a:buFont typeface="Symbol" pitchFamily="18" charset="2"/>
              <a:buChar char="-"/>
              <a:defRPr/>
            </a:pPr>
            <a:endParaRPr lang="en-US" sz="2400" kern="0" dirty="0">
              <a:latin typeface="+mn-lt"/>
            </a:endParaRPr>
          </a:p>
          <a:p>
            <a:pPr marL="1085850" lvl="2" indent="-228600" algn="l" eaLnBrk="1" hangingPunct="1">
              <a:lnSpc>
                <a:spcPct val="90000"/>
              </a:lnSpc>
              <a:spcBef>
                <a:spcPct val="20000"/>
              </a:spcBef>
              <a:buClr>
                <a:schemeClr val="accent2"/>
              </a:buClr>
              <a:buFont typeface="Symbol" pitchFamily="18" charset="2"/>
              <a:buChar char="-"/>
              <a:defRPr/>
            </a:pPr>
            <a:r>
              <a:rPr lang="en-US" sz="2400" kern="0" dirty="0" err="1">
                <a:latin typeface="+mn-lt"/>
              </a:rPr>
              <a:t>Usa</a:t>
            </a:r>
            <a:r>
              <a:rPr lang="en-US" sz="2400" kern="0" dirty="0">
                <a:latin typeface="+mn-lt"/>
              </a:rPr>
              <a:t> </a:t>
            </a:r>
            <a:r>
              <a:rPr lang="en-US" sz="2400" kern="0" dirty="0" err="1">
                <a:latin typeface="+mn-lt"/>
              </a:rPr>
              <a:t>Fibre</a:t>
            </a:r>
            <a:r>
              <a:rPr lang="en-US" sz="2400" kern="0" dirty="0">
                <a:latin typeface="+mn-lt"/>
              </a:rPr>
              <a:t> Channel over Ethernet (</a:t>
            </a:r>
            <a:r>
              <a:rPr lang="en-US" sz="2400" kern="0" dirty="0" err="1">
                <a:latin typeface="+mn-lt"/>
              </a:rPr>
              <a:t>FCoE</a:t>
            </a:r>
            <a:r>
              <a:rPr lang="en-US" sz="2400" kern="0" dirty="0">
                <a:latin typeface="+mn-lt"/>
              </a:rPr>
              <a:t>)</a:t>
            </a:r>
          </a:p>
          <a:p>
            <a:pPr marL="1085850" lvl="2" indent="-228600" algn="l" eaLnBrk="1" hangingPunct="1">
              <a:lnSpc>
                <a:spcPct val="90000"/>
              </a:lnSpc>
              <a:spcBef>
                <a:spcPct val="20000"/>
              </a:spcBef>
              <a:buClr>
                <a:schemeClr val="accent2"/>
              </a:buClr>
              <a:buFont typeface="Symbol" pitchFamily="18" charset="2"/>
              <a:buChar char="-"/>
              <a:defRPr/>
            </a:pPr>
            <a:endParaRPr lang="en-US" sz="2400" kern="0" dirty="0">
              <a:latin typeface="+mn-lt"/>
            </a:endParaRPr>
          </a:p>
          <a:p>
            <a:pPr marL="1085850" lvl="2" indent="-228600" algn="l" eaLnBrk="1" hangingPunct="1">
              <a:lnSpc>
                <a:spcPct val="90000"/>
              </a:lnSpc>
              <a:spcBef>
                <a:spcPct val="20000"/>
              </a:spcBef>
              <a:buClr>
                <a:schemeClr val="accent2"/>
              </a:buClr>
              <a:buFont typeface="Symbol" pitchFamily="18" charset="2"/>
              <a:buChar char="-"/>
              <a:defRPr/>
            </a:pPr>
            <a:endParaRPr lang="en-US" sz="2400" kern="0" dirty="0">
              <a:latin typeface="+mn-lt"/>
            </a:endParaRPr>
          </a:p>
          <a:p>
            <a:pPr marL="742950" lvl="1" indent="-285750" algn="l" eaLnBrk="1" hangingPunct="1">
              <a:lnSpc>
                <a:spcPct val="90000"/>
              </a:lnSpc>
              <a:spcBef>
                <a:spcPct val="20000"/>
              </a:spcBef>
              <a:buClr>
                <a:schemeClr val="tx2"/>
              </a:buClr>
              <a:buFont typeface="Symbol" pitchFamily="18" charset="2"/>
              <a:buChar char="·"/>
              <a:defRPr/>
            </a:pPr>
            <a:r>
              <a:rPr lang="en-US" sz="2400" kern="0" dirty="0">
                <a:latin typeface="+mn-lt"/>
              </a:rPr>
              <a:t>Internet Protocol (IP)</a:t>
            </a:r>
          </a:p>
          <a:p>
            <a:pPr marL="1085850" lvl="2" indent="-228600" algn="l" eaLnBrk="1" hangingPunct="1">
              <a:lnSpc>
                <a:spcPct val="90000"/>
              </a:lnSpc>
              <a:spcBef>
                <a:spcPct val="20000"/>
              </a:spcBef>
              <a:buClr>
                <a:schemeClr val="accent2"/>
              </a:buClr>
              <a:buFont typeface="Symbol" pitchFamily="18" charset="2"/>
              <a:buChar char="-"/>
              <a:defRPr/>
            </a:pPr>
            <a:r>
              <a:rPr lang="en-US" sz="2400" kern="0" dirty="0" err="1">
                <a:latin typeface="+mn-lt"/>
              </a:rPr>
              <a:t>Usa</a:t>
            </a:r>
            <a:r>
              <a:rPr lang="en-US" sz="2400" kern="0" dirty="0">
                <a:latin typeface="+mn-lt"/>
              </a:rPr>
              <a:t> Internet SCSI (</a:t>
            </a:r>
            <a:r>
              <a:rPr lang="en-US" sz="2400" kern="0" dirty="0" err="1">
                <a:latin typeface="+mn-lt"/>
              </a:rPr>
              <a:t>iSCSI</a:t>
            </a:r>
            <a:r>
              <a:rPr lang="en-US" sz="2400" kern="0" dirty="0">
                <a:latin typeface="+mn-lt"/>
              </a:rPr>
              <a:t>) </a:t>
            </a:r>
            <a:r>
              <a:rPr lang="en-US" sz="2400" kern="0" dirty="0" err="1">
                <a:latin typeface="+mn-lt"/>
              </a:rPr>
              <a:t>para</a:t>
            </a:r>
            <a:r>
              <a:rPr lang="en-US" sz="2400" kern="0" dirty="0">
                <a:latin typeface="+mn-lt"/>
              </a:rPr>
              <a:t> </a:t>
            </a:r>
            <a:r>
              <a:rPr lang="en-US" sz="2400" kern="0" dirty="0" err="1">
                <a:latin typeface="+mn-lt"/>
              </a:rPr>
              <a:t>comunicação</a:t>
            </a:r>
            <a:endParaRPr lang="en-US" sz="2400" kern="0" dirty="0">
              <a:latin typeface="+mn-lt"/>
            </a:endParaRPr>
          </a:p>
        </p:txBody>
      </p:sp>
      <p:grpSp>
        <p:nvGrpSpPr>
          <p:cNvPr id="124931" name="Group 35"/>
          <p:cNvGrpSpPr>
            <a:grpSpLocks/>
          </p:cNvGrpSpPr>
          <p:nvPr/>
        </p:nvGrpSpPr>
        <p:grpSpPr bwMode="auto">
          <a:xfrm>
            <a:off x="1960563" y="5510213"/>
            <a:ext cx="5200650" cy="582612"/>
            <a:chOff x="2034016" y="5641140"/>
            <a:chExt cx="5199530" cy="582703"/>
          </a:xfrm>
        </p:grpSpPr>
        <p:sp>
          <p:nvSpPr>
            <p:cNvPr id="5" name="Can 46"/>
            <p:cNvSpPr/>
            <p:nvPr/>
          </p:nvSpPr>
          <p:spPr bwMode="auto">
            <a:xfrm rot="16200000">
              <a:off x="4342430" y="3332727"/>
              <a:ext cx="582703" cy="5199530"/>
            </a:xfrm>
            <a:prstGeom prst="can">
              <a:avLst/>
            </a:prstGeom>
            <a:solidFill>
              <a:srgbClr val="005BAE"/>
            </a:solidFill>
            <a:ln w="9525" cap="flat" cmpd="sng" algn="ctr">
              <a:solidFill>
                <a:schemeClr val="bg2"/>
              </a:solidFill>
              <a:prstDash val="solid"/>
              <a:round/>
              <a:headEnd type="none" w="med" len="med"/>
              <a:tailEnd type="none" w="med" len="med"/>
            </a:ln>
            <a:effectLst/>
          </p:spPr>
          <p:txBody>
            <a:bodyPr vert="vert"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smtClean="0">
                  <a:solidFill>
                    <a:schemeClr val="accent3"/>
                  </a:solidFill>
                  <a:latin typeface="Arial" pitchFamily="34" charset="0"/>
                </a:rPr>
                <a:t>Ethernet                                                         </a:t>
              </a:r>
              <a:endParaRPr lang="en-US" dirty="0" smtClean="0">
                <a:latin typeface="Arial" pitchFamily="34" charset="0"/>
              </a:endParaRPr>
            </a:p>
          </p:txBody>
        </p:sp>
        <p:sp>
          <p:nvSpPr>
            <p:cNvPr id="6" name="Rounded Rectangle 47"/>
            <p:cNvSpPr/>
            <p:nvPr/>
          </p:nvSpPr>
          <p:spPr bwMode="auto">
            <a:xfrm>
              <a:off x="3218036" y="5677658"/>
              <a:ext cx="3980593" cy="509668"/>
            </a:xfrm>
            <a:prstGeom prst="roundRect">
              <a:avLst/>
            </a:prstGeom>
            <a:solidFill>
              <a:srgbClr val="F95F00"/>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smtClean="0">
                  <a:solidFill>
                    <a:schemeClr val="accent3"/>
                  </a:solidFill>
                </a:rPr>
                <a:t>IP                                                   </a:t>
              </a:r>
              <a:endParaRPr lang="en-US" dirty="0" smtClean="0">
                <a:latin typeface="Arial" pitchFamily="34" charset="0"/>
              </a:endParaRPr>
            </a:p>
          </p:txBody>
        </p:sp>
        <p:sp>
          <p:nvSpPr>
            <p:cNvPr id="7" name="Rounded Rectangle 48"/>
            <p:cNvSpPr/>
            <p:nvPr/>
          </p:nvSpPr>
          <p:spPr bwMode="auto">
            <a:xfrm>
              <a:off x="3621174" y="5704650"/>
              <a:ext cx="3548886" cy="465210"/>
            </a:xfrm>
            <a:prstGeom prst="roundRect">
              <a:avLst/>
            </a:prstGeom>
            <a:solidFill>
              <a:srgbClr val="FFC000"/>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smtClean="0">
                  <a:solidFill>
                    <a:schemeClr val="accent3"/>
                  </a:solidFill>
                  <a:latin typeface="Arial" pitchFamily="34" charset="0"/>
                </a:rPr>
                <a:t>TCP                                        </a:t>
              </a:r>
            </a:p>
          </p:txBody>
        </p:sp>
        <p:sp>
          <p:nvSpPr>
            <p:cNvPr id="8" name="Rounded Rectangle 49"/>
            <p:cNvSpPr/>
            <p:nvPr/>
          </p:nvSpPr>
          <p:spPr bwMode="auto">
            <a:xfrm>
              <a:off x="4356028" y="5730054"/>
              <a:ext cx="2779114" cy="412814"/>
            </a:xfrm>
            <a:prstGeom prst="roundRect">
              <a:avLst/>
            </a:prstGeom>
            <a:solidFill>
              <a:schemeClr val="accent6"/>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smtClean="0">
                  <a:solidFill>
                    <a:schemeClr val="accent3"/>
                  </a:solidFill>
                </a:rPr>
                <a:t>iSCSI                          </a:t>
              </a:r>
              <a:endParaRPr lang="en-US" dirty="0" smtClean="0">
                <a:latin typeface="Arial" pitchFamily="34" charset="0"/>
              </a:endParaRPr>
            </a:p>
          </p:txBody>
        </p:sp>
        <p:sp>
          <p:nvSpPr>
            <p:cNvPr id="9" name="Rounded Rectangle 50"/>
            <p:cNvSpPr/>
            <p:nvPr/>
          </p:nvSpPr>
          <p:spPr bwMode="auto">
            <a:xfrm>
              <a:off x="5270231" y="5749107"/>
              <a:ext cx="1828406" cy="376296"/>
            </a:xfrm>
            <a:prstGeom prst="roundRect">
              <a:avLst/>
            </a:prstGeom>
            <a:solidFill>
              <a:schemeClr val="accent1"/>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buClr>
                  <a:schemeClr val="accent2"/>
                </a:buClr>
                <a:buFont typeface="Wingdings 2" pitchFamily="18" charset="2"/>
                <a:buNone/>
                <a:defRPr/>
              </a:pPr>
              <a:r>
                <a:rPr lang="en-US" dirty="0" smtClean="0">
                  <a:solidFill>
                    <a:schemeClr val="accent3"/>
                  </a:solidFill>
                  <a:latin typeface="Arial" pitchFamily="34" charset="0"/>
                </a:rPr>
                <a:t>SCSI</a:t>
              </a:r>
            </a:p>
          </p:txBody>
        </p:sp>
      </p:grpSp>
      <p:grpSp>
        <p:nvGrpSpPr>
          <p:cNvPr id="124932" name="Group 36"/>
          <p:cNvGrpSpPr>
            <a:grpSpLocks/>
          </p:cNvGrpSpPr>
          <p:nvPr/>
        </p:nvGrpSpPr>
        <p:grpSpPr bwMode="auto">
          <a:xfrm>
            <a:off x="1960563" y="3951288"/>
            <a:ext cx="5173662" cy="584200"/>
            <a:chOff x="2106707" y="4885765"/>
            <a:chExt cx="5172636" cy="582703"/>
          </a:xfrm>
        </p:grpSpPr>
        <p:sp>
          <p:nvSpPr>
            <p:cNvPr id="11" name="Can 42"/>
            <p:cNvSpPr/>
            <p:nvPr/>
          </p:nvSpPr>
          <p:spPr bwMode="auto">
            <a:xfrm rot="16200000">
              <a:off x="4401674" y="2590799"/>
              <a:ext cx="582703" cy="5172636"/>
            </a:xfrm>
            <a:prstGeom prst="can">
              <a:avLst/>
            </a:prstGeom>
            <a:solidFill>
              <a:srgbClr val="005BAE"/>
            </a:solidFill>
            <a:ln w="9525" cap="flat" cmpd="sng" algn="ctr">
              <a:solidFill>
                <a:schemeClr val="bg2"/>
              </a:solidFill>
              <a:prstDash val="solid"/>
              <a:round/>
              <a:headEnd type="none" w="med" len="med"/>
              <a:tailEnd type="none" w="med" len="med"/>
            </a:ln>
            <a:effectLst/>
          </p:spPr>
          <p:txBody>
            <a:bodyPr vert="vert"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smtClean="0">
                  <a:solidFill>
                    <a:schemeClr val="accent3"/>
                  </a:solidFill>
                  <a:latin typeface="Arial" pitchFamily="34" charset="0"/>
                </a:rPr>
                <a:t>Ethernet                                                         </a:t>
              </a:r>
              <a:endParaRPr lang="en-US" dirty="0" smtClean="0">
                <a:latin typeface="Arial" pitchFamily="34" charset="0"/>
              </a:endParaRPr>
            </a:p>
          </p:txBody>
        </p:sp>
        <p:sp>
          <p:nvSpPr>
            <p:cNvPr id="12" name="Rounded Rectangle 43"/>
            <p:cNvSpPr/>
            <p:nvPr/>
          </p:nvSpPr>
          <p:spPr bwMode="auto">
            <a:xfrm>
              <a:off x="3298683" y="4922183"/>
              <a:ext cx="3945742" cy="509865"/>
            </a:xfrm>
            <a:prstGeom prst="roundRect">
              <a:avLst/>
            </a:prstGeom>
            <a:solidFill>
              <a:srgbClr val="F95F00"/>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err="1" smtClean="0">
                  <a:solidFill>
                    <a:schemeClr val="accent3"/>
                  </a:solidFill>
                </a:rPr>
                <a:t>FCoE</a:t>
              </a:r>
              <a:r>
                <a:rPr lang="en-US" dirty="0" smtClean="0">
                  <a:solidFill>
                    <a:schemeClr val="accent3"/>
                  </a:solidFill>
                </a:rPr>
                <a:t>                                               </a:t>
              </a:r>
              <a:endParaRPr lang="en-US" dirty="0" smtClean="0">
                <a:latin typeface="Arial" pitchFamily="34" charset="0"/>
              </a:endParaRPr>
            </a:p>
          </p:txBody>
        </p:sp>
        <p:sp>
          <p:nvSpPr>
            <p:cNvPr id="13" name="Rounded Rectangle 44"/>
            <p:cNvSpPr/>
            <p:nvPr/>
          </p:nvSpPr>
          <p:spPr bwMode="auto">
            <a:xfrm>
              <a:off x="4077991" y="4957019"/>
              <a:ext cx="3137865" cy="448112"/>
            </a:xfrm>
            <a:prstGeom prst="roundRect">
              <a:avLst/>
            </a:prstGeom>
            <a:solidFill>
              <a:srgbClr val="FFC000"/>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smtClean="0">
                  <a:solidFill>
                    <a:schemeClr val="accent3"/>
                  </a:solidFill>
                  <a:latin typeface="Arial" pitchFamily="34" charset="0"/>
                </a:rPr>
                <a:t>FC Frame                           </a:t>
              </a:r>
            </a:p>
          </p:txBody>
        </p:sp>
        <p:sp>
          <p:nvSpPr>
            <p:cNvPr id="14" name="Rounded Rectangle 45"/>
            <p:cNvSpPr/>
            <p:nvPr/>
          </p:nvSpPr>
          <p:spPr bwMode="auto">
            <a:xfrm>
              <a:off x="5315995" y="4993438"/>
              <a:ext cx="1828437" cy="376857"/>
            </a:xfrm>
            <a:prstGeom prst="roundRect">
              <a:avLst/>
            </a:prstGeom>
            <a:solidFill>
              <a:schemeClr val="accent1"/>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buClr>
                  <a:schemeClr val="accent2"/>
                </a:buClr>
                <a:buFont typeface="Wingdings 2" pitchFamily="18" charset="2"/>
                <a:buNone/>
                <a:defRPr/>
              </a:pPr>
              <a:r>
                <a:rPr lang="en-US" dirty="0" smtClean="0">
                  <a:solidFill>
                    <a:schemeClr val="accent3"/>
                  </a:solidFill>
                  <a:latin typeface="Arial" pitchFamily="34" charset="0"/>
                </a:rPr>
                <a:t>SCSI</a:t>
              </a:r>
            </a:p>
          </p:txBody>
        </p:sp>
      </p:grpSp>
      <p:grpSp>
        <p:nvGrpSpPr>
          <p:cNvPr id="124933" name="Group 37"/>
          <p:cNvGrpSpPr>
            <a:grpSpLocks/>
          </p:cNvGrpSpPr>
          <p:nvPr/>
        </p:nvGrpSpPr>
        <p:grpSpPr bwMode="auto">
          <a:xfrm>
            <a:off x="1960563" y="2781300"/>
            <a:ext cx="5173662" cy="582613"/>
            <a:chOff x="2106707" y="4885765"/>
            <a:chExt cx="5172636" cy="582703"/>
          </a:xfrm>
        </p:grpSpPr>
        <p:sp>
          <p:nvSpPr>
            <p:cNvPr id="16" name="Can 38"/>
            <p:cNvSpPr/>
            <p:nvPr/>
          </p:nvSpPr>
          <p:spPr bwMode="auto">
            <a:xfrm rot="16200000">
              <a:off x="4401673" y="2590799"/>
              <a:ext cx="582703" cy="5172636"/>
            </a:xfrm>
            <a:prstGeom prst="can">
              <a:avLst/>
            </a:prstGeom>
            <a:solidFill>
              <a:srgbClr val="005BAE"/>
            </a:solidFill>
            <a:ln w="9525" cap="flat" cmpd="sng" algn="ctr">
              <a:solidFill>
                <a:schemeClr val="bg2"/>
              </a:solidFill>
              <a:prstDash val="solid"/>
              <a:round/>
              <a:headEnd type="none" w="med" len="med"/>
              <a:tailEnd type="none" w="med" len="med"/>
            </a:ln>
            <a:effectLst/>
          </p:spPr>
          <p:txBody>
            <a:bodyPr vert="vert"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smtClean="0">
                  <a:solidFill>
                    <a:schemeClr val="accent3"/>
                  </a:solidFill>
                </a:rPr>
                <a:t>Physical                                                        </a:t>
              </a:r>
              <a:endParaRPr lang="en-US" dirty="0" smtClean="0">
                <a:latin typeface="Arial" pitchFamily="34" charset="0"/>
              </a:endParaRPr>
            </a:p>
          </p:txBody>
        </p:sp>
        <p:sp>
          <p:nvSpPr>
            <p:cNvPr id="17" name="Rounded Rectangle 39"/>
            <p:cNvSpPr/>
            <p:nvPr/>
          </p:nvSpPr>
          <p:spPr bwMode="auto">
            <a:xfrm>
              <a:off x="3298683" y="4922284"/>
              <a:ext cx="3945742" cy="509666"/>
            </a:xfrm>
            <a:prstGeom prst="roundRect">
              <a:avLst/>
            </a:prstGeom>
            <a:solidFill>
              <a:srgbClr val="F95F00"/>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smtClean="0">
                  <a:solidFill>
                    <a:schemeClr val="accent3"/>
                  </a:solidFill>
                </a:rPr>
                <a:t>Data                                              </a:t>
              </a:r>
              <a:endParaRPr lang="en-US" dirty="0" smtClean="0">
                <a:latin typeface="Arial" pitchFamily="34" charset="0"/>
              </a:endParaRPr>
            </a:p>
          </p:txBody>
        </p:sp>
        <p:sp>
          <p:nvSpPr>
            <p:cNvPr id="18" name="Rounded Rectangle 40"/>
            <p:cNvSpPr/>
            <p:nvPr/>
          </p:nvSpPr>
          <p:spPr bwMode="auto">
            <a:xfrm>
              <a:off x="4043073" y="4957214"/>
              <a:ext cx="3172783" cy="447744"/>
            </a:xfrm>
            <a:prstGeom prst="roundRect">
              <a:avLst/>
            </a:prstGeom>
            <a:solidFill>
              <a:srgbClr val="FFC000"/>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eaLnBrk="1" hangingPunct="1">
                <a:buClr>
                  <a:schemeClr val="accent2"/>
                </a:buClr>
                <a:buFont typeface="Wingdings 2" pitchFamily="18" charset="2"/>
                <a:buNone/>
                <a:defRPr/>
              </a:pPr>
              <a:r>
                <a:rPr lang="en-US" dirty="0" smtClean="0">
                  <a:solidFill>
                    <a:schemeClr val="accent3"/>
                  </a:solidFill>
                  <a:latin typeface="Arial" pitchFamily="34" charset="0"/>
                </a:rPr>
                <a:t>FC Frame                            </a:t>
              </a:r>
            </a:p>
          </p:txBody>
        </p:sp>
        <p:sp>
          <p:nvSpPr>
            <p:cNvPr id="19" name="Rounded Rectangle 41"/>
            <p:cNvSpPr/>
            <p:nvPr/>
          </p:nvSpPr>
          <p:spPr bwMode="auto">
            <a:xfrm>
              <a:off x="5315995" y="4993732"/>
              <a:ext cx="1828437" cy="376296"/>
            </a:xfrm>
            <a:prstGeom prst="roundRect">
              <a:avLst/>
            </a:prstGeom>
            <a:solidFill>
              <a:schemeClr val="accent1"/>
            </a:solidFill>
            <a:ln w="9525" cap="flat" cmpd="sng" algn="ctr">
              <a:solidFill>
                <a:schemeClr val="bg2"/>
              </a:solidFill>
              <a:prstDash val="solid"/>
              <a:round/>
              <a:headEnd type="none" w="med" len="med"/>
              <a:tailEnd type="none" w="med" len="med"/>
            </a:ln>
            <a:effectLst/>
          </p:spPr>
          <p:txBody>
            <a:bodyPr wrap="none"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eaLnBrk="1" hangingPunct="1">
                <a:buClr>
                  <a:schemeClr val="accent2"/>
                </a:buClr>
                <a:buFont typeface="Wingdings 2" pitchFamily="18" charset="2"/>
                <a:buNone/>
                <a:defRPr/>
              </a:pPr>
              <a:r>
                <a:rPr lang="en-US" dirty="0" smtClean="0">
                  <a:solidFill>
                    <a:schemeClr val="accent3"/>
                  </a:solidFill>
                  <a:latin typeface="Arial" pitchFamily="34" charset="0"/>
                </a:rPr>
                <a:t>SCSI</a:t>
              </a:r>
            </a:p>
          </p:txBody>
        </p:sp>
      </p:grpSp>
      <p:sp>
        <p:nvSpPr>
          <p:cNvPr id="124934" name="Rectangle 2"/>
          <p:cNvSpPr>
            <a:spLocks noChangeArrowheads="1"/>
          </p:cNvSpPr>
          <p:nvPr/>
        </p:nvSpPr>
        <p:spPr bwMode="black">
          <a:xfrm>
            <a:off x="2411412" y="274637"/>
            <a:ext cx="6732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err="1">
                <a:solidFill>
                  <a:schemeClr val="tx2"/>
                </a:solidFill>
                <a:latin typeface="Arial" charset="0"/>
              </a:rPr>
              <a:t>Tipos</a:t>
            </a:r>
            <a:r>
              <a:rPr lang="en-US" altLang="pt-BR" sz="3400" dirty="0">
                <a:solidFill>
                  <a:schemeClr val="tx2"/>
                </a:solidFill>
                <a:latin typeface="Arial" charset="0"/>
              </a:rPr>
              <a:t> de SAN</a:t>
            </a:r>
          </a:p>
        </p:txBody>
      </p:sp>
    </p:spTree>
    <p:extLst>
      <p:ext uri="{BB962C8B-B14F-4D97-AF65-F5344CB8AC3E}">
        <p14:creationId xmlns:p14="http://schemas.microsoft.com/office/powerpoint/2010/main" val="3504953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39752" y="260648"/>
            <a:ext cx="7772400" cy="909861"/>
          </a:xfrm>
        </p:spPr>
        <p:txBody>
          <a:bodyPr/>
          <a:lstStyle/>
          <a:p>
            <a:pPr algn="l"/>
            <a:r>
              <a:rPr lang="pt-BR" b="1" dirty="0" smtClean="0">
                <a:solidFill>
                  <a:schemeClr val="tx2"/>
                </a:solidFill>
              </a:rPr>
              <a:t>SAN (iSCSI)</a:t>
            </a:r>
            <a:endParaRPr lang="pt-BR" b="1" dirty="0">
              <a:solidFill>
                <a:schemeClr val="tx2"/>
              </a:solidFill>
            </a:endParaRPr>
          </a:p>
        </p:txBody>
      </p:sp>
      <p:pic>
        <p:nvPicPr>
          <p:cNvPr id="4" name="Imagem 3"/>
          <p:cNvPicPr/>
          <p:nvPr/>
        </p:nvPicPr>
        <p:blipFill>
          <a:blip r:embed="rId3">
            <a:extLst>
              <a:ext uri="{28A0092B-C50C-407E-A947-70E740481C1C}">
                <a14:useLocalDpi xmlns:a14="http://schemas.microsoft.com/office/drawing/2010/main" val="0"/>
              </a:ext>
            </a:extLst>
          </a:blip>
          <a:srcRect/>
          <a:stretch>
            <a:fillRect/>
          </a:stretch>
        </p:blipFill>
        <p:spPr bwMode="auto">
          <a:xfrm>
            <a:off x="395536" y="1268760"/>
            <a:ext cx="8496944" cy="5328592"/>
          </a:xfrm>
          <a:prstGeom prst="rect">
            <a:avLst/>
          </a:prstGeom>
          <a:noFill/>
          <a:ln>
            <a:noFill/>
          </a:ln>
        </p:spPr>
      </p:pic>
      <p:sp>
        <p:nvSpPr>
          <p:cNvPr id="5" name="Texto Explicativo 3 4"/>
          <p:cNvSpPr/>
          <p:nvPr/>
        </p:nvSpPr>
        <p:spPr>
          <a:xfrm>
            <a:off x="6490243" y="5805264"/>
            <a:ext cx="2376264" cy="792088"/>
          </a:xfrm>
          <a:prstGeom prst="borderCallout3">
            <a:avLst>
              <a:gd name="adj1" fmla="val -4730"/>
              <a:gd name="adj2" fmla="val 19060"/>
              <a:gd name="adj3" fmla="val -84952"/>
              <a:gd name="adj4" fmla="val 2899"/>
              <a:gd name="adj5" fmla="val -126970"/>
              <a:gd name="adj6" fmla="val -11450"/>
              <a:gd name="adj7" fmla="val -172707"/>
              <a:gd name="adj8" fmla="val -2724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smtClean="0">
                <a:solidFill>
                  <a:schemeClr val="tx2"/>
                </a:solidFill>
              </a:rPr>
              <a:t>Selective</a:t>
            </a:r>
            <a:r>
              <a:rPr lang="pt-BR" b="1" dirty="0" smtClean="0">
                <a:solidFill>
                  <a:schemeClr val="tx2"/>
                </a:solidFill>
              </a:rPr>
              <a:t> </a:t>
            </a:r>
            <a:r>
              <a:rPr lang="pt-BR" b="1" dirty="0" err="1" smtClean="0">
                <a:solidFill>
                  <a:schemeClr val="tx2"/>
                </a:solidFill>
              </a:rPr>
              <a:t>Lun</a:t>
            </a:r>
            <a:r>
              <a:rPr lang="pt-BR" b="1" dirty="0" smtClean="0">
                <a:solidFill>
                  <a:schemeClr val="tx2"/>
                </a:solidFill>
              </a:rPr>
              <a:t> MAP &amp; </a:t>
            </a:r>
            <a:r>
              <a:rPr lang="pt-BR" b="1" dirty="0" err="1" smtClean="0">
                <a:solidFill>
                  <a:schemeClr val="tx2"/>
                </a:solidFill>
              </a:rPr>
              <a:t>Portsets</a:t>
            </a:r>
            <a:r>
              <a:rPr lang="pt-BR" b="1" dirty="0" smtClean="0">
                <a:solidFill>
                  <a:schemeClr val="tx2"/>
                </a:solidFill>
              </a:rPr>
              <a:t> </a:t>
            </a:r>
            <a:endParaRPr lang="pt-BR" b="1" dirty="0">
              <a:solidFill>
                <a:schemeClr val="tx2"/>
              </a:solidFill>
            </a:endParaRPr>
          </a:p>
        </p:txBody>
      </p:sp>
    </p:spTree>
    <p:extLst>
      <p:ext uri="{BB962C8B-B14F-4D97-AF65-F5344CB8AC3E}">
        <p14:creationId xmlns:p14="http://schemas.microsoft.com/office/powerpoint/2010/main" val="403185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black">
          <a:xfrm>
            <a:off x="2393156" y="305814"/>
            <a:ext cx="6732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err="1">
                <a:solidFill>
                  <a:schemeClr val="tx2"/>
                </a:solidFill>
                <a:latin typeface="Arial" charset="0"/>
              </a:rPr>
              <a:t>Conectividade</a:t>
            </a:r>
            <a:r>
              <a:rPr lang="en-US" altLang="pt-BR" sz="3400" dirty="0">
                <a:solidFill>
                  <a:schemeClr val="tx2"/>
                </a:solidFill>
                <a:latin typeface="Arial" charset="0"/>
              </a:rPr>
              <a:t> FCP</a:t>
            </a:r>
          </a:p>
        </p:txBody>
      </p:sp>
      <p:grpSp>
        <p:nvGrpSpPr>
          <p:cNvPr id="2" name="Grupo 32"/>
          <p:cNvGrpSpPr>
            <a:grpSpLocks/>
          </p:cNvGrpSpPr>
          <p:nvPr/>
        </p:nvGrpSpPr>
        <p:grpSpPr bwMode="auto">
          <a:xfrm>
            <a:off x="320675" y="1397000"/>
            <a:ext cx="2965450" cy="2960688"/>
            <a:chOff x="320675" y="1397000"/>
            <a:chExt cx="2965441" cy="2960688"/>
          </a:xfrm>
        </p:grpSpPr>
        <p:sp>
          <p:nvSpPr>
            <p:cNvPr id="125981" name="Rectangle 4"/>
            <p:cNvSpPr>
              <a:spLocks noChangeArrowheads="1"/>
            </p:cNvSpPr>
            <p:nvPr/>
          </p:nvSpPr>
          <p:spPr bwMode="auto">
            <a:xfrm>
              <a:off x="320675" y="1397000"/>
              <a:ext cx="2965441" cy="53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lvl="1">
                <a:buFontTx/>
                <a:buNone/>
              </a:pPr>
              <a:r>
                <a:rPr lang="en-US" altLang="pt-BR"/>
                <a:t>Direct Attached</a:t>
              </a:r>
            </a:p>
          </p:txBody>
        </p:sp>
        <p:sp>
          <p:nvSpPr>
            <p:cNvPr id="125982" name="Line 2"/>
            <p:cNvSpPr>
              <a:spLocks noChangeShapeType="1"/>
            </p:cNvSpPr>
            <p:nvPr/>
          </p:nvSpPr>
          <p:spPr bwMode="auto">
            <a:xfrm flipH="1">
              <a:off x="1884363" y="2566988"/>
              <a:ext cx="0" cy="1143000"/>
            </a:xfrm>
            <a:prstGeom prst="line">
              <a:avLst/>
            </a:prstGeom>
            <a:noFill/>
            <a:ln w="41275">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pt-BR"/>
            </a:p>
          </p:txBody>
        </p:sp>
        <p:pic>
          <p:nvPicPr>
            <p:cNvPr id="125983" name="Picture 9" descr="Unix_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2414588"/>
              <a:ext cx="157797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84" name="Picture 14"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3670300"/>
              <a:ext cx="1927225"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upo 31"/>
          <p:cNvGrpSpPr>
            <a:grpSpLocks/>
          </p:cNvGrpSpPr>
          <p:nvPr/>
        </p:nvGrpSpPr>
        <p:grpSpPr bwMode="auto">
          <a:xfrm>
            <a:off x="3357563" y="1222375"/>
            <a:ext cx="5500687" cy="4278313"/>
            <a:chOff x="3357563" y="1222375"/>
            <a:chExt cx="5500687" cy="4278313"/>
          </a:xfrm>
        </p:grpSpPr>
        <p:sp>
          <p:nvSpPr>
            <p:cNvPr id="125957" name="Rectangle 6"/>
            <p:cNvSpPr>
              <a:spLocks noChangeArrowheads="1"/>
            </p:cNvSpPr>
            <p:nvPr/>
          </p:nvSpPr>
          <p:spPr bwMode="auto">
            <a:xfrm>
              <a:off x="4608513" y="1222375"/>
              <a:ext cx="31067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a:lnSpc>
                  <a:spcPct val="90000"/>
                </a:lnSpc>
                <a:spcBef>
                  <a:spcPct val="20000"/>
                </a:spcBef>
                <a:buFont typeface="Monotype Sorts" pitchFamily="2" charset="2"/>
                <a:buChar char="•"/>
                <a:defRPr sz="2800" b="1">
                  <a:solidFill>
                    <a:schemeClr val="accent2"/>
                  </a:solidFill>
                  <a:latin typeface="Times New Roman" pitchFamily="18" charset="0"/>
                </a:defRPr>
              </a:lvl1pPr>
              <a:lvl2pPr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lvl="1">
                <a:lnSpc>
                  <a:spcPct val="100000"/>
                </a:lnSpc>
                <a:spcBef>
                  <a:spcPct val="0"/>
                </a:spcBef>
                <a:buClrTx/>
                <a:buFontTx/>
                <a:buNone/>
              </a:pPr>
              <a:r>
                <a:rPr lang="pt-BR" altLang="pt-BR"/>
                <a:t>Fabric Attached</a:t>
              </a:r>
              <a:endParaRPr lang="en-US" altLang="pt-BR"/>
            </a:p>
          </p:txBody>
        </p:sp>
        <p:pic>
          <p:nvPicPr>
            <p:cNvPr id="125958" name="Picture 4" descr="fabric-fibre-chan-s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450" y="3441700"/>
              <a:ext cx="7651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9" name="Picture 5" descr="fabric-fibre-chan-s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250" y="3441700"/>
              <a:ext cx="7651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0" name="Line 6"/>
            <p:cNvSpPr>
              <a:spLocks noChangeShapeType="1"/>
            </p:cNvSpPr>
            <p:nvPr/>
          </p:nvSpPr>
          <p:spPr bwMode="auto">
            <a:xfrm>
              <a:off x="5175250" y="2679700"/>
              <a:ext cx="0" cy="7620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125961" name="Line 7"/>
            <p:cNvSpPr>
              <a:spLocks noChangeShapeType="1"/>
            </p:cNvSpPr>
            <p:nvPr/>
          </p:nvSpPr>
          <p:spPr bwMode="auto">
            <a:xfrm>
              <a:off x="5530850" y="2655888"/>
              <a:ext cx="1219200" cy="78581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125962" name="Line 8"/>
            <p:cNvSpPr>
              <a:spLocks noChangeShapeType="1"/>
            </p:cNvSpPr>
            <p:nvPr/>
          </p:nvSpPr>
          <p:spPr bwMode="auto">
            <a:xfrm flipH="1">
              <a:off x="5530850" y="2679700"/>
              <a:ext cx="1295400" cy="7620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125963" name="Line 9"/>
            <p:cNvSpPr>
              <a:spLocks noChangeShapeType="1"/>
            </p:cNvSpPr>
            <p:nvPr/>
          </p:nvSpPr>
          <p:spPr bwMode="auto">
            <a:xfrm flipH="1">
              <a:off x="7054850" y="2759075"/>
              <a:ext cx="0" cy="682625"/>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125964" name="Line 10"/>
            <p:cNvSpPr>
              <a:spLocks noChangeShapeType="1"/>
            </p:cNvSpPr>
            <p:nvPr/>
          </p:nvSpPr>
          <p:spPr bwMode="auto">
            <a:xfrm flipH="1">
              <a:off x="5759450" y="3670300"/>
              <a:ext cx="685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125965" name="Line 11"/>
            <p:cNvSpPr>
              <a:spLocks noChangeShapeType="1"/>
            </p:cNvSpPr>
            <p:nvPr/>
          </p:nvSpPr>
          <p:spPr bwMode="auto">
            <a:xfrm flipH="1">
              <a:off x="5149850" y="3822700"/>
              <a:ext cx="0" cy="10668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125966" name="Line 12"/>
            <p:cNvSpPr>
              <a:spLocks noChangeShapeType="1"/>
            </p:cNvSpPr>
            <p:nvPr/>
          </p:nvSpPr>
          <p:spPr bwMode="auto">
            <a:xfrm>
              <a:off x="5530850" y="3822700"/>
              <a:ext cx="1295400" cy="1066800"/>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125967" name="Line 13"/>
            <p:cNvSpPr>
              <a:spLocks noChangeShapeType="1"/>
            </p:cNvSpPr>
            <p:nvPr/>
          </p:nvSpPr>
          <p:spPr bwMode="auto">
            <a:xfrm>
              <a:off x="7054850" y="3822700"/>
              <a:ext cx="0" cy="10668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125968" name="Line 14"/>
            <p:cNvSpPr>
              <a:spLocks noChangeShapeType="1"/>
            </p:cNvSpPr>
            <p:nvPr/>
          </p:nvSpPr>
          <p:spPr bwMode="auto">
            <a:xfrm flipH="1">
              <a:off x="5607050" y="3822700"/>
              <a:ext cx="1066800" cy="1066800"/>
            </a:xfrm>
            <a:prstGeom prst="line">
              <a:avLst/>
            </a:prstGeom>
            <a:noFill/>
            <a:ln w="28575">
              <a:solidFill>
                <a:schemeClr val="accent2"/>
              </a:solidFill>
              <a:prstDash val="dash"/>
              <a:round/>
              <a:headEnd/>
              <a:tailEnd/>
            </a:ln>
            <a:extLst>
              <a:ext uri="{909E8E84-426E-40DD-AFC4-6F175D3DCCD1}">
                <a14:hiddenFill xmlns:a14="http://schemas.microsoft.com/office/drawing/2010/main">
                  <a:noFill/>
                </a14:hiddenFill>
              </a:ext>
            </a:extLst>
          </p:spPr>
          <p:txBody>
            <a:bodyPr wrap="none"/>
            <a:lstStyle/>
            <a:p>
              <a:endParaRPr lang="pt-BR"/>
            </a:p>
          </p:txBody>
        </p:sp>
        <p:pic>
          <p:nvPicPr>
            <p:cNvPr id="125969" name="Picture 15" descr="Unix_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2300288"/>
              <a:ext cx="14478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70" name="Picture 16" descr="Unix_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050" y="2336800"/>
              <a:ext cx="15240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71" name="Text Box 17"/>
            <p:cNvSpPr txBox="1">
              <a:spLocks noChangeArrowheads="1"/>
            </p:cNvSpPr>
            <p:nvPr/>
          </p:nvSpPr>
          <p:spPr bwMode="auto">
            <a:xfrm>
              <a:off x="4752975" y="2286000"/>
              <a:ext cx="89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2000">
                  <a:solidFill>
                    <a:schemeClr val="bg1"/>
                  </a:solidFill>
                  <a:latin typeface="Arial" charset="0"/>
                </a:rPr>
                <a:t>Host1</a:t>
              </a:r>
            </a:p>
          </p:txBody>
        </p:sp>
        <p:sp>
          <p:nvSpPr>
            <p:cNvPr id="125972" name="Text Box 18"/>
            <p:cNvSpPr txBox="1">
              <a:spLocks noChangeArrowheads="1"/>
            </p:cNvSpPr>
            <p:nvPr/>
          </p:nvSpPr>
          <p:spPr bwMode="auto">
            <a:xfrm>
              <a:off x="6538913" y="2286000"/>
              <a:ext cx="890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2000">
                  <a:solidFill>
                    <a:schemeClr val="bg1"/>
                  </a:solidFill>
                  <a:latin typeface="Arial" charset="0"/>
                </a:rPr>
                <a:t>Host2</a:t>
              </a:r>
            </a:p>
          </p:txBody>
        </p:sp>
        <p:sp>
          <p:nvSpPr>
            <p:cNvPr id="125973" name="Text Box 19"/>
            <p:cNvSpPr txBox="1">
              <a:spLocks noChangeArrowheads="1"/>
            </p:cNvSpPr>
            <p:nvPr/>
          </p:nvSpPr>
          <p:spPr bwMode="auto">
            <a:xfrm>
              <a:off x="3357563" y="3500438"/>
              <a:ext cx="1631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1400">
                  <a:latin typeface="Arial" charset="0"/>
                </a:rPr>
                <a:t>Switch 1/Fabric 1</a:t>
              </a:r>
            </a:p>
          </p:txBody>
        </p:sp>
        <p:sp>
          <p:nvSpPr>
            <p:cNvPr id="125974" name="Text Box 20"/>
            <p:cNvSpPr txBox="1">
              <a:spLocks noChangeArrowheads="1"/>
            </p:cNvSpPr>
            <p:nvPr/>
          </p:nvSpPr>
          <p:spPr bwMode="auto">
            <a:xfrm>
              <a:off x="7226300" y="3500438"/>
              <a:ext cx="1631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1400">
                  <a:latin typeface="Arial" charset="0"/>
                </a:rPr>
                <a:t>Switch 2/Fabric 1</a:t>
              </a:r>
            </a:p>
          </p:txBody>
        </p:sp>
        <p:pic>
          <p:nvPicPr>
            <p:cNvPr id="125975" name="Picture 22"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050" y="4813300"/>
              <a:ext cx="1927225"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76" name="Line 27"/>
            <p:cNvSpPr>
              <a:spLocks noChangeShapeType="1"/>
            </p:cNvSpPr>
            <p:nvPr/>
          </p:nvSpPr>
          <p:spPr bwMode="auto">
            <a:xfrm flipH="1">
              <a:off x="5835650" y="5459413"/>
              <a:ext cx="5429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pt-BR"/>
            </a:p>
          </p:txBody>
        </p:sp>
        <p:sp>
          <p:nvSpPr>
            <p:cNvPr id="125977" name="Line 28"/>
            <p:cNvSpPr>
              <a:spLocks noChangeShapeType="1"/>
            </p:cNvSpPr>
            <p:nvPr/>
          </p:nvSpPr>
          <p:spPr bwMode="auto">
            <a:xfrm flipH="1">
              <a:off x="5835650" y="5319713"/>
              <a:ext cx="5429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pt-BR"/>
            </a:p>
          </p:txBody>
        </p:sp>
        <p:pic>
          <p:nvPicPr>
            <p:cNvPr id="125978" name="Picture 21"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6850" y="4813300"/>
              <a:ext cx="1927225"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79" name="Text Box 19"/>
            <p:cNvSpPr txBox="1">
              <a:spLocks noChangeArrowheads="1"/>
            </p:cNvSpPr>
            <p:nvPr/>
          </p:nvSpPr>
          <p:spPr bwMode="auto">
            <a:xfrm>
              <a:off x="3857625" y="4286250"/>
              <a:ext cx="135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1400">
                  <a:latin typeface="Arial" charset="0"/>
                </a:rPr>
                <a:t>Controladora </a:t>
              </a:r>
            </a:p>
            <a:p>
              <a:pPr>
                <a:lnSpc>
                  <a:spcPct val="100000"/>
                </a:lnSpc>
                <a:spcBef>
                  <a:spcPct val="0"/>
                </a:spcBef>
                <a:buFontTx/>
                <a:buNone/>
              </a:pPr>
              <a:r>
                <a:rPr lang="en-US" altLang="pt-BR" sz="1400">
                  <a:latin typeface="Arial" charset="0"/>
                </a:rPr>
                <a:t>NetApp 1</a:t>
              </a:r>
            </a:p>
          </p:txBody>
        </p:sp>
        <p:sp>
          <p:nvSpPr>
            <p:cNvPr id="125980" name="Text Box 19"/>
            <p:cNvSpPr txBox="1">
              <a:spLocks noChangeArrowheads="1"/>
            </p:cNvSpPr>
            <p:nvPr/>
          </p:nvSpPr>
          <p:spPr bwMode="auto">
            <a:xfrm>
              <a:off x="7215188" y="4333875"/>
              <a:ext cx="1357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1400">
                  <a:latin typeface="Arial" charset="0"/>
                </a:rPr>
                <a:t>Controladora </a:t>
              </a:r>
            </a:p>
            <a:p>
              <a:pPr>
                <a:lnSpc>
                  <a:spcPct val="100000"/>
                </a:lnSpc>
                <a:spcBef>
                  <a:spcPct val="0"/>
                </a:spcBef>
                <a:buFontTx/>
                <a:buNone/>
              </a:pPr>
              <a:r>
                <a:rPr lang="en-US" altLang="pt-BR" sz="1400">
                  <a:latin typeface="Arial" charset="0"/>
                </a:rPr>
                <a:t>NetApp 2</a:t>
              </a:r>
            </a:p>
          </p:txBody>
        </p:sp>
      </p:grpSp>
    </p:spTree>
    <p:extLst>
      <p:ext uri="{BB962C8B-B14F-4D97-AF65-F5344CB8AC3E}">
        <p14:creationId xmlns:p14="http://schemas.microsoft.com/office/powerpoint/2010/main" val="1884062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90" name="Line 122"/>
          <p:cNvSpPr>
            <a:spLocks noChangeShapeType="1"/>
          </p:cNvSpPr>
          <p:nvPr/>
        </p:nvSpPr>
        <p:spPr bwMode="gray">
          <a:xfrm>
            <a:off x="3378200" y="4368800"/>
            <a:ext cx="1549400" cy="0"/>
          </a:xfrm>
          <a:prstGeom prst="line">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32891" name="Line 123"/>
          <p:cNvSpPr>
            <a:spLocks noChangeShapeType="1"/>
          </p:cNvSpPr>
          <p:nvPr/>
        </p:nvSpPr>
        <p:spPr bwMode="gray">
          <a:xfrm>
            <a:off x="3365500" y="4610100"/>
            <a:ext cx="1549400" cy="0"/>
          </a:xfrm>
          <a:prstGeom prst="line">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32889" name="Line 121"/>
          <p:cNvSpPr>
            <a:spLocks noChangeShapeType="1"/>
          </p:cNvSpPr>
          <p:nvPr/>
        </p:nvSpPr>
        <p:spPr bwMode="gray">
          <a:xfrm rot="-5400000">
            <a:off x="4838700" y="3606800"/>
            <a:ext cx="1549400" cy="0"/>
          </a:xfrm>
          <a:prstGeom prst="line">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32887" name="Freeform 119"/>
          <p:cNvSpPr>
            <a:spLocks/>
          </p:cNvSpPr>
          <p:nvPr/>
        </p:nvSpPr>
        <p:spPr bwMode="gray">
          <a:xfrm flipH="1">
            <a:off x="2565400" y="1600200"/>
            <a:ext cx="1473200" cy="1130300"/>
          </a:xfrm>
          <a:custGeom>
            <a:avLst/>
            <a:gdLst>
              <a:gd name="T0" fmla="*/ 0 w 928"/>
              <a:gd name="T1" fmla="*/ 0 h 624"/>
              <a:gd name="T2" fmla="*/ 2147483647 w 928"/>
              <a:gd name="T3" fmla="*/ 0 h 624"/>
              <a:gd name="T4" fmla="*/ 2147483647 w 928"/>
              <a:gd name="T5" fmla="*/ 2147483647 h 624"/>
              <a:gd name="T6" fmla="*/ 0 60000 65536"/>
              <a:gd name="T7" fmla="*/ 0 60000 65536"/>
              <a:gd name="T8" fmla="*/ 0 60000 65536"/>
              <a:gd name="T9" fmla="*/ 0 w 928"/>
              <a:gd name="T10" fmla="*/ 0 h 624"/>
              <a:gd name="T11" fmla="*/ 928 w 928"/>
              <a:gd name="T12" fmla="*/ 624 h 624"/>
            </a:gdLst>
            <a:ahLst/>
            <a:cxnLst>
              <a:cxn ang="T6">
                <a:pos x="T0" y="T1"/>
              </a:cxn>
              <a:cxn ang="T7">
                <a:pos x="T2" y="T3"/>
              </a:cxn>
              <a:cxn ang="T8">
                <a:pos x="T4" y="T5"/>
              </a:cxn>
            </a:cxnLst>
            <a:rect l="T9" t="T10" r="T11" b="T12"/>
            <a:pathLst>
              <a:path w="928" h="624">
                <a:moveTo>
                  <a:pt x="0" y="0"/>
                </a:moveTo>
                <a:lnTo>
                  <a:pt x="928" y="0"/>
                </a:lnTo>
                <a:lnTo>
                  <a:pt x="928" y="624"/>
                </a:lnTo>
              </a:path>
            </a:pathLst>
          </a:custGeom>
          <a:noFill/>
          <a:ln w="19050" cap="flat" cmpd="sng">
            <a:solidFill>
              <a:schemeClr val="accent2"/>
            </a:solidFill>
            <a:prstDash val="dash"/>
            <a:round/>
            <a:headEnd type="none" w="med" len="med"/>
            <a:tailEnd type="none" w="med" len="sm"/>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32888" name="Line 120"/>
          <p:cNvSpPr>
            <a:spLocks noChangeShapeType="1"/>
          </p:cNvSpPr>
          <p:nvPr/>
        </p:nvSpPr>
        <p:spPr bwMode="gray">
          <a:xfrm rot="-5400000">
            <a:off x="1790700" y="3657600"/>
            <a:ext cx="1549400" cy="0"/>
          </a:xfrm>
          <a:prstGeom prst="line">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126983" name="Line 41"/>
          <p:cNvSpPr>
            <a:spLocks noChangeShapeType="1"/>
          </p:cNvSpPr>
          <p:nvPr/>
        </p:nvSpPr>
        <p:spPr bwMode="auto">
          <a:xfrm>
            <a:off x="2784475" y="47974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32840" name="Freeform 72"/>
          <p:cNvSpPr>
            <a:spLocks/>
          </p:cNvSpPr>
          <p:nvPr/>
        </p:nvSpPr>
        <p:spPr bwMode="gray">
          <a:xfrm>
            <a:off x="4140200" y="1600200"/>
            <a:ext cx="1473200" cy="1130300"/>
          </a:xfrm>
          <a:custGeom>
            <a:avLst/>
            <a:gdLst>
              <a:gd name="T0" fmla="*/ 0 w 928"/>
              <a:gd name="T1" fmla="*/ 0 h 624"/>
              <a:gd name="T2" fmla="*/ 2147483647 w 928"/>
              <a:gd name="T3" fmla="*/ 0 h 624"/>
              <a:gd name="T4" fmla="*/ 2147483647 w 928"/>
              <a:gd name="T5" fmla="*/ 2147483647 h 624"/>
              <a:gd name="T6" fmla="*/ 0 60000 65536"/>
              <a:gd name="T7" fmla="*/ 0 60000 65536"/>
              <a:gd name="T8" fmla="*/ 0 60000 65536"/>
              <a:gd name="T9" fmla="*/ 0 w 928"/>
              <a:gd name="T10" fmla="*/ 0 h 624"/>
              <a:gd name="T11" fmla="*/ 928 w 928"/>
              <a:gd name="T12" fmla="*/ 624 h 624"/>
            </a:gdLst>
            <a:ahLst/>
            <a:cxnLst>
              <a:cxn ang="T6">
                <a:pos x="T0" y="T1"/>
              </a:cxn>
              <a:cxn ang="T7">
                <a:pos x="T2" y="T3"/>
              </a:cxn>
              <a:cxn ang="T8">
                <a:pos x="T4" y="T5"/>
              </a:cxn>
            </a:cxnLst>
            <a:rect l="T9" t="T10" r="T11" b="T12"/>
            <a:pathLst>
              <a:path w="928" h="624">
                <a:moveTo>
                  <a:pt x="0" y="0"/>
                </a:moveTo>
                <a:lnTo>
                  <a:pt x="928" y="0"/>
                </a:lnTo>
                <a:lnTo>
                  <a:pt x="928" y="624"/>
                </a:lnTo>
              </a:path>
            </a:pathLst>
          </a:custGeom>
          <a:noFill/>
          <a:ln w="19050" cap="flat" cmpd="sng">
            <a:solidFill>
              <a:schemeClr val="hlink"/>
            </a:solidFill>
            <a:prstDash val="solid"/>
            <a:round/>
            <a:headEnd type="none" w="med" len="med"/>
            <a:tailEnd type="none" w="med" len="sm"/>
          </a:ln>
          <a:extLst>
            <a:ext uri="{909E8E84-426E-40DD-AFC4-6F175D3DCCD1}">
              <a14:hiddenFill xmlns:a14="http://schemas.microsoft.com/office/drawing/2010/main">
                <a:solidFill>
                  <a:srgbClr val="FFFFFF"/>
                </a:solidFill>
              </a14:hiddenFill>
            </a:ext>
          </a:extLst>
        </p:spPr>
        <p:txBody>
          <a:bodyPr/>
          <a:lstStyle/>
          <a:p>
            <a:endParaRPr lang="pt-BR"/>
          </a:p>
        </p:txBody>
      </p:sp>
      <p:grpSp>
        <p:nvGrpSpPr>
          <p:cNvPr id="126985" name="Group 3"/>
          <p:cNvGrpSpPr>
            <a:grpSpLocks/>
          </p:cNvGrpSpPr>
          <p:nvPr/>
        </p:nvGrpSpPr>
        <p:grpSpPr bwMode="auto">
          <a:xfrm>
            <a:off x="3560763" y="4452938"/>
            <a:ext cx="1098550" cy="79375"/>
            <a:chOff x="2208" y="2835"/>
            <a:chExt cx="576" cy="37"/>
          </a:xfrm>
        </p:grpSpPr>
        <p:sp>
          <p:nvSpPr>
            <p:cNvPr id="127030" name="Line 4"/>
            <p:cNvSpPr>
              <a:spLocks noChangeShapeType="1"/>
            </p:cNvSpPr>
            <p:nvPr/>
          </p:nvSpPr>
          <p:spPr bwMode="auto">
            <a:xfrm>
              <a:off x="2208" y="2835"/>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7031" name="Line 5"/>
            <p:cNvSpPr>
              <a:spLocks noChangeShapeType="1"/>
            </p:cNvSpPr>
            <p:nvPr/>
          </p:nvSpPr>
          <p:spPr bwMode="auto">
            <a:xfrm>
              <a:off x="2208" y="2872"/>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126986" name="Line 21"/>
          <p:cNvSpPr>
            <a:spLocks noChangeShapeType="1"/>
          </p:cNvSpPr>
          <p:nvPr/>
        </p:nvSpPr>
        <p:spPr bwMode="auto">
          <a:xfrm>
            <a:off x="3643313" y="4867275"/>
            <a:ext cx="1763712" cy="73660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6987" name="Line 25"/>
          <p:cNvSpPr>
            <a:spLocks noChangeShapeType="1"/>
          </p:cNvSpPr>
          <p:nvPr/>
        </p:nvSpPr>
        <p:spPr bwMode="auto">
          <a:xfrm rot="5400000">
            <a:off x="3152775" y="4330700"/>
            <a:ext cx="803275" cy="1876425"/>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6988" name="Line 21"/>
          <p:cNvSpPr>
            <a:spLocks noChangeShapeType="1"/>
          </p:cNvSpPr>
          <p:nvPr/>
        </p:nvSpPr>
        <p:spPr bwMode="auto">
          <a:xfrm>
            <a:off x="3657600" y="3048000"/>
            <a:ext cx="1208088" cy="13541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6989" name="Line 25"/>
          <p:cNvSpPr>
            <a:spLocks noChangeShapeType="1"/>
          </p:cNvSpPr>
          <p:nvPr/>
        </p:nvSpPr>
        <p:spPr bwMode="auto">
          <a:xfrm rot="5400000">
            <a:off x="3224213" y="3130550"/>
            <a:ext cx="1365250" cy="120015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6990" name="Line 20"/>
          <p:cNvSpPr>
            <a:spLocks noChangeShapeType="1"/>
          </p:cNvSpPr>
          <p:nvPr/>
        </p:nvSpPr>
        <p:spPr bwMode="auto">
          <a:xfrm flipH="1">
            <a:off x="2784475" y="3044825"/>
            <a:ext cx="0" cy="13414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6991" name="Line 19"/>
          <p:cNvSpPr>
            <a:spLocks noChangeShapeType="1"/>
          </p:cNvSpPr>
          <p:nvPr/>
        </p:nvSpPr>
        <p:spPr bwMode="auto">
          <a:xfrm rot="5400000" flipH="1" flipV="1">
            <a:off x="2870200" y="1649413"/>
            <a:ext cx="871537" cy="10175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6992" name="Line 26"/>
          <p:cNvSpPr>
            <a:spLocks noChangeShapeType="1"/>
          </p:cNvSpPr>
          <p:nvPr/>
        </p:nvSpPr>
        <p:spPr bwMode="auto">
          <a:xfrm flipH="1">
            <a:off x="5356225" y="3048000"/>
            <a:ext cx="0" cy="13414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6993" name="Line 41"/>
          <p:cNvSpPr>
            <a:spLocks noChangeShapeType="1"/>
          </p:cNvSpPr>
          <p:nvPr/>
        </p:nvSpPr>
        <p:spPr bwMode="auto">
          <a:xfrm>
            <a:off x="5356225" y="47847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pic>
        <p:nvPicPr>
          <p:cNvPr id="126994" name="Picture 69" descr="Box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5950" y="2595563"/>
            <a:ext cx="21336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5" name="Picture 61" descr="Box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590800"/>
            <a:ext cx="21336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6" name="Picture 6"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7" name="Picture 7"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98" name="Text Box 8"/>
          <p:cNvSpPr txBox="1">
            <a:spLocks noChangeArrowheads="1"/>
          </p:cNvSpPr>
          <p:nvPr/>
        </p:nvSpPr>
        <p:spPr bwMode="auto">
          <a:xfrm>
            <a:off x="1735138"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0c</a:t>
            </a:r>
          </a:p>
        </p:txBody>
      </p:sp>
      <p:sp>
        <p:nvSpPr>
          <p:cNvPr id="126999" name="Text Box 9"/>
          <p:cNvSpPr txBox="1">
            <a:spLocks noChangeArrowheads="1"/>
          </p:cNvSpPr>
          <p:nvPr/>
        </p:nvSpPr>
        <p:spPr bwMode="auto">
          <a:xfrm>
            <a:off x="4573588"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0c</a:t>
            </a:r>
          </a:p>
        </p:txBody>
      </p:sp>
      <p:sp>
        <p:nvSpPr>
          <p:cNvPr id="127000" name="Text Box 10"/>
          <p:cNvSpPr txBox="1">
            <a:spLocks noChangeArrowheads="1"/>
          </p:cNvSpPr>
          <p:nvPr/>
        </p:nvSpPr>
        <p:spPr bwMode="auto">
          <a:xfrm>
            <a:off x="5969000"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27001" name="Text Box 11"/>
          <p:cNvSpPr txBox="1">
            <a:spLocks noChangeArrowheads="1"/>
          </p:cNvSpPr>
          <p:nvPr/>
        </p:nvSpPr>
        <p:spPr bwMode="auto">
          <a:xfrm>
            <a:off x="3141663"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27002" name="Text Box 12"/>
          <p:cNvSpPr txBox="1">
            <a:spLocks noChangeArrowheads="1"/>
          </p:cNvSpPr>
          <p:nvPr/>
        </p:nvSpPr>
        <p:spPr bwMode="auto">
          <a:xfrm>
            <a:off x="574675" y="43084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Active/Active</a:t>
            </a:r>
            <a:br>
              <a:rPr lang="en-US" altLang="pt-BR" sz="1200" b="0">
                <a:latin typeface="Arial" charset="0"/>
              </a:rPr>
            </a:br>
            <a:r>
              <a:rPr lang="en-US" altLang="pt-BR" sz="1200" b="0">
                <a:latin typeface="Arial" charset="0"/>
              </a:rPr>
              <a:t>Configuration</a:t>
            </a:r>
          </a:p>
        </p:txBody>
      </p:sp>
      <p:sp>
        <p:nvSpPr>
          <p:cNvPr id="127003" name="Text Box 13"/>
          <p:cNvSpPr txBox="1">
            <a:spLocks noChangeArrowheads="1"/>
          </p:cNvSpPr>
          <p:nvPr/>
        </p:nvSpPr>
        <p:spPr bwMode="auto">
          <a:xfrm>
            <a:off x="1735138" y="4818063"/>
            <a:ext cx="10398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1</a:t>
            </a:r>
          </a:p>
        </p:txBody>
      </p:sp>
      <p:sp>
        <p:nvSpPr>
          <p:cNvPr id="127004" name="Text Box 14"/>
          <p:cNvSpPr txBox="1">
            <a:spLocks noChangeArrowheads="1"/>
          </p:cNvSpPr>
          <p:nvPr/>
        </p:nvSpPr>
        <p:spPr bwMode="auto">
          <a:xfrm>
            <a:off x="5457825" y="4818063"/>
            <a:ext cx="1335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2</a:t>
            </a:r>
          </a:p>
        </p:txBody>
      </p:sp>
      <p:sp>
        <p:nvSpPr>
          <p:cNvPr id="127005" name="Line 19"/>
          <p:cNvSpPr>
            <a:spLocks noChangeShapeType="1"/>
          </p:cNvSpPr>
          <p:nvPr/>
        </p:nvSpPr>
        <p:spPr bwMode="auto">
          <a:xfrm flipH="1" flipV="1">
            <a:off x="4419600" y="1685925"/>
            <a:ext cx="936625" cy="90805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7006" name="Text Box 24"/>
          <p:cNvSpPr txBox="1">
            <a:spLocks noChangeArrowheads="1"/>
          </p:cNvSpPr>
          <p:nvPr/>
        </p:nvSpPr>
        <p:spPr bwMode="auto">
          <a:xfrm>
            <a:off x="3440113" y="1184275"/>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50000"/>
              </a:spcBef>
              <a:buClr>
                <a:schemeClr val="accent2"/>
              </a:buClr>
              <a:buFont typeface="Wingdings 2" pitchFamily="18" charset="2"/>
              <a:buNone/>
            </a:pPr>
            <a:r>
              <a:rPr lang="en-US" altLang="pt-BR" sz="1200" b="0">
                <a:latin typeface="Arial" charset="0"/>
              </a:rPr>
              <a:t>Host</a:t>
            </a:r>
          </a:p>
        </p:txBody>
      </p:sp>
      <p:sp>
        <p:nvSpPr>
          <p:cNvPr id="127007" name="AutoShape 29"/>
          <p:cNvSpPr>
            <a:spLocks noChangeArrowheads="1"/>
          </p:cNvSpPr>
          <p:nvPr/>
        </p:nvSpPr>
        <p:spPr bwMode="auto">
          <a:xfrm>
            <a:off x="2324100" y="5410200"/>
            <a:ext cx="685800" cy="762000"/>
          </a:xfrm>
          <a:prstGeom prst="can">
            <a:avLst>
              <a:gd name="adj" fmla="val 27778"/>
            </a:avLst>
          </a:prstGeom>
          <a:solidFill>
            <a:schemeClr val="hlink"/>
          </a:solidFill>
          <a:ln w="19050">
            <a:solidFill>
              <a:schemeClr val="bg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27008" name="AutoShape 31"/>
          <p:cNvSpPr>
            <a:spLocks noChangeArrowheads="1"/>
          </p:cNvSpPr>
          <p:nvPr/>
        </p:nvSpPr>
        <p:spPr bwMode="auto">
          <a:xfrm>
            <a:off x="5149850" y="5410200"/>
            <a:ext cx="685800" cy="762000"/>
          </a:xfrm>
          <a:prstGeom prst="can">
            <a:avLst>
              <a:gd name="adj" fmla="val 27778"/>
            </a:avLst>
          </a:prstGeom>
          <a:solidFill>
            <a:schemeClr val="accent2"/>
          </a:solidFill>
          <a:ln w="19050">
            <a:solidFill>
              <a:schemeClr val="bg1"/>
            </a:solidFill>
            <a:prstDash val="dash"/>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27009" name="Text Box 33"/>
          <p:cNvSpPr txBox="1">
            <a:spLocks noChangeArrowheads="1"/>
          </p:cNvSpPr>
          <p:nvPr/>
        </p:nvSpPr>
        <p:spPr bwMode="auto">
          <a:xfrm>
            <a:off x="7000875" y="3048000"/>
            <a:ext cx="1936750" cy="649288"/>
          </a:xfrm>
          <a:prstGeom prst="rect">
            <a:avLst/>
          </a:prstGeom>
          <a:solidFill>
            <a:schemeClr val="hlink"/>
          </a:solidFill>
          <a:ln w="9525">
            <a:solidFill>
              <a:schemeClr val="bg2"/>
            </a:solidFill>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Solid blue lines are paths to the LUNs being served by Controller 1</a:t>
            </a:r>
          </a:p>
        </p:txBody>
      </p:sp>
      <p:sp>
        <p:nvSpPr>
          <p:cNvPr id="127010" name="Text Box 34"/>
          <p:cNvSpPr txBox="1">
            <a:spLocks noChangeArrowheads="1"/>
          </p:cNvSpPr>
          <p:nvPr/>
        </p:nvSpPr>
        <p:spPr bwMode="auto">
          <a:xfrm>
            <a:off x="7000875" y="3962400"/>
            <a:ext cx="1936750" cy="649288"/>
          </a:xfrm>
          <a:prstGeom prst="rect">
            <a:avLst/>
          </a:prstGeom>
          <a:solidFill>
            <a:schemeClr val="accent2"/>
          </a:solidFill>
          <a:ln w="9525">
            <a:solidFill>
              <a:schemeClr val="bg2"/>
            </a:solidFill>
            <a:prstDash val="sysDot"/>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Dashed green lines are paths to the LUNs being served by Controller 2</a:t>
            </a:r>
          </a:p>
        </p:txBody>
      </p:sp>
      <p:pic>
        <p:nvPicPr>
          <p:cNvPr id="127011" name="Picture 43" descr="Unix_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1417638"/>
            <a:ext cx="12954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012" name="Text Box 55"/>
          <p:cNvSpPr txBox="1">
            <a:spLocks noChangeArrowheads="1"/>
          </p:cNvSpPr>
          <p:nvPr/>
        </p:nvSpPr>
        <p:spPr bwMode="auto">
          <a:xfrm>
            <a:off x="1974850" y="558165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0A</a:t>
            </a:r>
          </a:p>
        </p:txBody>
      </p:sp>
      <p:sp>
        <p:nvSpPr>
          <p:cNvPr id="127013" name="Text Box 56"/>
          <p:cNvSpPr txBox="1">
            <a:spLocks noChangeArrowheads="1"/>
          </p:cNvSpPr>
          <p:nvPr/>
        </p:nvSpPr>
        <p:spPr bwMode="auto">
          <a:xfrm>
            <a:off x="3024188" y="5581650"/>
            <a:ext cx="3698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0B</a:t>
            </a:r>
          </a:p>
        </p:txBody>
      </p:sp>
      <p:sp>
        <p:nvSpPr>
          <p:cNvPr id="127014" name="Text Box 57"/>
          <p:cNvSpPr txBox="1">
            <a:spLocks noChangeArrowheads="1"/>
          </p:cNvSpPr>
          <p:nvPr/>
        </p:nvSpPr>
        <p:spPr bwMode="auto">
          <a:xfrm>
            <a:off x="4775200" y="558165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0B</a:t>
            </a:r>
          </a:p>
        </p:txBody>
      </p:sp>
      <p:sp>
        <p:nvSpPr>
          <p:cNvPr id="127015" name="Text Box 58"/>
          <p:cNvSpPr txBox="1">
            <a:spLocks noChangeArrowheads="1"/>
          </p:cNvSpPr>
          <p:nvPr/>
        </p:nvSpPr>
        <p:spPr bwMode="auto">
          <a:xfrm>
            <a:off x="5845175" y="558165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0A</a:t>
            </a:r>
          </a:p>
        </p:txBody>
      </p:sp>
      <p:sp>
        <p:nvSpPr>
          <p:cNvPr id="127016" name="Text Box 59"/>
          <p:cNvSpPr txBox="1">
            <a:spLocks noChangeArrowheads="1"/>
          </p:cNvSpPr>
          <p:nvPr/>
        </p:nvSpPr>
        <p:spPr bwMode="auto">
          <a:xfrm>
            <a:off x="2954338" y="6227763"/>
            <a:ext cx="22177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Multipathing software required</a:t>
            </a:r>
          </a:p>
        </p:txBody>
      </p:sp>
      <p:cxnSp>
        <p:nvCxnSpPr>
          <p:cNvPr id="32877" name="AutoShape 109"/>
          <p:cNvCxnSpPr>
            <a:cxnSpLocks noChangeShapeType="1"/>
          </p:cNvCxnSpPr>
          <p:nvPr/>
        </p:nvCxnSpPr>
        <p:spPr bwMode="gray">
          <a:xfrm>
            <a:off x="4772025" y="1720850"/>
            <a:ext cx="720725" cy="874713"/>
          </a:xfrm>
          <a:prstGeom prst="bentConnector2">
            <a:avLst/>
          </a:prstGeom>
          <a:noFill/>
          <a:ln w="19050">
            <a:solidFill>
              <a:schemeClr val="accent2"/>
            </a:solidFill>
            <a:prstDash val="dash"/>
            <a:miter lim="800000"/>
            <a:headEnd/>
            <a:tailEnd type="none" w="med" len="sm"/>
          </a:ln>
          <a:extLst>
            <a:ext uri="{909E8E84-426E-40DD-AFC4-6F175D3DCCD1}">
              <a14:hiddenFill xmlns:a14="http://schemas.microsoft.com/office/drawing/2010/main">
                <a:noFill/>
              </a14:hiddenFill>
            </a:ext>
          </a:extLst>
        </p:spPr>
      </p:cxnSp>
      <p:cxnSp>
        <p:nvCxnSpPr>
          <p:cNvPr id="32878" name="AutoShape 110"/>
          <p:cNvCxnSpPr>
            <a:cxnSpLocks noChangeShapeType="1"/>
          </p:cNvCxnSpPr>
          <p:nvPr/>
        </p:nvCxnSpPr>
        <p:spPr bwMode="gray">
          <a:xfrm>
            <a:off x="5492750" y="3048000"/>
            <a:ext cx="0" cy="1096963"/>
          </a:xfrm>
          <a:prstGeom prst="straightConnector1">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cxnSp>
      <p:cxnSp>
        <p:nvCxnSpPr>
          <p:cNvPr id="32879" name="AutoShape 111"/>
          <p:cNvCxnSpPr>
            <a:cxnSpLocks noChangeShapeType="1"/>
          </p:cNvCxnSpPr>
          <p:nvPr/>
        </p:nvCxnSpPr>
        <p:spPr bwMode="gray">
          <a:xfrm rot="10800000" flipV="1">
            <a:off x="2667000" y="1720850"/>
            <a:ext cx="809625" cy="869950"/>
          </a:xfrm>
          <a:prstGeom prst="bentConnector2">
            <a:avLst/>
          </a:prstGeom>
          <a:noFill/>
          <a:ln w="19050">
            <a:solidFill>
              <a:schemeClr val="hlink"/>
            </a:solidFill>
            <a:miter lim="800000"/>
            <a:headEnd/>
            <a:tailEnd type="none" w="med" len="sm"/>
          </a:ln>
          <a:extLst>
            <a:ext uri="{909E8E84-426E-40DD-AFC4-6F175D3DCCD1}">
              <a14:hiddenFill xmlns:a14="http://schemas.microsoft.com/office/drawing/2010/main">
                <a:noFill/>
              </a14:hiddenFill>
            </a:ext>
          </a:extLst>
        </p:spPr>
      </p:cxnSp>
      <p:cxnSp>
        <p:nvCxnSpPr>
          <p:cNvPr id="32880" name="AutoShape 112"/>
          <p:cNvCxnSpPr>
            <a:cxnSpLocks noChangeShapeType="1"/>
          </p:cNvCxnSpPr>
          <p:nvPr/>
        </p:nvCxnSpPr>
        <p:spPr bwMode="gray">
          <a:xfrm>
            <a:off x="2667000" y="3043238"/>
            <a:ext cx="0" cy="11017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32881" name="AutoShape 113"/>
          <p:cNvCxnSpPr>
            <a:cxnSpLocks noChangeShapeType="1"/>
            <a:endCxn id="127007" idx="1"/>
          </p:cNvCxnSpPr>
          <p:nvPr/>
        </p:nvCxnSpPr>
        <p:spPr bwMode="gray">
          <a:xfrm>
            <a:off x="2667000" y="4832350"/>
            <a:ext cx="0" cy="5683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32882" name="AutoShape 114"/>
          <p:cNvCxnSpPr>
            <a:cxnSpLocks noChangeShapeType="1"/>
            <a:endCxn id="127008" idx="1"/>
          </p:cNvCxnSpPr>
          <p:nvPr/>
        </p:nvCxnSpPr>
        <p:spPr bwMode="gray">
          <a:xfrm>
            <a:off x="5492750" y="4832350"/>
            <a:ext cx="0" cy="568325"/>
          </a:xfrm>
          <a:prstGeom prst="straightConnector1">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cxnSp>
      <p:cxnSp>
        <p:nvCxnSpPr>
          <p:cNvPr id="32883" name="AutoShape 115"/>
          <p:cNvCxnSpPr>
            <a:cxnSpLocks noChangeShapeType="1"/>
          </p:cNvCxnSpPr>
          <p:nvPr/>
        </p:nvCxnSpPr>
        <p:spPr bwMode="gray">
          <a:xfrm flipV="1">
            <a:off x="2667000" y="3048000"/>
            <a:ext cx="2825750" cy="1096963"/>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sp>
        <p:nvSpPr>
          <p:cNvPr id="127024" name="Text Box 22"/>
          <p:cNvSpPr txBox="1">
            <a:spLocks noChangeArrowheads="1"/>
          </p:cNvSpPr>
          <p:nvPr/>
        </p:nvSpPr>
        <p:spPr bwMode="auto">
          <a:xfrm>
            <a:off x="1357313" y="2362200"/>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Switch/Fabric 1</a:t>
            </a:r>
          </a:p>
        </p:txBody>
      </p:sp>
      <p:sp>
        <p:nvSpPr>
          <p:cNvPr id="127025" name="Text Box 23"/>
          <p:cNvSpPr txBox="1">
            <a:spLocks noChangeArrowheads="1"/>
          </p:cNvSpPr>
          <p:nvPr/>
        </p:nvSpPr>
        <p:spPr bwMode="auto">
          <a:xfrm>
            <a:off x="5605463" y="2362200"/>
            <a:ext cx="1600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Switch/Fabric 2</a:t>
            </a:r>
          </a:p>
        </p:txBody>
      </p:sp>
      <p:cxnSp>
        <p:nvCxnSpPr>
          <p:cNvPr id="32893" name="AutoShape 125"/>
          <p:cNvCxnSpPr>
            <a:cxnSpLocks noChangeShapeType="1"/>
          </p:cNvCxnSpPr>
          <p:nvPr/>
        </p:nvCxnSpPr>
        <p:spPr bwMode="gray">
          <a:xfrm>
            <a:off x="2667000" y="3043238"/>
            <a:ext cx="2825750" cy="11017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sp>
        <p:nvSpPr>
          <p:cNvPr id="32894" name="Line 126"/>
          <p:cNvSpPr>
            <a:spLocks noChangeShapeType="1"/>
          </p:cNvSpPr>
          <p:nvPr/>
        </p:nvSpPr>
        <p:spPr bwMode="gray">
          <a:xfrm>
            <a:off x="2768600" y="2984500"/>
            <a:ext cx="2717800" cy="1054100"/>
          </a:xfrm>
          <a:prstGeom prst="line">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32895" name="Line 127"/>
          <p:cNvSpPr>
            <a:spLocks noChangeShapeType="1"/>
          </p:cNvSpPr>
          <p:nvPr/>
        </p:nvSpPr>
        <p:spPr bwMode="gray">
          <a:xfrm flipH="1">
            <a:off x="2679700" y="2984500"/>
            <a:ext cx="2717800" cy="1054100"/>
          </a:xfrm>
          <a:prstGeom prst="line">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57" name="Rectangle 15"/>
          <p:cNvSpPr txBox="1">
            <a:spLocks noChangeArrowheads="1"/>
          </p:cNvSpPr>
          <p:nvPr/>
        </p:nvSpPr>
        <p:spPr bwMode="black">
          <a:xfrm>
            <a:off x="2411413" y="0"/>
            <a:ext cx="6732587" cy="620713"/>
          </a:xfrm>
          <a:prstGeom prst="rect">
            <a:avLst/>
          </a:prstGeom>
          <a:noFill/>
          <a:ln w="9525">
            <a:noFill/>
            <a:miter lim="800000"/>
            <a:headEnd/>
            <a:tailEnd/>
          </a:ln>
        </p:spPr>
        <p:txBody>
          <a:bodyPr anchor="ctr"/>
          <a:lstStyle/>
          <a:p>
            <a:pPr>
              <a:defRPr/>
            </a:pPr>
            <a:r>
              <a:rPr lang="pt-BR" sz="3400" b="1" kern="0" dirty="0" err="1">
                <a:solidFill>
                  <a:schemeClr val="tx2"/>
                </a:solidFill>
                <a:latin typeface="+mj-lt"/>
                <a:ea typeface="+mj-ea"/>
                <a:cs typeface="+mj-cs"/>
              </a:rPr>
              <a:t>Multipath</a:t>
            </a:r>
            <a:endParaRPr lang="pt-BR" sz="3400" b="1" kern="0" dirty="0">
              <a:solidFill>
                <a:schemeClr val="tx2"/>
              </a:solidFill>
              <a:latin typeface="+mj-lt"/>
              <a:ea typeface="+mj-ea"/>
              <a:cs typeface="+mj-cs"/>
            </a:endParaRPr>
          </a:p>
        </p:txBody>
      </p:sp>
    </p:spTree>
    <p:extLst>
      <p:ext uri="{BB962C8B-B14F-4D97-AF65-F5344CB8AC3E}">
        <p14:creationId xmlns:p14="http://schemas.microsoft.com/office/powerpoint/2010/main" val="237640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879"/>
                                        </p:tgtEl>
                                        <p:attrNameLst>
                                          <p:attrName>style.visibility</p:attrName>
                                        </p:attrNameLst>
                                      </p:cBhvr>
                                      <p:to>
                                        <p:strVal val="visible"/>
                                      </p:to>
                                    </p:set>
                                    <p:animEffect transition="in" filter="wipe(up)">
                                      <p:cBhvr>
                                        <p:cTn id="7" dur="500"/>
                                        <p:tgtEl>
                                          <p:spTgt spid="3287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2880"/>
                                        </p:tgtEl>
                                        <p:attrNameLst>
                                          <p:attrName>style.visibility</p:attrName>
                                        </p:attrNameLst>
                                      </p:cBhvr>
                                      <p:to>
                                        <p:strVal val="visible"/>
                                      </p:to>
                                    </p:set>
                                    <p:animEffect transition="in" filter="wipe(up)">
                                      <p:cBhvr>
                                        <p:cTn id="11" dur="500"/>
                                        <p:tgtEl>
                                          <p:spTgt spid="32880"/>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2881"/>
                                        </p:tgtEl>
                                        <p:attrNameLst>
                                          <p:attrName>style.visibility</p:attrName>
                                        </p:attrNameLst>
                                      </p:cBhvr>
                                      <p:to>
                                        <p:strVal val="visible"/>
                                      </p:to>
                                    </p:set>
                                    <p:animEffect transition="in" filter="wipe(up)">
                                      <p:cBhvr>
                                        <p:cTn id="15" dur="500"/>
                                        <p:tgtEl>
                                          <p:spTgt spid="3288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2840"/>
                                        </p:tgtEl>
                                        <p:attrNameLst>
                                          <p:attrName>style.visibility</p:attrName>
                                        </p:attrNameLst>
                                      </p:cBhvr>
                                      <p:to>
                                        <p:strVal val="visible"/>
                                      </p:to>
                                    </p:set>
                                    <p:animEffect transition="in" filter="wipe(up)">
                                      <p:cBhvr>
                                        <p:cTn id="20" dur="500"/>
                                        <p:tgtEl>
                                          <p:spTgt spid="32840"/>
                                        </p:tgtEl>
                                      </p:cBhvr>
                                    </p:animEffect>
                                  </p:childTnLst>
                                </p:cTn>
                              </p:par>
                            </p:childTnLst>
                          </p:cTn>
                        </p:par>
                        <p:par>
                          <p:cTn id="21" fill="hold" nodeType="afterGroup">
                            <p:stCondLst>
                              <p:cond delay="500"/>
                            </p:stCondLst>
                            <p:childTnLst>
                              <p:par>
                                <p:cTn id="22" presetID="22" presetClass="entr" presetSubtype="1" fill="hold" nodeType="afterEffect">
                                  <p:stCondLst>
                                    <p:cond delay="0"/>
                                  </p:stCondLst>
                                  <p:childTnLst>
                                    <p:set>
                                      <p:cBhvr>
                                        <p:cTn id="23" dur="1" fill="hold">
                                          <p:stCondLst>
                                            <p:cond delay="0"/>
                                          </p:stCondLst>
                                        </p:cTn>
                                        <p:tgtEl>
                                          <p:spTgt spid="32883"/>
                                        </p:tgtEl>
                                        <p:attrNameLst>
                                          <p:attrName>style.visibility</p:attrName>
                                        </p:attrNameLst>
                                      </p:cBhvr>
                                      <p:to>
                                        <p:strVal val="visible"/>
                                      </p:to>
                                    </p:set>
                                    <p:animEffect transition="in" filter="wipe(up)">
                                      <p:cBhvr>
                                        <p:cTn id="24" dur="500"/>
                                        <p:tgtEl>
                                          <p:spTgt spid="32883"/>
                                        </p:tgtEl>
                                      </p:cBhvr>
                                    </p:animEffect>
                                  </p:childTnLst>
                                </p:cTn>
                              </p:par>
                            </p:childTnLst>
                          </p:cTn>
                        </p:par>
                        <p:par>
                          <p:cTn id="25" fill="hold" nodeType="afterGroup">
                            <p:stCondLst>
                              <p:cond delay="1000"/>
                            </p:stCondLst>
                            <p:childTnLst>
                              <p:par>
                                <p:cTn id="26" presetID="22" presetClass="entr" presetSubtype="1" fill="hold" nodeType="afterEffect">
                                  <p:stCondLst>
                                    <p:cond delay="0"/>
                                  </p:stCondLst>
                                  <p:childTnLst>
                                    <p:set>
                                      <p:cBhvr>
                                        <p:cTn id="27" dur="1" fill="hold">
                                          <p:stCondLst>
                                            <p:cond delay="0"/>
                                          </p:stCondLst>
                                        </p:cTn>
                                        <p:tgtEl>
                                          <p:spTgt spid="32881"/>
                                        </p:tgtEl>
                                        <p:attrNameLst>
                                          <p:attrName>style.visibility</p:attrName>
                                        </p:attrNameLst>
                                      </p:cBhvr>
                                      <p:to>
                                        <p:strVal val="visible"/>
                                      </p:to>
                                    </p:set>
                                    <p:animEffect transition="in" filter="wipe(up)">
                                      <p:cBhvr>
                                        <p:cTn id="28" dur="500"/>
                                        <p:tgtEl>
                                          <p:spTgt spid="3288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2887"/>
                                        </p:tgtEl>
                                        <p:attrNameLst>
                                          <p:attrName>style.visibility</p:attrName>
                                        </p:attrNameLst>
                                      </p:cBhvr>
                                      <p:to>
                                        <p:strVal val="visible"/>
                                      </p:to>
                                    </p:set>
                                    <p:animEffect transition="in" filter="wipe(up)">
                                      <p:cBhvr>
                                        <p:cTn id="33" dur="500"/>
                                        <p:tgtEl>
                                          <p:spTgt spid="32887"/>
                                        </p:tgtEl>
                                      </p:cBhvr>
                                    </p:animEffect>
                                  </p:childTnLst>
                                </p:cTn>
                              </p:par>
                            </p:childTnLst>
                          </p:cTn>
                        </p:par>
                        <p:par>
                          <p:cTn id="34" fill="hold" nodeType="afterGroup">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2894"/>
                                        </p:tgtEl>
                                        <p:attrNameLst>
                                          <p:attrName>style.visibility</p:attrName>
                                        </p:attrNameLst>
                                      </p:cBhvr>
                                      <p:to>
                                        <p:strVal val="visible"/>
                                      </p:to>
                                    </p:set>
                                    <p:animEffect transition="in" filter="wipe(up)">
                                      <p:cBhvr>
                                        <p:cTn id="37" dur="500"/>
                                        <p:tgtEl>
                                          <p:spTgt spid="32894"/>
                                        </p:tgtEl>
                                      </p:cBhvr>
                                    </p:animEffect>
                                  </p:childTnLst>
                                </p:cTn>
                              </p:par>
                            </p:childTnLst>
                          </p:cTn>
                        </p:par>
                        <p:par>
                          <p:cTn id="38" fill="hold" nodeType="afterGroup">
                            <p:stCondLst>
                              <p:cond delay="1000"/>
                            </p:stCondLst>
                            <p:childTnLst>
                              <p:par>
                                <p:cTn id="39" presetID="22" presetClass="entr" presetSubtype="1" fill="hold" nodeType="afterEffect">
                                  <p:stCondLst>
                                    <p:cond delay="0"/>
                                  </p:stCondLst>
                                  <p:childTnLst>
                                    <p:set>
                                      <p:cBhvr>
                                        <p:cTn id="40" dur="1" fill="hold">
                                          <p:stCondLst>
                                            <p:cond delay="0"/>
                                          </p:stCondLst>
                                        </p:cTn>
                                        <p:tgtEl>
                                          <p:spTgt spid="32882"/>
                                        </p:tgtEl>
                                        <p:attrNameLst>
                                          <p:attrName>style.visibility</p:attrName>
                                        </p:attrNameLst>
                                      </p:cBhvr>
                                      <p:to>
                                        <p:strVal val="visible"/>
                                      </p:to>
                                    </p:set>
                                    <p:animEffect transition="in" filter="wipe(up)">
                                      <p:cBhvr>
                                        <p:cTn id="41" dur="500"/>
                                        <p:tgtEl>
                                          <p:spTgt spid="3288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nodeType="clickEffect">
                                  <p:stCondLst>
                                    <p:cond delay="0"/>
                                  </p:stCondLst>
                                  <p:childTnLst>
                                    <p:set>
                                      <p:cBhvr>
                                        <p:cTn id="45" dur="1" fill="hold">
                                          <p:stCondLst>
                                            <p:cond delay="0"/>
                                          </p:stCondLst>
                                        </p:cTn>
                                        <p:tgtEl>
                                          <p:spTgt spid="32877"/>
                                        </p:tgtEl>
                                        <p:attrNameLst>
                                          <p:attrName>style.visibility</p:attrName>
                                        </p:attrNameLst>
                                      </p:cBhvr>
                                      <p:to>
                                        <p:strVal val="visible"/>
                                      </p:to>
                                    </p:set>
                                    <p:animEffect transition="in" filter="wipe(up)">
                                      <p:cBhvr>
                                        <p:cTn id="46" dur="500"/>
                                        <p:tgtEl>
                                          <p:spTgt spid="32877"/>
                                        </p:tgtEl>
                                      </p:cBhvr>
                                    </p:animEffect>
                                  </p:childTnLst>
                                </p:cTn>
                              </p:par>
                            </p:childTnLst>
                          </p:cTn>
                        </p:par>
                        <p:par>
                          <p:cTn id="47" fill="hold" nodeType="afterGroup">
                            <p:stCondLst>
                              <p:cond delay="500"/>
                            </p:stCondLst>
                            <p:childTnLst>
                              <p:par>
                                <p:cTn id="48" presetID="22" presetClass="entr" presetSubtype="1" fill="hold" nodeType="afterEffect">
                                  <p:stCondLst>
                                    <p:cond delay="0"/>
                                  </p:stCondLst>
                                  <p:childTnLst>
                                    <p:set>
                                      <p:cBhvr>
                                        <p:cTn id="49" dur="1" fill="hold">
                                          <p:stCondLst>
                                            <p:cond delay="0"/>
                                          </p:stCondLst>
                                        </p:cTn>
                                        <p:tgtEl>
                                          <p:spTgt spid="32878"/>
                                        </p:tgtEl>
                                        <p:attrNameLst>
                                          <p:attrName>style.visibility</p:attrName>
                                        </p:attrNameLst>
                                      </p:cBhvr>
                                      <p:to>
                                        <p:strVal val="visible"/>
                                      </p:to>
                                    </p:set>
                                    <p:animEffect transition="in" filter="wipe(up)">
                                      <p:cBhvr>
                                        <p:cTn id="50" dur="500"/>
                                        <p:tgtEl>
                                          <p:spTgt spid="32878"/>
                                        </p:tgtEl>
                                      </p:cBhvr>
                                    </p:animEffect>
                                  </p:childTnLst>
                                </p:cTn>
                              </p:par>
                            </p:childTnLst>
                          </p:cTn>
                        </p:par>
                        <p:par>
                          <p:cTn id="51" fill="hold" nodeType="afterGroup">
                            <p:stCondLst>
                              <p:cond delay="1000"/>
                            </p:stCondLst>
                            <p:childTnLst>
                              <p:par>
                                <p:cTn id="52" presetID="22" presetClass="entr" presetSubtype="1" fill="hold" nodeType="afterEffect">
                                  <p:stCondLst>
                                    <p:cond delay="0"/>
                                  </p:stCondLst>
                                  <p:childTnLst>
                                    <p:set>
                                      <p:cBhvr>
                                        <p:cTn id="53" dur="1" fill="hold">
                                          <p:stCondLst>
                                            <p:cond delay="0"/>
                                          </p:stCondLst>
                                        </p:cTn>
                                        <p:tgtEl>
                                          <p:spTgt spid="32882"/>
                                        </p:tgtEl>
                                        <p:attrNameLst>
                                          <p:attrName>style.visibility</p:attrName>
                                        </p:attrNameLst>
                                      </p:cBhvr>
                                      <p:to>
                                        <p:strVal val="visible"/>
                                      </p:to>
                                    </p:set>
                                    <p:animEffect transition="in" filter="wipe(up)">
                                      <p:cBhvr>
                                        <p:cTn id="54" dur="500"/>
                                        <p:tgtEl>
                                          <p:spTgt spid="3288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grpId="1" nodeType="clickEffect">
                                  <p:stCondLst>
                                    <p:cond delay="0"/>
                                  </p:stCondLst>
                                  <p:childTnLst>
                                    <p:set>
                                      <p:cBhvr>
                                        <p:cTn id="58" dur="1" fill="hold">
                                          <p:stCondLst>
                                            <p:cond delay="0"/>
                                          </p:stCondLst>
                                        </p:cTn>
                                        <p:tgtEl>
                                          <p:spTgt spid="32887"/>
                                        </p:tgtEl>
                                        <p:attrNameLst>
                                          <p:attrName>style.visibility</p:attrName>
                                        </p:attrNameLst>
                                      </p:cBhvr>
                                      <p:to>
                                        <p:strVal val="visible"/>
                                      </p:to>
                                    </p:set>
                                    <p:animEffect transition="in" filter="wipe(up)">
                                      <p:cBhvr>
                                        <p:cTn id="59" dur="500"/>
                                        <p:tgtEl>
                                          <p:spTgt spid="32887"/>
                                        </p:tgtEl>
                                      </p:cBhvr>
                                    </p:animEffect>
                                  </p:childTnLst>
                                </p:cTn>
                              </p:par>
                            </p:childTnLst>
                          </p:cTn>
                        </p:par>
                        <p:par>
                          <p:cTn id="60" fill="hold" nodeType="afterGroup">
                            <p:stCondLst>
                              <p:cond delay="500"/>
                            </p:stCondLst>
                            <p:childTnLst>
                              <p:par>
                                <p:cTn id="61" presetID="22" presetClass="entr" presetSubtype="1" fill="hold" grpId="0" nodeType="afterEffect">
                                  <p:stCondLst>
                                    <p:cond delay="0"/>
                                  </p:stCondLst>
                                  <p:childTnLst>
                                    <p:set>
                                      <p:cBhvr>
                                        <p:cTn id="62" dur="1" fill="hold">
                                          <p:stCondLst>
                                            <p:cond delay="0"/>
                                          </p:stCondLst>
                                        </p:cTn>
                                        <p:tgtEl>
                                          <p:spTgt spid="32888"/>
                                        </p:tgtEl>
                                        <p:attrNameLst>
                                          <p:attrName>style.visibility</p:attrName>
                                        </p:attrNameLst>
                                      </p:cBhvr>
                                      <p:to>
                                        <p:strVal val="visible"/>
                                      </p:to>
                                    </p:set>
                                    <p:animEffect transition="in" filter="wipe(up)">
                                      <p:cBhvr>
                                        <p:cTn id="63" dur="500"/>
                                        <p:tgtEl>
                                          <p:spTgt spid="32888"/>
                                        </p:tgtEl>
                                      </p:cBhvr>
                                    </p:animEffect>
                                  </p:childTnLst>
                                </p:cTn>
                              </p:par>
                            </p:childTnLst>
                          </p:cTn>
                        </p:par>
                        <p:par>
                          <p:cTn id="64" fill="hold" nodeType="afterGroup">
                            <p:stCondLst>
                              <p:cond delay="1000"/>
                            </p:stCondLst>
                            <p:childTnLst>
                              <p:par>
                                <p:cTn id="65" presetID="22" presetClass="entr" presetSubtype="8" fill="hold" grpId="0" nodeType="afterEffect">
                                  <p:stCondLst>
                                    <p:cond delay="0"/>
                                  </p:stCondLst>
                                  <p:childTnLst>
                                    <p:set>
                                      <p:cBhvr>
                                        <p:cTn id="66" dur="1" fill="hold">
                                          <p:stCondLst>
                                            <p:cond delay="0"/>
                                          </p:stCondLst>
                                        </p:cTn>
                                        <p:tgtEl>
                                          <p:spTgt spid="32891"/>
                                        </p:tgtEl>
                                        <p:attrNameLst>
                                          <p:attrName>style.visibility</p:attrName>
                                        </p:attrNameLst>
                                      </p:cBhvr>
                                      <p:to>
                                        <p:strVal val="visible"/>
                                      </p:to>
                                    </p:set>
                                    <p:animEffect transition="in" filter="wipe(left)">
                                      <p:cBhvr>
                                        <p:cTn id="67" dur="500"/>
                                        <p:tgtEl>
                                          <p:spTgt spid="32891"/>
                                        </p:tgtEl>
                                      </p:cBhvr>
                                    </p:animEffect>
                                  </p:childTnLst>
                                </p:cTn>
                              </p:par>
                            </p:childTnLst>
                          </p:cTn>
                        </p:par>
                        <p:par>
                          <p:cTn id="68" fill="hold" nodeType="afterGroup">
                            <p:stCondLst>
                              <p:cond delay="1500"/>
                            </p:stCondLst>
                            <p:childTnLst>
                              <p:par>
                                <p:cTn id="69" presetID="22" presetClass="entr" presetSubtype="1" fill="hold" nodeType="afterEffect">
                                  <p:stCondLst>
                                    <p:cond delay="0"/>
                                  </p:stCondLst>
                                  <p:childTnLst>
                                    <p:set>
                                      <p:cBhvr>
                                        <p:cTn id="70" dur="1" fill="hold">
                                          <p:stCondLst>
                                            <p:cond delay="0"/>
                                          </p:stCondLst>
                                        </p:cTn>
                                        <p:tgtEl>
                                          <p:spTgt spid="32882"/>
                                        </p:tgtEl>
                                        <p:attrNameLst>
                                          <p:attrName>style.visibility</p:attrName>
                                        </p:attrNameLst>
                                      </p:cBhvr>
                                      <p:to>
                                        <p:strVal val="visible"/>
                                      </p:to>
                                    </p:set>
                                    <p:animEffect transition="in" filter="wipe(up)">
                                      <p:cBhvr>
                                        <p:cTn id="71" dur="500"/>
                                        <p:tgtEl>
                                          <p:spTgt spid="3288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32877"/>
                                        </p:tgtEl>
                                        <p:attrNameLst>
                                          <p:attrName>style.visibility</p:attrName>
                                        </p:attrNameLst>
                                      </p:cBhvr>
                                      <p:to>
                                        <p:strVal val="visible"/>
                                      </p:to>
                                    </p:set>
                                    <p:animEffect transition="in" filter="wipe(up)">
                                      <p:cBhvr>
                                        <p:cTn id="76" dur="500"/>
                                        <p:tgtEl>
                                          <p:spTgt spid="32877"/>
                                        </p:tgtEl>
                                      </p:cBhvr>
                                    </p:animEffect>
                                  </p:childTnLst>
                                </p:cTn>
                              </p:par>
                            </p:childTnLst>
                          </p:cTn>
                        </p:par>
                        <p:par>
                          <p:cTn id="77" fill="hold" nodeType="afterGroup">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32895"/>
                                        </p:tgtEl>
                                        <p:attrNameLst>
                                          <p:attrName>style.visibility</p:attrName>
                                        </p:attrNameLst>
                                      </p:cBhvr>
                                      <p:to>
                                        <p:strVal val="visible"/>
                                      </p:to>
                                    </p:set>
                                    <p:animEffect transition="in" filter="wipe(up)">
                                      <p:cBhvr>
                                        <p:cTn id="80" dur="500"/>
                                        <p:tgtEl>
                                          <p:spTgt spid="32895"/>
                                        </p:tgtEl>
                                      </p:cBhvr>
                                    </p:animEffect>
                                  </p:childTnLst>
                                </p:cTn>
                              </p:par>
                            </p:childTnLst>
                          </p:cTn>
                        </p:par>
                        <p:par>
                          <p:cTn id="81" fill="hold" nodeType="afterGroup">
                            <p:stCondLst>
                              <p:cond delay="1000"/>
                            </p:stCondLst>
                            <p:childTnLst>
                              <p:par>
                                <p:cTn id="82" presetID="22" presetClass="entr" presetSubtype="8" fill="hold" grpId="1" nodeType="afterEffect">
                                  <p:stCondLst>
                                    <p:cond delay="0"/>
                                  </p:stCondLst>
                                  <p:childTnLst>
                                    <p:set>
                                      <p:cBhvr>
                                        <p:cTn id="83" dur="1" fill="hold">
                                          <p:stCondLst>
                                            <p:cond delay="0"/>
                                          </p:stCondLst>
                                        </p:cTn>
                                        <p:tgtEl>
                                          <p:spTgt spid="32891"/>
                                        </p:tgtEl>
                                        <p:attrNameLst>
                                          <p:attrName>style.visibility</p:attrName>
                                        </p:attrNameLst>
                                      </p:cBhvr>
                                      <p:to>
                                        <p:strVal val="visible"/>
                                      </p:to>
                                    </p:set>
                                    <p:animEffect transition="in" filter="wipe(left)">
                                      <p:cBhvr>
                                        <p:cTn id="84" dur="500"/>
                                        <p:tgtEl>
                                          <p:spTgt spid="32891"/>
                                        </p:tgtEl>
                                      </p:cBhvr>
                                    </p:animEffect>
                                  </p:childTnLst>
                                </p:cTn>
                              </p:par>
                            </p:childTnLst>
                          </p:cTn>
                        </p:par>
                        <p:par>
                          <p:cTn id="85" fill="hold" nodeType="afterGroup">
                            <p:stCondLst>
                              <p:cond delay="1500"/>
                            </p:stCondLst>
                            <p:childTnLst>
                              <p:par>
                                <p:cTn id="86" presetID="22" presetClass="entr" presetSubtype="1" fill="hold" nodeType="afterEffect">
                                  <p:stCondLst>
                                    <p:cond delay="0"/>
                                  </p:stCondLst>
                                  <p:childTnLst>
                                    <p:set>
                                      <p:cBhvr>
                                        <p:cTn id="87" dur="1" fill="hold">
                                          <p:stCondLst>
                                            <p:cond delay="0"/>
                                          </p:stCondLst>
                                        </p:cTn>
                                        <p:tgtEl>
                                          <p:spTgt spid="32882"/>
                                        </p:tgtEl>
                                        <p:attrNameLst>
                                          <p:attrName>style.visibility</p:attrName>
                                        </p:attrNameLst>
                                      </p:cBhvr>
                                      <p:to>
                                        <p:strVal val="visible"/>
                                      </p:to>
                                    </p:set>
                                    <p:animEffect transition="in" filter="wipe(up)">
                                      <p:cBhvr>
                                        <p:cTn id="88" dur="500"/>
                                        <p:tgtEl>
                                          <p:spTgt spid="32882"/>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1" fill="hold" nodeType="clickEffect">
                                  <p:stCondLst>
                                    <p:cond delay="0"/>
                                  </p:stCondLst>
                                  <p:childTnLst>
                                    <p:set>
                                      <p:cBhvr>
                                        <p:cTn id="92" dur="1" fill="hold">
                                          <p:stCondLst>
                                            <p:cond delay="0"/>
                                          </p:stCondLst>
                                        </p:cTn>
                                        <p:tgtEl>
                                          <p:spTgt spid="32879"/>
                                        </p:tgtEl>
                                        <p:attrNameLst>
                                          <p:attrName>style.visibility</p:attrName>
                                        </p:attrNameLst>
                                      </p:cBhvr>
                                      <p:to>
                                        <p:strVal val="visible"/>
                                      </p:to>
                                    </p:set>
                                    <p:animEffect transition="in" filter="wipe(up)">
                                      <p:cBhvr>
                                        <p:cTn id="93" dur="500"/>
                                        <p:tgtEl>
                                          <p:spTgt spid="32879"/>
                                        </p:tgtEl>
                                      </p:cBhvr>
                                    </p:animEffect>
                                  </p:childTnLst>
                                </p:cTn>
                              </p:par>
                            </p:childTnLst>
                          </p:cTn>
                        </p:par>
                        <p:par>
                          <p:cTn id="94" fill="hold" nodeType="afterGroup">
                            <p:stCondLst>
                              <p:cond delay="500"/>
                            </p:stCondLst>
                            <p:childTnLst>
                              <p:par>
                                <p:cTn id="95" presetID="22" presetClass="entr" presetSubtype="1" fill="hold" nodeType="afterEffect">
                                  <p:stCondLst>
                                    <p:cond delay="0"/>
                                  </p:stCondLst>
                                  <p:childTnLst>
                                    <p:set>
                                      <p:cBhvr>
                                        <p:cTn id="96" dur="1" fill="hold">
                                          <p:stCondLst>
                                            <p:cond delay="0"/>
                                          </p:stCondLst>
                                        </p:cTn>
                                        <p:tgtEl>
                                          <p:spTgt spid="32893"/>
                                        </p:tgtEl>
                                        <p:attrNameLst>
                                          <p:attrName>style.visibility</p:attrName>
                                        </p:attrNameLst>
                                      </p:cBhvr>
                                      <p:to>
                                        <p:strVal val="visible"/>
                                      </p:to>
                                    </p:set>
                                    <p:animEffect transition="in" filter="wipe(up)">
                                      <p:cBhvr>
                                        <p:cTn id="97" dur="500"/>
                                        <p:tgtEl>
                                          <p:spTgt spid="32893"/>
                                        </p:tgtEl>
                                      </p:cBhvr>
                                    </p:animEffect>
                                  </p:childTnLst>
                                </p:cTn>
                              </p:par>
                            </p:childTnLst>
                          </p:cTn>
                        </p:par>
                        <p:par>
                          <p:cTn id="98" fill="hold" nodeType="afterGroup">
                            <p:stCondLst>
                              <p:cond delay="1000"/>
                            </p:stCondLst>
                            <p:childTnLst>
                              <p:par>
                                <p:cTn id="99" presetID="22" presetClass="entr" presetSubtype="2" fill="hold" grpId="0" nodeType="afterEffect">
                                  <p:stCondLst>
                                    <p:cond delay="0"/>
                                  </p:stCondLst>
                                  <p:childTnLst>
                                    <p:set>
                                      <p:cBhvr>
                                        <p:cTn id="100" dur="1" fill="hold">
                                          <p:stCondLst>
                                            <p:cond delay="0"/>
                                          </p:stCondLst>
                                        </p:cTn>
                                        <p:tgtEl>
                                          <p:spTgt spid="32890"/>
                                        </p:tgtEl>
                                        <p:attrNameLst>
                                          <p:attrName>style.visibility</p:attrName>
                                        </p:attrNameLst>
                                      </p:cBhvr>
                                      <p:to>
                                        <p:strVal val="visible"/>
                                      </p:to>
                                    </p:set>
                                    <p:animEffect transition="in" filter="wipe(right)">
                                      <p:cBhvr>
                                        <p:cTn id="101" dur="500"/>
                                        <p:tgtEl>
                                          <p:spTgt spid="32890"/>
                                        </p:tgtEl>
                                      </p:cBhvr>
                                    </p:animEffect>
                                  </p:childTnLst>
                                </p:cTn>
                              </p:par>
                            </p:childTnLst>
                          </p:cTn>
                        </p:par>
                        <p:par>
                          <p:cTn id="102" fill="hold" nodeType="afterGroup">
                            <p:stCondLst>
                              <p:cond delay="1500"/>
                            </p:stCondLst>
                            <p:childTnLst>
                              <p:par>
                                <p:cTn id="103" presetID="22" presetClass="entr" presetSubtype="1" fill="hold" nodeType="afterEffect">
                                  <p:stCondLst>
                                    <p:cond delay="0"/>
                                  </p:stCondLst>
                                  <p:childTnLst>
                                    <p:set>
                                      <p:cBhvr>
                                        <p:cTn id="104" dur="1" fill="hold">
                                          <p:stCondLst>
                                            <p:cond delay="0"/>
                                          </p:stCondLst>
                                        </p:cTn>
                                        <p:tgtEl>
                                          <p:spTgt spid="32881"/>
                                        </p:tgtEl>
                                        <p:attrNameLst>
                                          <p:attrName>style.visibility</p:attrName>
                                        </p:attrNameLst>
                                      </p:cBhvr>
                                      <p:to>
                                        <p:strVal val="visible"/>
                                      </p:to>
                                    </p:set>
                                    <p:animEffect transition="in" filter="wipe(up)">
                                      <p:cBhvr>
                                        <p:cTn id="105" dur="500"/>
                                        <p:tgtEl>
                                          <p:spTgt spid="32881"/>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1" fill="hold" grpId="1" nodeType="clickEffect">
                                  <p:stCondLst>
                                    <p:cond delay="0"/>
                                  </p:stCondLst>
                                  <p:childTnLst>
                                    <p:set>
                                      <p:cBhvr>
                                        <p:cTn id="109" dur="1" fill="hold">
                                          <p:stCondLst>
                                            <p:cond delay="0"/>
                                          </p:stCondLst>
                                        </p:cTn>
                                        <p:tgtEl>
                                          <p:spTgt spid="32840"/>
                                        </p:tgtEl>
                                        <p:attrNameLst>
                                          <p:attrName>style.visibility</p:attrName>
                                        </p:attrNameLst>
                                      </p:cBhvr>
                                      <p:to>
                                        <p:strVal val="visible"/>
                                      </p:to>
                                    </p:set>
                                    <p:animEffect transition="in" filter="wipe(up)">
                                      <p:cBhvr>
                                        <p:cTn id="110" dur="500"/>
                                        <p:tgtEl>
                                          <p:spTgt spid="32840"/>
                                        </p:tgtEl>
                                      </p:cBhvr>
                                    </p:animEffect>
                                  </p:childTnLst>
                                </p:cTn>
                              </p:par>
                            </p:childTnLst>
                          </p:cTn>
                        </p:par>
                        <p:par>
                          <p:cTn id="111" fill="hold" nodeType="afterGroup">
                            <p:stCondLst>
                              <p:cond delay="500"/>
                            </p:stCondLst>
                            <p:childTnLst>
                              <p:par>
                                <p:cTn id="112" presetID="22" presetClass="entr" presetSubtype="1" fill="hold" grpId="0" nodeType="afterEffect">
                                  <p:stCondLst>
                                    <p:cond delay="0"/>
                                  </p:stCondLst>
                                  <p:childTnLst>
                                    <p:set>
                                      <p:cBhvr>
                                        <p:cTn id="113" dur="1" fill="hold">
                                          <p:stCondLst>
                                            <p:cond delay="0"/>
                                          </p:stCondLst>
                                        </p:cTn>
                                        <p:tgtEl>
                                          <p:spTgt spid="32889"/>
                                        </p:tgtEl>
                                        <p:attrNameLst>
                                          <p:attrName>style.visibility</p:attrName>
                                        </p:attrNameLst>
                                      </p:cBhvr>
                                      <p:to>
                                        <p:strVal val="visible"/>
                                      </p:to>
                                    </p:set>
                                    <p:animEffect transition="in" filter="wipe(up)">
                                      <p:cBhvr>
                                        <p:cTn id="114" dur="500"/>
                                        <p:tgtEl>
                                          <p:spTgt spid="32889"/>
                                        </p:tgtEl>
                                      </p:cBhvr>
                                    </p:animEffect>
                                  </p:childTnLst>
                                </p:cTn>
                              </p:par>
                            </p:childTnLst>
                          </p:cTn>
                        </p:par>
                        <p:par>
                          <p:cTn id="115" fill="hold" nodeType="afterGroup">
                            <p:stCondLst>
                              <p:cond delay="1000"/>
                            </p:stCondLst>
                            <p:childTnLst>
                              <p:par>
                                <p:cTn id="116" presetID="22" presetClass="entr" presetSubtype="2" fill="hold" grpId="1" nodeType="afterEffect">
                                  <p:stCondLst>
                                    <p:cond delay="0"/>
                                  </p:stCondLst>
                                  <p:childTnLst>
                                    <p:set>
                                      <p:cBhvr>
                                        <p:cTn id="117" dur="1" fill="hold">
                                          <p:stCondLst>
                                            <p:cond delay="0"/>
                                          </p:stCondLst>
                                        </p:cTn>
                                        <p:tgtEl>
                                          <p:spTgt spid="32890"/>
                                        </p:tgtEl>
                                        <p:attrNameLst>
                                          <p:attrName>style.visibility</p:attrName>
                                        </p:attrNameLst>
                                      </p:cBhvr>
                                      <p:to>
                                        <p:strVal val="visible"/>
                                      </p:to>
                                    </p:set>
                                    <p:animEffect transition="in" filter="wipe(right)">
                                      <p:cBhvr>
                                        <p:cTn id="118" dur="500"/>
                                        <p:tgtEl>
                                          <p:spTgt spid="32890"/>
                                        </p:tgtEl>
                                      </p:cBhvr>
                                    </p:animEffect>
                                  </p:childTnLst>
                                </p:cTn>
                              </p:par>
                            </p:childTnLst>
                          </p:cTn>
                        </p:par>
                        <p:par>
                          <p:cTn id="119" fill="hold" nodeType="afterGroup">
                            <p:stCondLst>
                              <p:cond delay="1500"/>
                            </p:stCondLst>
                            <p:childTnLst>
                              <p:par>
                                <p:cTn id="120" presetID="22" presetClass="entr" presetSubtype="1" fill="hold" nodeType="afterEffect">
                                  <p:stCondLst>
                                    <p:cond delay="0"/>
                                  </p:stCondLst>
                                  <p:childTnLst>
                                    <p:set>
                                      <p:cBhvr>
                                        <p:cTn id="121" dur="1" fill="hold">
                                          <p:stCondLst>
                                            <p:cond delay="0"/>
                                          </p:stCondLst>
                                        </p:cTn>
                                        <p:tgtEl>
                                          <p:spTgt spid="32881"/>
                                        </p:tgtEl>
                                        <p:attrNameLst>
                                          <p:attrName>style.visibility</p:attrName>
                                        </p:attrNameLst>
                                      </p:cBhvr>
                                      <p:to>
                                        <p:strVal val="visible"/>
                                      </p:to>
                                    </p:set>
                                    <p:animEffect transition="in" filter="wipe(up)">
                                      <p:cBhvr>
                                        <p:cTn id="122" dur="500"/>
                                        <p:tgtEl>
                                          <p:spTgt spid="32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90" grpId="0" animBg="1"/>
      <p:bldP spid="32890" grpId="1" animBg="1"/>
      <p:bldP spid="32891" grpId="0" animBg="1"/>
      <p:bldP spid="32891" grpId="1" animBg="1"/>
      <p:bldP spid="32889" grpId="0" animBg="1"/>
      <p:bldP spid="32887" grpId="0" animBg="1"/>
      <p:bldP spid="32887" grpId="1" animBg="1"/>
      <p:bldP spid="32888" grpId="0" animBg="1"/>
      <p:bldP spid="32840" grpId="0" animBg="1"/>
      <p:bldP spid="32840" grpId="1" animBg="1"/>
      <p:bldP spid="32894" grpId="0" animBg="1"/>
      <p:bldP spid="3289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Line 41"/>
          <p:cNvSpPr>
            <a:spLocks noChangeShapeType="1"/>
          </p:cNvSpPr>
          <p:nvPr/>
        </p:nvSpPr>
        <p:spPr bwMode="auto">
          <a:xfrm>
            <a:off x="2784475" y="47974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34930" name="Freeform 114"/>
          <p:cNvSpPr>
            <a:spLocks/>
          </p:cNvSpPr>
          <p:nvPr/>
        </p:nvSpPr>
        <p:spPr bwMode="gray">
          <a:xfrm>
            <a:off x="4140200" y="1600200"/>
            <a:ext cx="1473200" cy="1130300"/>
          </a:xfrm>
          <a:custGeom>
            <a:avLst/>
            <a:gdLst>
              <a:gd name="T0" fmla="*/ 0 w 928"/>
              <a:gd name="T1" fmla="*/ 0 h 624"/>
              <a:gd name="T2" fmla="*/ 2147483647 w 928"/>
              <a:gd name="T3" fmla="*/ 0 h 624"/>
              <a:gd name="T4" fmla="*/ 2147483647 w 928"/>
              <a:gd name="T5" fmla="*/ 2147483647 h 624"/>
              <a:gd name="T6" fmla="*/ 0 60000 65536"/>
              <a:gd name="T7" fmla="*/ 0 60000 65536"/>
              <a:gd name="T8" fmla="*/ 0 60000 65536"/>
              <a:gd name="T9" fmla="*/ 0 w 928"/>
              <a:gd name="T10" fmla="*/ 0 h 624"/>
              <a:gd name="T11" fmla="*/ 928 w 928"/>
              <a:gd name="T12" fmla="*/ 624 h 624"/>
            </a:gdLst>
            <a:ahLst/>
            <a:cxnLst>
              <a:cxn ang="T6">
                <a:pos x="T0" y="T1"/>
              </a:cxn>
              <a:cxn ang="T7">
                <a:pos x="T2" y="T3"/>
              </a:cxn>
              <a:cxn ang="T8">
                <a:pos x="T4" y="T5"/>
              </a:cxn>
            </a:cxnLst>
            <a:rect l="T9" t="T10" r="T11" b="T12"/>
            <a:pathLst>
              <a:path w="928" h="624">
                <a:moveTo>
                  <a:pt x="0" y="0"/>
                </a:moveTo>
                <a:lnTo>
                  <a:pt x="928" y="0"/>
                </a:lnTo>
                <a:lnTo>
                  <a:pt x="928" y="624"/>
                </a:lnTo>
              </a:path>
            </a:pathLst>
          </a:custGeom>
          <a:noFill/>
          <a:ln w="19050" cap="flat" cmpd="sng">
            <a:solidFill>
              <a:schemeClr val="hlink"/>
            </a:solidFill>
            <a:prstDash val="solid"/>
            <a:round/>
            <a:headEnd type="none" w="med" len="med"/>
            <a:tailEnd type="none" w="med" len="sm"/>
          </a:ln>
          <a:extLst>
            <a:ext uri="{909E8E84-426E-40DD-AFC4-6F175D3DCCD1}">
              <a14:hiddenFill xmlns:a14="http://schemas.microsoft.com/office/drawing/2010/main">
                <a:solidFill>
                  <a:srgbClr val="FFFFFF"/>
                </a:solidFill>
              </a14:hiddenFill>
            </a:ext>
          </a:extLst>
        </p:spPr>
        <p:txBody>
          <a:bodyPr/>
          <a:lstStyle/>
          <a:p>
            <a:endParaRPr lang="pt-BR"/>
          </a:p>
        </p:txBody>
      </p:sp>
      <p:grpSp>
        <p:nvGrpSpPr>
          <p:cNvPr id="128004" name="Group 3"/>
          <p:cNvGrpSpPr>
            <a:grpSpLocks/>
          </p:cNvGrpSpPr>
          <p:nvPr/>
        </p:nvGrpSpPr>
        <p:grpSpPr bwMode="auto">
          <a:xfrm>
            <a:off x="3560763" y="4452938"/>
            <a:ext cx="1098550" cy="79375"/>
            <a:chOff x="2208" y="2835"/>
            <a:chExt cx="576" cy="37"/>
          </a:xfrm>
        </p:grpSpPr>
        <p:sp>
          <p:nvSpPr>
            <p:cNvPr id="128049" name="Line 4"/>
            <p:cNvSpPr>
              <a:spLocks noChangeShapeType="1"/>
            </p:cNvSpPr>
            <p:nvPr/>
          </p:nvSpPr>
          <p:spPr bwMode="auto">
            <a:xfrm>
              <a:off x="2208" y="2835"/>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8050" name="Line 5"/>
            <p:cNvSpPr>
              <a:spLocks noChangeShapeType="1"/>
            </p:cNvSpPr>
            <p:nvPr/>
          </p:nvSpPr>
          <p:spPr bwMode="auto">
            <a:xfrm>
              <a:off x="2208" y="2872"/>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128005" name="Line 21"/>
          <p:cNvSpPr>
            <a:spLocks noChangeShapeType="1"/>
          </p:cNvSpPr>
          <p:nvPr/>
        </p:nvSpPr>
        <p:spPr bwMode="auto">
          <a:xfrm>
            <a:off x="3643313" y="4867275"/>
            <a:ext cx="1763712" cy="73660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8006" name="Line 25"/>
          <p:cNvSpPr>
            <a:spLocks noChangeShapeType="1"/>
          </p:cNvSpPr>
          <p:nvPr/>
        </p:nvSpPr>
        <p:spPr bwMode="auto">
          <a:xfrm rot="5400000">
            <a:off x="3152775" y="4330700"/>
            <a:ext cx="803275" cy="1876425"/>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8007" name="Line 21"/>
          <p:cNvSpPr>
            <a:spLocks noChangeShapeType="1"/>
          </p:cNvSpPr>
          <p:nvPr/>
        </p:nvSpPr>
        <p:spPr bwMode="auto">
          <a:xfrm>
            <a:off x="3657600" y="3048000"/>
            <a:ext cx="1208088" cy="13541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8008" name="Line 25"/>
          <p:cNvSpPr>
            <a:spLocks noChangeShapeType="1"/>
          </p:cNvSpPr>
          <p:nvPr/>
        </p:nvSpPr>
        <p:spPr bwMode="auto">
          <a:xfrm rot="5400000">
            <a:off x="3224213" y="3130550"/>
            <a:ext cx="1365250" cy="120015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8009" name="Line 20"/>
          <p:cNvSpPr>
            <a:spLocks noChangeShapeType="1"/>
          </p:cNvSpPr>
          <p:nvPr/>
        </p:nvSpPr>
        <p:spPr bwMode="auto">
          <a:xfrm flipH="1">
            <a:off x="2784475" y="3044825"/>
            <a:ext cx="0" cy="13414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8010" name="Line 19"/>
          <p:cNvSpPr>
            <a:spLocks noChangeShapeType="1"/>
          </p:cNvSpPr>
          <p:nvPr/>
        </p:nvSpPr>
        <p:spPr bwMode="auto">
          <a:xfrm rot="5400000" flipH="1" flipV="1">
            <a:off x="2870200" y="1649413"/>
            <a:ext cx="871537" cy="10175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8011" name="Line 26"/>
          <p:cNvSpPr>
            <a:spLocks noChangeShapeType="1"/>
          </p:cNvSpPr>
          <p:nvPr/>
        </p:nvSpPr>
        <p:spPr bwMode="auto">
          <a:xfrm flipH="1">
            <a:off x="5356225" y="3048000"/>
            <a:ext cx="0" cy="13414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8012" name="Line 41"/>
          <p:cNvSpPr>
            <a:spLocks noChangeShapeType="1"/>
          </p:cNvSpPr>
          <p:nvPr/>
        </p:nvSpPr>
        <p:spPr bwMode="auto">
          <a:xfrm>
            <a:off x="5356225" y="47847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pic>
        <p:nvPicPr>
          <p:cNvPr id="128013" name="Picture 69" descr="Box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5950" y="2595563"/>
            <a:ext cx="21336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4" name="Picture 61" descr="Box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590800"/>
            <a:ext cx="21336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5" name="Picture 6"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6" name="Picture 7"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17" name="Text Box 8"/>
          <p:cNvSpPr txBox="1">
            <a:spLocks noChangeArrowheads="1"/>
          </p:cNvSpPr>
          <p:nvPr/>
        </p:nvSpPr>
        <p:spPr bwMode="auto">
          <a:xfrm>
            <a:off x="1735138"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0c</a:t>
            </a:r>
          </a:p>
        </p:txBody>
      </p:sp>
      <p:sp>
        <p:nvSpPr>
          <p:cNvPr id="128018" name="Text Box 9"/>
          <p:cNvSpPr txBox="1">
            <a:spLocks noChangeArrowheads="1"/>
          </p:cNvSpPr>
          <p:nvPr/>
        </p:nvSpPr>
        <p:spPr bwMode="auto">
          <a:xfrm>
            <a:off x="4573588"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0c</a:t>
            </a:r>
          </a:p>
        </p:txBody>
      </p:sp>
      <p:sp>
        <p:nvSpPr>
          <p:cNvPr id="128019" name="Text Box 10"/>
          <p:cNvSpPr txBox="1">
            <a:spLocks noChangeArrowheads="1"/>
          </p:cNvSpPr>
          <p:nvPr/>
        </p:nvSpPr>
        <p:spPr bwMode="auto">
          <a:xfrm>
            <a:off x="5969000"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28020" name="Text Box 11"/>
          <p:cNvSpPr txBox="1">
            <a:spLocks noChangeArrowheads="1"/>
          </p:cNvSpPr>
          <p:nvPr/>
        </p:nvSpPr>
        <p:spPr bwMode="auto">
          <a:xfrm>
            <a:off x="3141663"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28021" name="Text Box 12"/>
          <p:cNvSpPr txBox="1">
            <a:spLocks noChangeArrowheads="1"/>
          </p:cNvSpPr>
          <p:nvPr/>
        </p:nvSpPr>
        <p:spPr bwMode="auto">
          <a:xfrm>
            <a:off x="574675" y="43084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Active/Active</a:t>
            </a:r>
            <a:br>
              <a:rPr lang="en-US" altLang="pt-BR" sz="1200" b="0">
                <a:latin typeface="Arial" charset="0"/>
              </a:rPr>
            </a:br>
            <a:r>
              <a:rPr lang="en-US" altLang="pt-BR" sz="1200" b="0">
                <a:latin typeface="Arial" charset="0"/>
              </a:rPr>
              <a:t>Configuration</a:t>
            </a:r>
          </a:p>
        </p:txBody>
      </p:sp>
      <p:sp>
        <p:nvSpPr>
          <p:cNvPr id="128022" name="Text Box 13"/>
          <p:cNvSpPr txBox="1">
            <a:spLocks noChangeArrowheads="1"/>
          </p:cNvSpPr>
          <p:nvPr/>
        </p:nvSpPr>
        <p:spPr bwMode="auto">
          <a:xfrm>
            <a:off x="1735138" y="4818063"/>
            <a:ext cx="10398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1</a:t>
            </a:r>
          </a:p>
        </p:txBody>
      </p:sp>
      <p:sp>
        <p:nvSpPr>
          <p:cNvPr id="128023" name="Text Box 14"/>
          <p:cNvSpPr txBox="1">
            <a:spLocks noChangeArrowheads="1"/>
          </p:cNvSpPr>
          <p:nvPr/>
        </p:nvSpPr>
        <p:spPr bwMode="auto">
          <a:xfrm>
            <a:off x="5457825" y="4818063"/>
            <a:ext cx="1335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2</a:t>
            </a:r>
          </a:p>
        </p:txBody>
      </p:sp>
      <p:sp>
        <p:nvSpPr>
          <p:cNvPr id="128024" name="Line 19"/>
          <p:cNvSpPr>
            <a:spLocks noChangeShapeType="1"/>
          </p:cNvSpPr>
          <p:nvPr/>
        </p:nvSpPr>
        <p:spPr bwMode="auto">
          <a:xfrm flipH="1" flipV="1">
            <a:off x="4419600" y="1685925"/>
            <a:ext cx="936625" cy="90805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8025" name="Text Box 24"/>
          <p:cNvSpPr txBox="1">
            <a:spLocks noChangeArrowheads="1"/>
          </p:cNvSpPr>
          <p:nvPr/>
        </p:nvSpPr>
        <p:spPr bwMode="auto">
          <a:xfrm>
            <a:off x="3440113" y="1184275"/>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50000"/>
              </a:spcBef>
              <a:buClr>
                <a:schemeClr val="accent2"/>
              </a:buClr>
              <a:buFont typeface="Wingdings 2" pitchFamily="18" charset="2"/>
              <a:buNone/>
            </a:pPr>
            <a:r>
              <a:rPr lang="en-US" altLang="pt-BR" sz="1200" b="0">
                <a:latin typeface="Arial" charset="0"/>
              </a:rPr>
              <a:t>Host</a:t>
            </a:r>
          </a:p>
        </p:txBody>
      </p:sp>
      <p:sp>
        <p:nvSpPr>
          <p:cNvPr id="128026" name="AutoShape 29"/>
          <p:cNvSpPr>
            <a:spLocks noChangeArrowheads="1"/>
          </p:cNvSpPr>
          <p:nvPr/>
        </p:nvSpPr>
        <p:spPr bwMode="auto">
          <a:xfrm>
            <a:off x="2324100" y="5410200"/>
            <a:ext cx="685800" cy="762000"/>
          </a:xfrm>
          <a:prstGeom prst="can">
            <a:avLst>
              <a:gd name="adj" fmla="val 27778"/>
            </a:avLst>
          </a:prstGeom>
          <a:solidFill>
            <a:schemeClr val="hlink"/>
          </a:solidFill>
          <a:ln w="19050">
            <a:solidFill>
              <a:schemeClr val="bg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28027" name="AutoShape 31"/>
          <p:cNvSpPr>
            <a:spLocks noChangeArrowheads="1"/>
          </p:cNvSpPr>
          <p:nvPr/>
        </p:nvSpPr>
        <p:spPr bwMode="auto">
          <a:xfrm>
            <a:off x="5149850" y="5410200"/>
            <a:ext cx="685800" cy="762000"/>
          </a:xfrm>
          <a:prstGeom prst="can">
            <a:avLst>
              <a:gd name="adj" fmla="val 27778"/>
            </a:avLst>
          </a:prstGeom>
          <a:solidFill>
            <a:schemeClr val="accent2"/>
          </a:solidFill>
          <a:ln w="19050">
            <a:solidFill>
              <a:schemeClr val="bg1"/>
            </a:solidFill>
            <a:prstDash val="dash"/>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28028" name="Text Box 33"/>
          <p:cNvSpPr txBox="1">
            <a:spLocks noChangeArrowheads="1"/>
          </p:cNvSpPr>
          <p:nvPr/>
        </p:nvSpPr>
        <p:spPr bwMode="auto">
          <a:xfrm>
            <a:off x="7000875" y="3048000"/>
            <a:ext cx="1936750" cy="649288"/>
          </a:xfrm>
          <a:prstGeom prst="rect">
            <a:avLst/>
          </a:prstGeom>
          <a:solidFill>
            <a:schemeClr val="hlink"/>
          </a:solidFill>
          <a:ln w="9525">
            <a:solidFill>
              <a:schemeClr val="bg2"/>
            </a:solidFill>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Solid blue lines are paths to the LUNs being served by Controller 1</a:t>
            </a:r>
          </a:p>
        </p:txBody>
      </p:sp>
      <p:sp>
        <p:nvSpPr>
          <p:cNvPr id="128029" name="Text Box 34"/>
          <p:cNvSpPr txBox="1">
            <a:spLocks noChangeArrowheads="1"/>
          </p:cNvSpPr>
          <p:nvPr/>
        </p:nvSpPr>
        <p:spPr bwMode="auto">
          <a:xfrm>
            <a:off x="7000875" y="3962400"/>
            <a:ext cx="1936750" cy="649288"/>
          </a:xfrm>
          <a:prstGeom prst="rect">
            <a:avLst/>
          </a:prstGeom>
          <a:solidFill>
            <a:schemeClr val="accent2"/>
          </a:solidFill>
          <a:ln w="9525">
            <a:solidFill>
              <a:schemeClr val="bg2"/>
            </a:solidFill>
            <a:prstDash val="sysDot"/>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Dashed green lines are paths to the LUNs being served by Controller 2</a:t>
            </a:r>
          </a:p>
        </p:txBody>
      </p:sp>
      <p:pic>
        <p:nvPicPr>
          <p:cNvPr id="128030" name="Picture 43" descr="Unix_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1417638"/>
            <a:ext cx="12954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207" name="Text Box 47"/>
          <p:cNvSpPr txBox="1">
            <a:spLocks noChangeArrowheads="1"/>
          </p:cNvSpPr>
          <p:nvPr/>
        </p:nvSpPr>
        <p:spPr bwMode="auto">
          <a:xfrm>
            <a:off x="7000875" y="1819275"/>
            <a:ext cx="1936750" cy="4667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2"/>
                </a:solidFill>
                <a:latin typeface="Arial" charset="0"/>
              </a:rPr>
              <a:t>MP layer works around the failure</a:t>
            </a:r>
          </a:p>
        </p:txBody>
      </p:sp>
      <p:sp>
        <p:nvSpPr>
          <p:cNvPr id="220208" name="Text Box 48"/>
          <p:cNvSpPr txBox="1">
            <a:spLocks noChangeArrowheads="1"/>
          </p:cNvSpPr>
          <p:nvPr/>
        </p:nvSpPr>
        <p:spPr bwMode="auto">
          <a:xfrm>
            <a:off x="7000875" y="1254125"/>
            <a:ext cx="1936750" cy="4667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2"/>
                </a:solidFill>
                <a:latin typeface="Arial" charset="0"/>
              </a:rPr>
              <a:t>Switch/Fabric 1 will experience a failure</a:t>
            </a:r>
          </a:p>
        </p:txBody>
      </p:sp>
      <p:sp>
        <p:nvSpPr>
          <p:cNvPr id="128033" name="Text Box 55"/>
          <p:cNvSpPr txBox="1">
            <a:spLocks noChangeArrowheads="1"/>
          </p:cNvSpPr>
          <p:nvPr/>
        </p:nvSpPr>
        <p:spPr bwMode="auto">
          <a:xfrm>
            <a:off x="1974850" y="558165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0A</a:t>
            </a:r>
          </a:p>
        </p:txBody>
      </p:sp>
      <p:sp>
        <p:nvSpPr>
          <p:cNvPr id="128034" name="Text Box 56"/>
          <p:cNvSpPr txBox="1">
            <a:spLocks noChangeArrowheads="1"/>
          </p:cNvSpPr>
          <p:nvPr/>
        </p:nvSpPr>
        <p:spPr bwMode="auto">
          <a:xfrm>
            <a:off x="3024188" y="5581650"/>
            <a:ext cx="3698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0B</a:t>
            </a:r>
          </a:p>
        </p:txBody>
      </p:sp>
      <p:sp>
        <p:nvSpPr>
          <p:cNvPr id="128035" name="Text Box 57"/>
          <p:cNvSpPr txBox="1">
            <a:spLocks noChangeArrowheads="1"/>
          </p:cNvSpPr>
          <p:nvPr/>
        </p:nvSpPr>
        <p:spPr bwMode="auto">
          <a:xfrm>
            <a:off x="4775200" y="558165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0B</a:t>
            </a:r>
          </a:p>
        </p:txBody>
      </p:sp>
      <p:sp>
        <p:nvSpPr>
          <p:cNvPr id="128036" name="Text Box 58"/>
          <p:cNvSpPr txBox="1">
            <a:spLocks noChangeArrowheads="1"/>
          </p:cNvSpPr>
          <p:nvPr/>
        </p:nvSpPr>
        <p:spPr bwMode="auto">
          <a:xfrm>
            <a:off x="5845175" y="558165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0A</a:t>
            </a:r>
          </a:p>
        </p:txBody>
      </p:sp>
      <p:sp>
        <p:nvSpPr>
          <p:cNvPr id="128037" name="Text Box 59"/>
          <p:cNvSpPr txBox="1">
            <a:spLocks noChangeArrowheads="1"/>
          </p:cNvSpPr>
          <p:nvPr/>
        </p:nvSpPr>
        <p:spPr bwMode="auto">
          <a:xfrm>
            <a:off x="2954338" y="6227763"/>
            <a:ext cx="22177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Multipathing software required</a:t>
            </a:r>
          </a:p>
        </p:txBody>
      </p:sp>
      <p:cxnSp>
        <p:nvCxnSpPr>
          <p:cNvPr id="128038" name="AutoShape 100"/>
          <p:cNvCxnSpPr>
            <a:cxnSpLocks noChangeShapeType="1"/>
          </p:cNvCxnSpPr>
          <p:nvPr/>
        </p:nvCxnSpPr>
        <p:spPr bwMode="gray">
          <a:xfrm>
            <a:off x="4772025" y="1720850"/>
            <a:ext cx="720725" cy="874713"/>
          </a:xfrm>
          <a:prstGeom prst="bentConnector2">
            <a:avLst/>
          </a:prstGeom>
          <a:noFill/>
          <a:ln w="19050">
            <a:solidFill>
              <a:schemeClr val="accent2"/>
            </a:solidFill>
            <a:prstDash val="dash"/>
            <a:miter lim="800000"/>
            <a:headEnd/>
            <a:tailEnd type="none" w="med" len="sm"/>
          </a:ln>
          <a:extLst>
            <a:ext uri="{909E8E84-426E-40DD-AFC4-6F175D3DCCD1}">
              <a14:hiddenFill xmlns:a14="http://schemas.microsoft.com/office/drawing/2010/main">
                <a:noFill/>
              </a14:hiddenFill>
            </a:ext>
          </a:extLst>
        </p:spPr>
      </p:cxnSp>
      <p:cxnSp>
        <p:nvCxnSpPr>
          <p:cNvPr id="128039" name="AutoShape 101"/>
          <p:cNvCxnSpPr>
            <a:cxnSpLocks noChangeShapeType="1"/>
          </p:cNvCxnSpPr>
          <p:nvPr/>
        </p:nvCxnSpPr>
        <p:spPr bwMode="gray">
          <a:xfrm>
            <a:off x="5492750" y="3048000"/>
            <a:ext cx="0" cy="1096963"/>
          </a:xfrm>
          <a:prstGeom prst="straightConnector1">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cxnSp>
      <p:cxnSp>
        <p:nvCxnSpPr>
          <p:cNvPr id="34918" name="AutoShape 102"/>
          <p:cNvCxnSpPr>
            <a:cxnSpLocks noChangeShapeType="1"/>
          </p:cNvCxnSpPr>
          <p:nvPr/>
        </p:nvCxnSpPr>
        <p:spPr bwMode="gray">
          <a:xfrm rot="10800000" flipV="1">
            <a:off x="2667000" y="1720850"/>
            <a:ext cx="809625" cy="869950"/>
          </a:xfrm>
          <a:prstGeom prst="bentConnector2">
            <a:avLst/>
          </a:prstGeom>
          <a:noFill/>
          <a:ln w="19050">
            <a:solidFill>
              <a:schemeClr val="hlink"/>
            </a:solidFill>
            <a:miter lim="800000"/>
            <a:headEnd/>
            <a:tailEnd type="none" w="med" len="sm"/>
          </a:ln>
          <a:extLst>
            <a:ext uri="{909E8E84-426E-40DD-AFC4-6F175D3DCCD1}">
              <a14:hiddenFill xmlns:a14="http://schemas.microsoft.com/office/drawing/2010/main">
                <a:noFill/>
              </a14:hiddenFill>
            </a:ext>
          </a:extLst>
        </p:spPr>
      </p:cxnSp>
      <p:cxnSp>
        <p:nvCxnSpPr>
          <p:cNvPr id="34919" name="AutoShape 103"/>
          <p:cNvCxnSpPr>
            <a:cxnSpLocks noChangeShapeType="1"/>
          </p:cNvCxnSpPr>
          <p:nvPr/>
        </p:nvCxnSpPr>
        <p:spPr bwMode="gray">
          <a:xfrm>
            <a:off x="2667000" y="3043238"/>
            <a:ext cx="0" cy="11017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34920" name="AutoShape 104"/>
          <p:cNvCxnSpPr>
            <a:cxnSpLocks noChangeShapeType="1"/>
            <a:endCxn id="128026" idx="1"/>
          </p:cNvCxnSpPr>
          <p:nvPr/>
        </p:nvCxnSpPr>
        <p:spPr bwMode="gray">
          <a:xfrm>
            <a:off x="2667000" y="4832350"/>
            <a:ext cx="0" cy="5683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128043" name="AutoShape 105"/>
          <p:cNvCxnSpPr>
            <a:cxnSpLocks noChangeShapeType="1"/>
            <a:endCxn id="128027" idx="1"/>
          </p:cNvCxnSpPr>
          <p:nvPr/>
        </p:nvCxnSpPr>
        <p:spPr bwMode="gray">
          <a:xfrm>
            <a:off x="5492750" y="4832350"/>
            <a:ext cx="0" cy="568325"/>
          </a:xfrm>
          <a:prstGeom prst="straightConnector1">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cxnSp>
      <p:cxnSp>
        <p:nvCxnSpPr>
          <p:cNvPr id="34923" name="AutoShape 107"/>
          <p:cNvCxnSpPr>
            <a:cxnSpLocks noChangeShapeType="1"/>
          </p:cNvCxnSpPr>
          <p:nvPr/>
        </p:nvCxnSpPr>
        <p:spPr bwMode="gray">
          <a:xfrm flipV="1">
            <a:off x="2667000" y="3048000"/>
            <a:ext cx="2825750" cy="1096963"/>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sp>
        <p:nvSpPr>
          <p:cNvPr id="34924" name="Rectangle 108"/>
          <p:cNvSpPr>
            <a:spLocks noChangeArrowheads="1"/>
          </p:cNvSpPr>
          <p:nvPr/>
        </p:nvSpPr>
        <p:spPr bwMode="auto">
          <a:xfrm>
            <a:off x="2374900" y="2222500"/>
            <a:ext cx="6080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6000">
                <a:solidFill>
                  <a:schemeClr val="folHlink"/>
                </a:solidFill>
                <a:latin typeface="Arial" charset="0"/>
              </a:rPr>
              <a:t>x</a:t>
            </a:r>
          </a:p>
        </p:txBody>
      </p:sp>
      <p:sp>
        <p:nvSpPr>
          <p:cNvPr id="128046" name="Text Box 22"/>
          <p:cNvSpPr txBox="1">
            <a:spLocks noChangeArrowheads="1"/>
          </p:cNvSpPr>
          <p:nvPr/>
        </p:nvSpPr>
        <p:spPr bwMode="auto">
          <a:xfrm>
            <a:off x="1357313" y="2362200"/>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Switch/Fabric 1</a:t>
            </a:r>
          </a:p>
        </p:txBody>
      </p:sp>
      <p:sp>
        <p:nvSpPr>
          <p:cNvPr id="128047" name="Text Box 23"/>
          <p:cNvSpPr txBox="1">
            <a:spLocks noChangeArrowheads="1"/>
          </p:cNvSpPr>
          <p:nvPr/>
        </p:nvSpPr>
        <p:spPr bwMode="auto">
          <a:xfrm>
            <a:off x="5605463" y="2362200"/>
            <a:ext cx="1600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Switch/Fabric 2</a:t>
            </a:r>
          </a:p>
        </p:txBody>
      </p:sp>
      <p:sp>
        <p:nvSpPr>
          <p:cNvPr id="52" name="Rectangle 15"/>
          <p:cNvSpPr txBox="1">
            <a:spLocks noChangeArrowheads="1"/>
          </p:cNvSpPr>
          <p:nvPr/>
        </p:nvSpPr>
        <p:spPr bwMode="black">
          <a:xfrm>
            <a:off x="2411413" y="0"/>
            <a:ext cx="6732587" cy="620713"/>
          </a:xfrm>
          <a:prstGeom prst="rect">
            <a:avLst/>
          </a:prstGeom>
          <a:noFill/>
          <a:ln w="9525">
            <a:noFill/>
            <a:miter lim="800000"/>
            <a:headEnd/>
            <a:tailEnd/>
          </a:ln>
        </p:spPr>
        <p:txBody>
          <a:bodyPr anchor="ctr"/>
          <a:lstStyle/>
          <a:p>
            <a:pPr>
              <a:defRPr/>
            </a:pPr>
            <a:r>
              <a:rPr lang="pt-BR" sz="3400" b="1" kern="0" dirty="0" err="1">
                <a:solidFill>
                  <a:schemeClr val="tx2"/>
                </a:solidFill>
                <a:latin typeface="+mj-lt"/>
                <a:ea typeface="+mj-ea"/>
                <a:cs typeface="+mj-cs"/>
              </a:rPr>
              <a:t>Multipath</a:t>
            </a:r>
            <a:endParaRPr lang="pt-BR" sz="3400" b="1" kern="0" dirty="0">
              <a:solidFill>
                <a:schemeClr val="tx2"/>
              </a:solidFill>
              <a:latin typeface="+mj-lt"/>
              <a:ea typeface="+mj-ea"/>
              <a:cs typeface="+mj-cs"/>
            </a:endParaRPr>
          </a:p>
        </p:txBody>
      </p:sp>
    </p:spTree>
    <p:extLst>
      <p:ext uri="{BB962C8B-B14F-4D97-AF65-F5344CB8AC3E}">
        <p14:creationId xmlns:p14="http://schemas.microsoft.com/office/powerpoint/2010/main" val="4031935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20208"/>
                                        </p:tgtEl>
                                        <p:attrNameLst>
                                          <p:attrName>style.visibility</p:attrName>
                                        </p:attrNameLst>
                                      </p:cBhvr>
                                      <p:to>
                                        <p:strVal val="visible"/>
                                      </p:to>
                                    </p:set>
                                    <p:animEffect transition="in" filter="fade">
                                      <p:cBhvr>
                                        <p:cTn id="7" dur="500"/>
                                        <p:tgtEl>
                                          <p:spTgt spid="2202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924"/>
                                        </p:tgtEl>
                                        <p:attrNameLst>
                                          <p:attrName>style.visibility</p:attrName>
                                        </p:attrNameLst>
                                      </p:cBhvr>
                                      <p:to>
                                        <p:strVal val="visible"/>
                                      </p:to>
                                    </p:set>
                                    <p:animEffect transition="in" filter="fade">
                                      <p:cBhvr>
                                        <p:cTn id="10" dur="500"/>
                                        <p:tgtEl>
                                          <p:spTgt spid="3492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grpId="0" nodeType="clickEffect">
                                  <p:stCondLst>
                                    <p:cond delay="0"/>
                                  </p:stCondLst>
                                  <p:childTnLst>
                                    <p:animEffect transition="out" filter="fade">
                                      <p:cBhvr>
                                        <p:cTn id="14" dur="500"/>
                                        <p:tgtEl>
                                          <p:spTgt spid="220208"/>
                                        </p:tgtEl>
                                      </p:cBhvr>
                                    </p:animEffect>
                                    <p:set>
                                      <p:cBhvr>
                                        <p:cTn id="15" dur="1" fill="hold">
                                          <p:stCondLst>
                                            <p:cond delay="499"/>
                                          </p:stCondLst>
                                        </p:cTn>
                                        <p:tgtEl>
                                          <p:spTgt spid="22020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20207"/>
                                        </p:tgtEl>
                                        <p:attrNameLst>
                                          <p:attrName>style.visibility</p:attrName>
                                        </p:attrNameLst>
                                      </p:cBhvr>
                                      <p:to>
                                        <p:strVal val="visible"/>
                                      </p:to>
                                    </p:set>
                                    <p:animEffect transition="in" filter="fade">
                                      <p:cBhvr>
                                        <p:cTn id="18" dur="500"/>
                                        <p:tgtEl>
                                          <p:spTgt spid="220207"/>
                                        </p:tgtEl>
                                      </p:cBhvr>
                                    </p:animEffect>
                                  </p:childTnLst>
                                </p:cTn>
                              </p:par>
                            </p:childTnLst>
                          </p:cTn>
                        </p:par>
                        <p:par>
                          <p:cTn id="19" fill="hold" nodeType="afterGroup">
                            <p:stCondLst>
                              <p:cond delay="500"/>
                            </p:stCondLst>
                            <p:childTnLst>
                              <p:par>
                                <p:cTn id="20" presetID="22" presetClass="exit" presetSubtype="1" fill="hold" nodeType="afterEffect">
                                  <p:stCondLst>
                                    <p:cond delay="0"/>
                                  </p:stCondLst>
                                  <p:childTnLst>
                                    <p:animEffect transition="out" filter="wipe(up)">
                                      <p:cBhvr>
                                        <p:cTn id="21" dur="500"/>
                                        <p:tgtEl>
                                          <p:spTgt spid="34918"/>
                                        </p:tgtEl>
                                      </p:cBhvr>
                                    </p:animEffect>
                                    <p:set>
                                      <p:cBhvr>
                                        <p:cTn id="22" dur="1" fill="hold">
                                          <p:stCondLst>
                                            <p:cond delay="499"/>
                                          </p:stCondLst>
                                        </p:cTn>
                                        <p:tgtEl>
                                          <p:spTgt spid="34918"/>
                                        </p:tgtEl>
                                        <p:attrNameLst>
                                          <p:attrName>style.visibility</p:attrName>
                                        </p:attrNameLst>
                                      </p:cBhvr>
                                      <p:to>
                                        <p:strVal val="hidden"/>
                                      </p:to>
                                    </p:set>
                                  </p:childTnLst>
                                </p:cTn>
                              </p:par>
                            </p:childTnLst>
                          </p:cTn>
                        </p:par>
                        <p:par>
                          <p:cTn id="23" fill="hold" nodeType="afterGroup">
                            <p:stCondLst>
                              <p:cond delay="1000"/>
                            </p:stCondLst>
                            <p:childTnLst>
                              <p:par>
                                <p:cTn id="24" presetID="22" presetClass="exit" presetSubtype="1" fill="hold" nodeType="afterEffect">
                                  <p:stCondLst>
                                    <p:cond delay="0"/>
                                  </p:stCondLst>
                                  <p:childTnLst>
                                    <p:animEffect transition="out" filter="wipe(up)">
                                      <p:cBhvr>
                                        <p:cTn id="25" dur="500"/>
                                        <p:tgtEl>
                                          <p:spTgt spid="34919"/>
                                        </p:tgtEl>
                                      </p:cBhvr>
                                    </p:animEffect>
                                    <p:set>
                                      <p:cBhvr>
                                        <p:cTn id="26" dur="1" fill="hold">
                                          <p:stCondLst>
                                            <p:cond delay="499"/>
                                          </p:stCondLst>
                                        </p:cTn>
                                        <p:tgtEl>
                                          <p:spTgt spid="34919"/>
                                        </p:tgtEl>
                                        <p:attrNameLst>
                                          <p:attrName>style.visibility</p:attrName>
                                        </p:attrNameLst>
                                      </p:cBhvr>
                                      <p:to>
                                        <p:strVal val="hidden"/>
                                      </p:to>
                                    </p:set>
                                  </p:childTnLst>
                                </p:cTn>
                              </p:par>
                            </p:childTnLst>
                          </p:cTn>
                        </p:par>
                        <p:par>
                          <p:cTn id="27" fill="hold" nodeType="afterGroup">
                            <p:stCondLst>
                              <p:cond delay="1500"/>
                            </p:stCondLst>
                            <p:childTnLst>
                              <p:par>
                                <p:cTn id="28" presetID="22" presetClass="exit" presetSubtype="1" fill="hold" nodeType="afterEffect">
                                  <p:stCondLst>
                                    <p:cond delay="0"/>
                                  </p:stCondLst>
                                  <p:childTnLst>
                                    <p:animEffect transition="out" filter="wipe(up)">
                                      <p:cBhvr>
                                        <p:cTn id="29" dur="500"/>
                                        <p:tgtEl>
                                          <p:spTgt spid="34920"/>
                                        </p:tgtEl>
                                      </p:cBhvr>
                                    </p:animEffect>
                                    <p:set>
                                      <p:cBhvr>
                                        <p:cTn id="30" dur="1" fill="hold">
                                          <p:stCondLst>
                                            <p:cond delay="499"/>
                                          </p:stCondLst>
                                        </p:cTn>
                                        <p:tgtEl>
                                          <p:spTgt spid="34920"/>
                                        </p:tgtEl>
                                        <p:attrNameLst>
                                          <p:attrName>style.visibility</p:attrName>
                                        </p:attrNameLst>
                                      </p:cBhvr>
                                      <p:to>
                                        <p:strVal val="hidden"/>
                                      </p:to>
                                    </p:set>
                                  </p:childTnLst>
                                </p:cTn>
                              </p:par>
                            </p:childTnLst>
                          </p:cTn>
                        </p:par>
                        <p:par>
                          <p:cTn id="31" fill="hold" nodeType="afterGroup">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34930"/>
                                        </p:tgtEl>
                                        <p:attrNameLst>
                                          <p:attrName>style.visibility</p:attrName>
                                        </p:attrNameLst>
                                      </p:cBhvr>
                                      <p:to>
                                        <p:strVal val="visible"/>
                                      </p:to>
                                    </p:set>
                                    <p:animEffect transition="in" filter="wipe(up)">
                                      <p:cBhvr>
                                        <p:cTn id="34" dur="500"/>
                                        <p:tgtEl>
                                          <p:spTgt spid="34930"/>
                                        </p:tgtEl>
                                      </p:cBhvr>
                                    </p:animEffect>
                                  </p:childTnLst>
                                </p:cTn>
                              </p:par>
                            </p:childTnLst>
                          </p:cTn>
                        </p:par>
                        <p:par>
                          <p:cTn id="35" fill="hold" nodeType="afterGroup">
                            <p:stCondLst>
                              <p:cond delay="2500"/>
                            </p:stCondLst>
                            <p:childTnLst>
                              <p:par>
                                <p:cTn id="36" presetID="22" presetClass="entr" presetSubtype="1" fill="hold" nodeType="afterEffect">
                                  <p:stCondLst>
                                    <p:cond delay="0"/>
                                  </p:stCondLst>
                                  <p:childTnLst>
                                    <p:set>
                                      <p:cBhvr>
                                        <p:cTn id="37" dur="1" fill="hold">
                                          <p:stCondLst>
                                            <p:cond delay="0"/>
                                          </p:stCondLst>
                                        </p:cTn>
                                        <p:tgtEl>
                                          <p:spTgt spid="34923"/>
                                        </p:tgtEl>
                                        <p:attrNameLst>
                                          <p:attrName>style.visibility</p:attrName>
                                        </p:attrNameLst>
                                      </p:cBhvr>
                                      <p:to>
                                        <p:strVal val="visible"/>
                                      </p:to>
                                    </p:set>
                                    <p:animEffect transition="in" filter="wipe(up)">
                                      <p:cBhvr>
                                        <p:cTn id="38" dur="500"/>
                                        <p:tgtEl>
                                          <p:spTgt spid="34923"/>
                                        </p:tgtEl>
                                      </p:cBhvr>
                                    </p:animEffect>
                                  </p:childTnLst>
                                </p:cTn>
                              </p:par>
                            </p:childTnLst>
                          </p:cTn>
                        </p:par>
                        <p:par>
                          <p:cTn id="39" fill="hold" nodeType="afterGroup">
                            <p:stCondLst>
                              <p:cond delay="3000"/>
                            </p:stCondLst>
                            <p:childTnLst>
                              <p:par>
                                <p:cTn id="40" presetID="22" presetClass="entr" presetSubtype="1" fill="hold" nodeType="afterEffect">
                                  <p:stCondLst>
                                    <p:cond delay="0"/>
                                  </p:stCondLst>
                                  <p:childTnLst>
                                    <p:set>
                                      <p:cBhvr>
                                        <p:cTn id="41" dur="1" fill="hold">
                                          <p:stCondLst>
                                            <p:cond delay="0"/>
                                          </p:stCondLst>
                                        </p:cTn>
                                        <p:tgtEl>
                                          <p:spTgt spid="34920"/>
                                        </p:tgtEl>
                                        <p:attrNameLst>
                                          <p:attrName>style.visibility</p:attrName>
                                        </p:attrNameLst>
                                      </p:cBhvr>
                                      <p:to>
                                        <p:strVal val="visible"/>
                                      </p:to>
                                    </p:set>
                                    <p:animEffect transition="in" filter="wipe(up)">
                                      <p:cBhvr>
                                        <p:cTn id="42" dur="500"/>
                                        <p:tgtEl>
                                          <p:spTgt spid="34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30" grpId="0" animBg="1"/>
      <p:bldP spid="220207" grpId="0" animBg="1"/>
      <p:bldP spid="220208" grpId="0" animBg="1"/>
      <p:bldP spid="220208" grpId="1" animBg="1"/>
      <p:bldP spid="349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Espaço Reservado para Número de Slide 1"/>
          <p:cNvSpPr>
            <a:spLocks noGrp="1"/>
          </p:cNvSpPr>
          <p:nvPr>
            <p:ph type="sldNum" sz="quarter" idx="4294967295"/>
          </p:nvPr>
        </p:nvSpPr>
        <p:spPr bwMode="auto">
          <a:xfrm>
            <a:off x="8305800" y="6597650"/>
            <a:ext cx="68580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fld id="{44CEAF5A-1384-4259-ADAB-687B2ADECAF7}" type="slidenum">
              <a:rPr lang="en-US" altLang="pt-BR" b="0">
                <a:latin typeface="Arial" charset="0"/>
              </a:rPr>
              <a:pPr algn="ctr">
                <a:lnSpc>
                  <a:spcPct val="100000"/>
                </a:lnSpc>
                <a:spcBef>
                  <a:spcPct val="0"/>
                </a:spcBef>
                <a:buFontTx/>
                <a:buNone/>
              </a:pPr>
              <a:t>66</a:t>
            </a:fld>
            <a:endParaRPr lang="en-US" altLang="pt-BR" b="0">
              <a:latin typeface="Arial" charset="0"/>
            </a:endParaRPr>
          </a:p>
        </p:txBody>
      </p:sp>
      <p:sp>
        <p:nvSpPr>
          <p:cNvPr id="129027" name="Line 41"/>
          <p:cNvSpPr>
            <a:spLocks noChangeShapeType="1"/>
          </p:cNvSpPr>
          <p:nvPr/>
        </p:nvSpPr>
        <p:spPr bwMode="auto">
          <a:xfrm>
            <a:off x="2784475" y="47974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nvGrpSpPr>
          <p:cNvPr id="129028" name="Group 3"/>
          <p:cNvGrpSpPr>
            <a:grpSpLocks/>
          </p:cNvGrpSpPr>
          <p:nvPr/>
        </p:nvGrpSpPr>
        <p:grpSpPr bwMode="auto">
          <a:xfrm>
            <a:off x="3560763" y="4452938"/>
            <a:ext cx="1098550" cy="79375"/>
            <a:chOff x="2208" y="2835"/>
            <a:chExt cx="576" cy="37"/>
          </a:xfrm>
        </p:grpSpPr>
        <p:sp>
          <p:nvSpPr>
            <p:cNvPr id="129074" name="Line 4"/>
            <p:cNvSpPr>
              <a:spLocks noChangeShapeType="1"/>
            </p:cNvSpPr>
            <p:nvPr/>
          </p:nvSpPr>
          <p:spPr bwMode="auto">
            <a:xfrm>
              <a:off x="2208" y="2835"/>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29075" name="Line 5"/>
            <p:cNvSpPr>
              <a:spLocks noChangeShapeType="1"/>
            </p:cNvSpPr>
            <p:nvPr/>
          </p:nvSpPr>
          <p:spPr bwMode="auto">
            <a:xfrm>
              <a:off x="2208" y="2872"/>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sp>
        <p:nvSpPr>
          <p:cNvPr id="129029" name="Line 21"/>
          <p:cNvSpPr>
            <a:spLocks noChangeShapeType="1"/>
          </p:cNvSpPr>
          <p:nvPr/>
        </p:nvSpPr>
        <p:spPr bwMode="auto">
          <a:xfrm>
            <a:off x="3643313" y="4867275"/>
            <a:ext cx="1763712" cy="73660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9030" name="Line 25"/>
          <p:cNvSpPr>
            <a:spLocks noChangeShapeType="1"/>
          </p:cNvSpPr>
          <p:nvPr/>
        </p:nvSpPr>
        <p:spPr bwMode="auto">
          <a:xfrm rot="5400000">
            <a:off x="3152775" y="4330700"/>
            <a:ext cx="803275" cy="1876425"/>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9031" name="Line 21"/>
          <p:cNvSpPr>
            <a:spLocks noChangeShapeType="1"/>
          </p:cNvSpPr>
          <p:nvPr/>
        </p:nvSpPr>
        <p:spPr bwMode="auto">
          <a:xfrm>
            <a:off x="3657600" y="3048000"/>
            <a:ext cx="1208088" cy="13541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9032" name="Line 25"/>
          <p:cNvSpPr>
            <a:spLocks noChangeShapeType="1"/>
          </p:cNvSpPr>
          <p:nvPr/>
        </p:nvSpPr>
        <p:spPr bwMode="auto">
          <a:xfrm rot="5400000">
            <a:off x="3224213" y="3130550"/>
            <a:ext cx="1365250" cy="120015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9033" name="Line 20"/>
          <p:cNvSpPr>
            <a:spLocks noChangeShapeType="1"/>
          </p:cNvSpPr>
          <p:nvPr/>
        </p:nvSpPr>
        <p:spPr bwMode="auto">
          <a:xfrm flipH="1">
            <a:off x="2784475" y="3044825"/>
            <a:ext cx="0" cy="13414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9034" name="Line 19"/>
          <p:cNvSpPr>
            <a:spLocks noChangeShapeType="1"/>
          </p:cNvSpPr>
          <p:nvPr/>
        </p:nvSpPr>
        <p:spPr bwMode="auto">
          <a:xfrm rot="5400000" flipH="1" flipV="1">
            <a:off x="2870200" y="1649413"/>
            <a:ext cx="871537" cy="10175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9035" name="Line 26"/>
          <p:cNvSpPr>
            <a:spLocks noChangeShapeType="1"/>
          </p:cNvSpPr>
          <p:nvPr/>
        </p:nvSpPr>
        <p:spPr bwMode="auto">
          <a:xfrm flipH="1">
            <a:off x="5356225" y="3048000"/>
            <a:ext cx="0" cy="13414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9036" name="Line 41"/>
          <p:cNvSpPr>
            <a:spLocks noChangeShapeType="1"/>
          </p:cNvSpPr>
          <p:nvPr/>
        </p:nvSpPr>
        <p:spPr bwMode="auto">
          <a:xfrm>
            <a:off x="5356225" y="47847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pic>
        <p:nvPicPr>
          <p:cNvPr id="129037" name="Picture 69" descr="Box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5950" y="2595563"/>
            <a:ext cx="21336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8" name="Picture 61" descr="Box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590800"/>
            <a:ext cx="21336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9" name="Picture 6"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40" name="Picture 7"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41" name="Text Box 8"/>
          <p:cNvSpPr txBox="1">
            <a:spLocks noChangeArrowheads="1"/>
          </p:cNvSpPr>
          <p:nvPr/>
        </p:nvSpPr>
        <p:spPr bwMode="auto">
          <a:xfrm>
            <a:off x="1735138"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0c</a:t>
            </a:r>
          </a:p>
        </p:txBody>
      </p:sp>
      <p:sp>
        <p:nvSpPr>
          <p:cNvPr id="129042" name="Text Box 9"/>
          <p:cNvSpPr txBox="1">
            <a:spLocks noChangeArrowheads="1"/>
          </p:cNvSpPr>
          <p:nvPr/>
        </p:nvSpPr>
        <p:spPr bwMode="auto">
          <a:xfrm>
            <a:off x="4573588"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0c</a:t>
            </a:r>
          </a:p>
        </p:txBody>
      </p:sp>
      <p:sp>
        <p:nvSpPr>
          <p:cNvPr id="129043" name="Text Box 10"/>
          <p:cNvSpPr txBox="1">
            <a:spLocks noChangeArrowheads="1"/>
          </p:cNvSpPr>
          <p:nvPr/>
        </p:nvSpPr>
        <p:spPr bwMode="auto">
          <a:xfrm>
            <a:off x="5969000"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29044" name="Text Box 11"/>
          <p:cNvSpPr txBox="1">
            <a:spLocks noChangeArrowheads="1"/>
          </p:cNvSpPr>
          <p:nvPr/>
        </p:nvSpPr>
        <p:spPr bwMode="auto">
          <a:xfrm>
            <a:off x="3141663"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29045" name="Text Box 12"/>
          <p:cNvSpPr txBox="1">
            <a:spLocks noChangeArrowheads="1"/>
          </p:cNvSpPr>
          <p:nvPr/>
        </p:nvSpPr>
        <p:spPr bwMode="auto">
          <a:xfrm>
            <a:off x="574675" y="43084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Active/Active</a:t>
            </a:r>
            <a:br>
              <a:rPr lang="en-US" altLang="pt-BR" sz="1200" b="0">
                <a:latin typeface="Arial" charset="0"/>
              </a:rPr>
            </a:br>
            <a:r>
              <a:rPr lang="en-US" altLang="pt-BR" sz="1200" b="0">
                <a:latin typeface="Arial" charset="0"/>
              </a:rPr>
              <a:t>Configuration</a:t>
            </a:r>
          </a:p>
        </p:txBody>
      </p:sp>
      <p:sp>
        <p:nvSpPr>
          <p:cNvPr id="129046" name="Text Box 13"/>
          <p:cNvSpPr txBox="1">
            <a:spLocks noChangeArrowheads="1"/>
          </p:cNvSpPr>
          <p:nvPr/>
        </p:nvSpPr>
        <p:spPr bwMode="auto">
          <a:xfrm>
            <a:off x="1735138" y="4818063"/>
            <a:ext cx="10398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1</a:t>
            </a:r>
          </a:p>
        </p:txBody>
      </p:sp>
      <p:sp>
        <p:nvSpPr>
          <p:cNvPr id="129047" name="Text Box 14"/>
          <p:cNvSpPr txBox="1">
            <a:spLocks noChangeArrowheads="1"/>
          </p:cNvSpPr>
          <p:nvPr/>
        </p:nvSpPr>
        <p:spPr bwMode="auto">
          <a:xfrm>
            <a:off x="5457825" y="4818063"/>
            <a:ext cx="1335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2</a:t>
            </a:r>
          </a:p>
        </p:txBody>
      </p:sp>
      <p:sp>
        <p:nvSpPr>
          <p:cNvPr id="129048" name="Line 19"/>
          <p:cNvSpPr>
            <a:spLocks noChangeShapeType="1"/>
          </p:cNvSpPr>
          <p:nvPr/>
        </p:nvSpPr>
        <p:spPr bwMode="auto">
          <a:xfrm flipH="1" flipV="1">
            <a:off x="4419600" y="1685925"/>
            <a:ext cx="936625" cy="90805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29049" name="Text Box 24"/>
          <p:cNvSpPr txBox="1">
            <a:spLocks noChangeArrowheads="1"/>
          </p:cNvSpPr>
          <p:nvPr/>
        </p:nvSpPr>
        <p:spPr bwMode="auto">
          <a:xfrm>
            <a:off x="3440113" y="1184275"/>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50000"/>
              </a:spcBef>
              <a:buClr>
                <a:schemeClr val="accent2"/>
              </a:buClr>
              <a:buFont typeface="Wingdings 2" pitchFamily="18" charset="2"/>
              <a:buNone/>
            </a:pPr>
            <a:r>
              <a:rPr lang="en-US" altLang="pt-BR" sz="1200" b="0">
                <a:latin typeface="Arial" charset="0"/>
              </a:rPr>
              <a:t>Host</a:t>
            </a:r>
          </a:p>
        </p:txBody>
      </p:sp>
      <p:sp>
        <p:nvSpPr>
          <p:cNvPr id="129050" name="AutoShape 29"/>
          <p:cNvSpPr>
            <a:spLocks noChangeArrowheads="1"/>
          </p:cNvSpPr>
          <p:nvPr/>
        </p:nvSpPr>
        <p:spPr bwMode="auto">
          <a:xfrm>
            <a:off x="2324100" y="5410200"/>
            <a:ext cx="685800" cy="762000"/>
          </a:xfrm>
          <a:prstGeom prst="can">
            <a:avLst>
              <a:gd name="adj" fmla="val 27778"/>
            </a:avLst>
          </a:prstGeom>
          <a:solidFill>
            <a:schemeClr val="hlink"/>
          </a:solidFill>
          <a:ln w="19050">
            <a:solidFill>
              <a:schemeClr val="bg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29051" name="AutoShape 31"/>
          <p:cNvSpPr>
            <a:spLocks noChangeArrowheads="1"/>
          </p:cNvSpPr>
          <p:nvPr/>
        </p:nvSpPr>
        <p:spPr bwMode="auto">
          <a:xfrm>
            <a:off x="5149850" y="5410200"/>
            <a:ext cx="685800" cy="762000"/>
          </a:xfrm>
          <a:prstGeom prst="can">
            <a:avLst>
              <a:gd name="adj" fmla="val 27778"/>
            </a:avLst>
          </a:prstGeom>
          <a:solidFill>
            <a:schemeClr val="accent2"/>
          </a:solidFill>
          <a:ln w="19050">
            <a:solidFill>
              <a:schemeClr val="bg1"/>
            </a:solidFill>
            <a:prstDash val="dash"/>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29052" name="Text Box 33"/>
          <p:cNvSpPr txBox="1">
            <a:spLocks noChangeArrowheads="1"/>
          </p:cNvSpPr>
          <p:nvPr/>
        </p:nvSpPr>
        <p:spPr bwMode="auto">
          <a:xfrm>
            <a:off x="7000875" y="3048000"/>
            <a:ext cx="1936750" cy="649288"/>
          </a:xfrm>
          <a:prstGeom prst="rect">
            <a:avLst/>
          </a:prstGeom>
          <a:solidFill>
            <a:schemeClr val="hlink"/>
          </a:solidFill>
          <a:ln w="9525">
            <a:solidFill>
              <a:schemeClr val="bg2"/>
            </a:solidFill>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Solid blue lines are paths to the LUNs being served by Controller 1</a:t>
            </a:r>
          </a:p>
        </p:txBody>
      </p:sp>
      <p:sp>
        <p:nvSpPr>
          <p:cNvPr id="129053" name="Text Box 34"/>
          <p:cNvSpPr txBox="1">
            <a:spLocks noChangeArrowheads="1"/>
          </p:cNvSpPr>
          <p:nvPr/>
        </p:nvSpPr>
        <p:spPr bwMode="auto">
          <a:xfrm>
            <a:off x="7000875" y="3962400"/>
            <a:ext cx="1936750" cy="649288"/>
          </a:xfrm>
          <a:prstGeom prst="rect">
            <a:avLst/>
          </a:prstGeom>
          <a:solidFill>
            <a:schemeClr val="accent2"/>
          </a:solidFill>
          <a:ln w="9525">
            <a:solidFill>
              <a:schemeClr val="bg2"/>
            </a:solidFill>
            <a:prstDash val="sysDot"/>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Dashed green lines are paths to the LUNs being served by Controller 2</a:t>
            </a:r>
          </a:p>
        </p:txBody>
      </p:sp>
      <p:pic>
        <p:nvPicPr>
          <p:cNvPr id="129054" name="Picture 43" descr="Unix_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1417638"/>
            <a:ext cx="12954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207" name="Text Box 47"/>
          <p:cNvSpPr txBox="1">
            <a:spLocks noChangeArrowheads="1"/>
          </p:cNvSpPr>
          <p:nvPr/>
        </p:nvSpPr>
        <p:spPr bwMode="auto">
          <a:xfrm>
            <a:off x="7000875" y="1819275"/>
            <a:ext cx="1936750" cy="6492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2"/>
                </a:solidFill>
                <a:latin typeface="Arial" charset="0"/>
              </a:rPr>
              <a:t>Controller 2 takes over all operations MP layer works around the failure</a:t>
            </a:r>
          </a:p>
        </p:txBody>
      </p:sp>
      <p:sp>
        <p:nvSpPr>
          <p:cNvPr id="220208" name="Text Box 48"/>
          <p:cNvSpPr txBox="1">
            <a:spLocks noChangeArrowheads="1"/>
          </p:cNvSpPr>
          <p:nvPr/>
        </p:nvSpPr>
        <p:spPr bwMode="auto">
          <a:xfrm>
            <a:off x="7000875" y="1254125"/>
            <a:ext cx="1936750" cy="466725"/>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2"/>
                </a:solidFill>
                <a:latin typeface="Arial" charset="0"/>
              </a:rPr>
              <a:t>Controller 1 will experience a failure</a:t>
            </a:r>
          </a:p>
        </p:txBody>
      </p:sp>
      <p:sp>
        <p:nvSpPr>
          <p:cNvPr id="129057" name="Text Box 55"/>
          <p:cNvSpPr txBox="1">
            <a:spLocks noChangeArrowheads="1"/>
          </p:cNvSpPr>
          <p:nvPr/>
        </p:nvSpPr>
        <p:spPr bwMode="auto">
          <a:xfrm>
            <a:off x="1974850" y="558165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0A</a:t>
            </a:r>
          </a:p>
        </p:txBody>
      </p:sp>
      <p:sp>
        <p:nvSpPr>
          <p:cNvPr id="129058" name="Text Box 56"/>
          <p:cNvSpPr txBox="1">
            <a:spLocks noChangeArrowheads="1"/>
          </p:cNvSpPr>
          <p:nvPr/>
        </p:nvSpPr>
        <p:spPr bwMode="auto">
          <a:xfrm>
            <a:off x="3024188" y="5581650"/>
            <a:ext cx="3698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0B</a:t>
            </a:r>
          </a:p>
        </p:txBody>
      </p:sp>
      <p:sp>
        <p:nvSpPr>
          <p:cNvPr id="129059" name="Text Box 57"/>
          <p:cNvSpPr txBox="1">
            <a:spLocks noChangeArrowheads="1"/>
          </p:cNvSpPr>
          <p:nvPr/>
        </p:nvSpPr>
        <p:spPr bwMode="auto">
          <a:xfrm>
            <a:off x="4775200" y="558165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0B</a:t>
            </a:r>
          </a:p>
        </p:txBody>
      </p:sp>
      <p:sp>
        <p:nvSpPr>
          <p:cNvPr id="129060" name="Text Box 58"/>
          <p:cNvSpPr txBox="1">
            <a:spLocks noChangeArrowheads="1"/>
          </p:cNvSpPr>
          <p:nvPr/>
        </p:nvSpPr>
        <p:spPr bwMode="auto">
          <a:xfrm>
            <a:off x="5845175" y="5581650"/>
            <a:ext cx="3698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0A</a:t>
            </a:r>
          </a:p>
        </p:txBody>
      </p:sp>
      <p:sp>
        <p:nvSpPr>
          <p:cNvPr id="129061" name="Text Box 59"/>
          <p:cNvSpPr txBox="1">
            <a:spLocks noChangeArrowheads="1"/>
          </p:cNvSpPr>
          <p:nvPr/>
        </p:nvSpPr>
        <p:spPr bwMode="auto">
          <a:xfrm>
            <a:off x="2954338" y="6227763"/>
            <a:ext cx="22177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Multipathing software required</a:t>
            </a:r>
          </a:p>
        </p:txBody>
      </p:sp>
      <p:cxnSp>
        <p:nvCxnSpPr>
          <p:cNvPr id="129062" name="AutoShape 62"/>
          <p:cNvCxnSpPr>
            <a:cxnSpLocks noChangeShapeType="1"/>
          </p:cNvCxnSpPr>
          <p:nvPr/>
        </p:nvCxnSpPr>
        <p:spPr bwMode="gray">
          <a:xfrm>
            <a:off x="4772025" y="1720850"/>
            <a:ext cx="720725" cy="874713"/>
          </a:xfrm>
          <a:prstGeom prst="bentConnector2">
            <a:avLst/>
          </a:prstGeom>
          <a:noFill/>
          <a:ln w="19050">
            <a:solidFill>
              <a:schemeClr val="accent2"/>
            </a:solidFill>
            <a:prstDash val="dash"/>
            <a:miter lim="800000"/>
            <a:headEnd/>
            <a:tailEnd type="none" w="med" len="sm"/>
          </a:ln>
          <a:extLst>
            <a:ext uri="{909E8E84-426E-40DD-AFC4-6F175D3DCCD1}">
              <a14:hiddenFill xmlns:a14="http://schemas.microsoft.com/office/drawing/2010/main">
                <a:noFill/>
              </a14:hiddenFill>
            </a:ext>
          </a:extLst>
        </p:spPr>
      </p:cxnSp>
      <p:cxnSp>
        <p:nvCxnSpPr>
          <p:cNvPr id="129063" name="AutoShape 63"/>
          <p:cNvCxnSpPr>
            <a:cxnSpLocks noChangeShapeType="1"/>
          </p:cNvCxnSpPr>
          <p:nvPr/>
        </p:nvCxnSpPr>
        <p:spPr bwMode="gray">
          <a:xfrm>
            <a:off x="5492750" y="3048000"/>
            <a:ext cx="0" cy="1096963"/>
          </a:xfrm>
          <a:prstGeom prst="straightConnector1">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cxnSp>
      <p:cxnSp>
        <p:nvCxnSpPr>
          <p:cNvPr id="129064" name="AutoShape 65"/>
          <p:cNvCxnSpPr>
            <a:cxnSpLocks noChangeShapeType="1"/>
          </p:cNvCxnSpPr>
          <p:nvPr/>
        </p:nvCxnSpPr>
        <p:spPr bwMode="gray">
          <a:xfrm rot="10800000" flipV="1">
            <a:off x="2667000" y="1720850"/>
            <a:ext cx="809625" cy="869950"/>
          </a:xfrm>
          <a:prstGeom prst="bentConnector2">
            <a:avLst/>
          </a:prstGeom>
          <a:noFill/>
          <a:ln w="19050">
            <a:solidFill>
              <a:schemeClr val="hlink"/>
            </a:solidFill>
            <a:miter lim="800000"/>
            <a:headEnd/>
            <a:tailEnd type="none" w="med" len="sm"/>
          </a:ln>
          <a:extLst>
            <a:ext uri="{909E8E84-426E-40DD-AFC4-6F175D3DCCD1}">
              <a14:hiddenFill xmlns:a14="http://schemas.microsoft.com/office/drawing/2010/main">
                <a:noFill/>
              </a14:hiddenFill>
            </a:ext>
          </a:extLst>
        </p:spPr>
      </p:cxnSp>
      <p:cxnSp>
        <p:nvCxnSpPr>
          <p:cNvPr id="36930" name="AutoShape 66"/>
          <p:cNvCxnSpPr>
            <a:cxnSpLocks noChangeShapeType="1"/>
          </p:cNvCxnSpPr>
          <p:nvPr/>
        </p:nvCxnSpPr>
        <p:spPr bwMode="gray">
          <a:xfrm>
            <a:off x="2667000" y="3043238"/>
            <a:ext cx="0" cy="11017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36931" name="AutoShape 67"/>
          <p:cNvCxnSpPr>
            <a:cxnSpLocks noChangeShapeType="1"/>
            <a:endCxn id="129050" idx="1"/>
          </p:cNvCxnSpPr>
          <p:nvPr/>
        </p:nvCxnSpPr>
        <p:spPr bwMode="gray">
          <a:xfrm>
            <a:off x="2667000" y="4832350"/>
            <a:ext cx="0" cy="5683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129067" name="AutoShape 64"/>
          <p:cNvCxnSpPr>
            <a:cxnSpLocks noChangeShapeType="1"/>
            <a:endCxn id="129051" idx="1"/>
          </p:cNvCxnSpPr>
          <p:nvPr/>
        </p:nvCxnSpPr>
        <p:spPr bwMode="gray">
          <a:xfrm>
            <a:off x="5492750" y="4832350"/>
            <a:ext cx="0" cy="568325"/>
          </a:xfrm>
          <a:prstGeom prst="straightConnector1">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cxnSp>
      <p:cxnSp>
        <p:nvCxnSpPr>
          <p:cNvPr id="36933" name="AutoShape 69"/>
          <p:cNvCxnSpPr>
            <a:cxnSpLocks noChangeShapeType="1"/>
            <a:stCxn id="129050" idx="1"/>
          </p:cNvCxnSpPr>
          <p:nvPr/>
        </p:nvCxnSpPr>
        <p:spPr bwMode="gray">
          <a:xfrm flipV="1">
            <a:off x="2667000" y="4832350"/>
            <a:ext cx="2825750" cy="5683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36935" name="AutoShape 71"/>
          <p:cNvCxnSpPr>
            <a:cxnSpLocks noChangeShapeType="1"/>
          </p:cNvCxnSpPr>
          <p:nvPr/>
        </p:nvCxnSpPr>
        <p:spPr bwMode="gray">
          <a:xfrm>
            <a:off x="2667000" y="3043238"/>
            <a:ext cx="2825750" cy="11017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sp>
        <p:nvSpPr>
          <p:cNvPr id="36940" name="Rectangle 76"/>
          <p:cNvSpPr>
            <a:spLocks noChangeArrowheads="1"/>
          </p:cNvSpPr>
          <p:nvPr/>
        </p:nvSpPr>
        <p:spPr bwMode="auto">
          <a:xfrm>
            <a:off x="2235200" y="3559175"/>
            <a:ext cx="89058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0000">
                <a:solidFill>
                  <a:schemeClr val="folHlink"/>
                </a:solidFill>
                <a:latin typeface="Arial" charset="0"/>
              </a:rPr>
              <a:t>x</a:t>
            </a:r>
          </a:p>
        </p:txBody>
      </p:sp>
      <p:sp>
        <p:nvSpPr>
          <p:cNvPr id="129071" name="Text Box 22"/>
          <p:cNvSpPr txBox="1">
            <a:spLocks noChangeArrowheads="1"/>
          </p:cNvSpPr>
          <p:nvPr/>
        </p:nvSpPr>
        <p:spPr bwMode="auto">
          <a:xfrm>
            <a:off x="1357313" y="2362200"/>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Switch/Fabric 1</a:t>
            </a:r>
          </a:p>
        </p:txBody>
      </p:sp>
      <p:sp>
        <p:nvSpPr>
          <p:cNvPr id="129072" name="Text Box 23"/>
          <p:cNvSpPr txBox="1">
            <a:spLocks noChangeArrowheads="1"/>
          </p:cNvSpPr>
          <p:nvPr/>
        </p:nvSpPr>
        <p:spPr bwMode="auto">
          <a:xfrm>
            <a:off x="5605463" y="2362200"/>
            <a:ext cx="1600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Switch/Fabric 2</a:t>
            </a:r>
          </a:p>
        </p:txBody>
      </p:sp>
      <p:sp>
        <p:nvSpPr>
          <p:cNvPr id="52" name="Rectangle 15"/>
          <p:cNvSpPr txBox="1">
            <a:spLocks noChangeArrowheads="1"/>
          </p:cNvSpPr>
          <p:nvPr/>
        </p:nvSpPr>
        <p:spPr bwMode="black">
          <a:xfrm>
            <a:off x="2411413" y="0"/>
            <a:ext cx="6732587" cy="620713"/>
          </a:xfrm>
          <a:prstGeom prst="rect">
            <a:avLst/>
          </a:prstGeom>
          <a:noFill/>
          <a:ln w="9525">
            <a:noFill/>
            <a:miter lim="800000"/>
            <a:headEnd/>
            <a:tailEnd/>
          </a:ln>
        </p:spPr>
        <p:txBody>
          <a:bodyPr anchor="ctr"/>
          <a:lstStyle/>
          <a:p>
            <a:pPr>
              <a:defRPr/>
            </a:pPr>
            <a:r>
              <a:rPr lang="pt-BR" sz="3400" b="1" kern="0" dirty="0" err="1">
                <a:solidFill>
                  <a:schemeClr val="tx2"/>
                </a:solidFill>
                <a:latin typeface="+mj-lt"/>
                <a:ea typeface="+mj-ea"/>
                <a:cs typeface="+mj-cs"/>
              </a:rPr>
              <a:t>Multipath</a:t>
            </a:r>
            <a:endParaRPr lang="pt-BR" sz="3400" b="1" kern="0" dirty="0">
              <a:solidFill>
                <a:schemeClr val="tx2"/>
              </a:solidFill>
              <a:latin typeface="+mj-lt"/>
              <a:ea typeface="+mj-ea"/>
              <a:cs typeface="+mj-cs"/>
            </a:endParaRPr>
          </a:p>
        </p:txBody>
      </p:sp>
    </p:spTree>
    <p:extLst>
      <p:ext uri="{BB962C8B-B14F-4D97-AF65-F5344CB8AC3E}">
        <p14:creationId xmlns:p14="http://schemas.microsoft.com/office/powerpoint/2010/main" val="4201185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0208"/>
                                        </p:tgtEl>
                                        <p:attrNameLst>
                                          <p:attrName>style.visibility</p:attrName>
                                        </p:attrNameLst>
                                      </p:cBhvr>
                                      <p:to>
                                        <p:strVal val="visible"/>
                                      </p:to>
                                    </p:set>
                                    <p:animEffect transition="in" filter="fade">
                                      <p:cBhvr>
                                        <p:cTn id="7" dur="500"/>
                                        <p:tgtEl>
                                          <p:spTgt spid="2202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940"/>
                                        </p:tgtEl>
                                        <p:attrNameLst>
                                          <p:attrName>style.visibility</p:attrName>
                                        </p:attrNameLst>
                                      </p:cBhvr>
                                      <p:to>
                                        <p:strVal val="visible"/>
                                      </p:to>
                                    </p:set>
                                    <p:animEffect transition="in" filter="fade">
                                      <p:cBhvr>
                                        <p:cTn id="10" dur="500"/>
                                        <p:tgtEl>
                                          <p:spTgt spid="3694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grpId="1" nodeType="clickEffect">
                                  <p:stCondLst>
                                    <p:cond delay="0"/>
                                  </p:stCondLst>
                                  <p:childTnLst>
                                    <p:animEffect transition="out" filter="fade">
                                      <p:cBhvr>
                                        <p:cTn id="14" dur="500"/>
                                        <p:tgtEl>
                                          <p:spTgt spid="220208"/>
                                        </p:tgtEl>
                                      </p:cBhvr>
                                    </p:animEffect>
                                    <p:set>
                                      <p:cBhvr>
                                        <p:cTn id="15" dur="1" fill="hold">
                                          <p:stCondLst>
                                            <p:cond delay="499"/>
                                          </p:stCondLst>
                                        </p:cTn>
                                        <p:tgtEl>
                                          <p:spTgt spid="22020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20207"/>
                                        </p:tgtEl>
                                        <p:attrNameLst>
                                          <p:attrName>style.visibility</p:attrName>
                                        </p:attrNameLst>
                                      </p:cBhvr>
                                      <p:to>
                                        <p:strVal val="visible"/>
                                      </p:to>
                                    </p:set>
                                    <p:animEffect transition="in" filter="fade">
                                      <p:cBhvr>
                                        <p:cTn id="18" dur="500"/>
                                        <p:tgtEl>
                                          <p:spTgt spid="220207"/>
                                        </p:tgtEl>
                                      </p:cBhvr>
                                    </p:animEffect>
                                  </p:childTnLst>
                                </p:cTn>
                              </p:par>
                            </p:childTnLst>
                          </p:cTn>
                        </p:par>
                        <p:par>
                          <p:cTn id="19" fill="hold" nodeType="afterGroup">
                            <p:stCondLst>
                              <p:cond delay="500"/>
                            </p:stCondLst>
                            <p:childTnLst>
                              <p:par>
                                <p:cTn id="20" presetID="22" presetClass="exit" presetSubtype="1" fill="hold" nodeType="afterEffect">
                                  <p:stCondLst>
                                    <p:cond delay="0"/>
                                  </p:stCondLst>
                                  <p:childTnLst>
                                    <p:animEffect transition="out" filter="wipe(up)">
                                      <p:cBhvr>
                                        <p:cTn id="21" dur="500"/>
                                        <p:tgtEl>
                                          <p:spTgt spid="36930"/>
                                        </p:tgtEl>
                                      </p:cBhvr>
                                    </p:animEffect>
                                    <p:set>
                                      <p:cBhvr>
                                        <p:cTn id="22" dur="1" fill="hold">
                                          <p:stCondLst>
                                            <p:cond delay="499"/>
                                          </p:stCondLst>
                                        </p:cTn>
                                        <p:tgtEl>
                                          <p:spTgt spid="36930"/>
                                        </p:tgtEl>
                                        <p:attrNameLst>
                                          <p:attrName>style.visibility</p:attrName>
                                        </p:attrNameLst>
                                      </p:cBhvr>
                                      <p:to>
                                        <p:strVal val="hidden"/>
                                      </p:to>
                                    </p:set>
                                  </p:childTnLst>
                                </p:cTn>
                              </p:par>
                            </p:childTnLst>
                          </p:cTn>
                        </p:par>
                        <p:par>
                          <p:cTn id="23" fill="hold" nodeType="afterGroup">
                            <p:stCondLst>
                              <p:cond delay="1000"/>
                            </p:stCondLst>
                            <p:childTnLst>
                              <p:par>
                                <p:cTn id="24" presetID="22" presetClass="exit" presetSubtype="1" fill="hold" nodeType="afterEffect">
                                  <p:stCondLst>
                                    <p:cond delay="0"/>
                                  </p:stCondLst>
                                  <p:childTnLst>
                                    <p:animEffect transition="out" filter="wipe(up)">
                                      <p:cBhvr>
                                        <p:cTn id="25" dur="500"/>
                                        <p:tgtEl>
                                          <p:spTgt spid="36931"/>
                                        </p:tgtEl>
                                      </p:cBhvr>
                                    </p:animEffect>
                                    <p:set>
                                      <p:cBhvr>
                                        <p:cTn id="26" dur="1" fill="hold">
                                          <p:stCondLst>
                                            <p:cond delay="499"/>
                                          </p:stCondLst>
                                        </p:cTn>
                                        <p:tgtEl>
                                          <p:spTgt spid="36931"/>
                                        </p:tgtEl>
                                        <p:attrNameLst>
                                          <p:attrName>style.visibility</p:attrName>
                                        </p:attrNameLst>
                                      </p:cBhvr>
                                      <p:to>
                                        <p:strVal val="hidden"/>
                                      </p:to>
                                    </p:set>
                                  </p:childTnLst>
                                </p:cTn>
                              </p:par>
                            </p:childTnLst>
                          </p:cTn>
                        </p:par>
                        <p:par>
                          <p:cTn id="27" fill="hold" nodeType="afterGroup">
                            <p:stCondLst>
                              <p:cond delay="1500"/>
                            </p:stCondLst>
                            <p:childTnLst>
                              <p:par>
                                <p:cTn id="28" presetID="22" presetClass="entr" presetSubtype="1" fill="hold" nodeType="afterEffect">
                                  <p:stCondLst>
                                    <p:cond delay="0"/>
                                  </p:stCondLst>
                                  <p:childTnLst>
                                    <p:set>
                                      <p:cBhvr>
                                        <p:cTn id="29" dur="1" fill="hold">
                                          <p:stCondLst>
                                            <p:cond delay="0"/>
                                          </p:stCondLst>
                                        </p:cTn>
                                        <p:tgtEl>
                                          <p:spTgt spid="36935"/>
                                        </p:tgtEl>
                                        <p:attrNameLst>
                                          <p:attrName>style.visibility</p:attrName>
                                        </p:attrNameLst>
                                      </p:cBhvr>
                                      <p:to>
                                        <p:strVal val="visible"/>
                                      </p:to>
                                    </p:set>
                                    <p:animEffect transition="in" filter="wipe(up)">
                                      <p:cBhvr>
                                        <p:cTn id="30" dur="500"/>
                                        <p:tgtEl>
                                          <p:spTgt spid="36935"/>
                                        </p:tgtEl>
                                      </p:cBhvr>
                                    </p:animEffect>
                                  </p:childTnLst>
                                </p:cTn>
                              </p:par>
                            </p:childTnLst>
                          </p:cTn>
                        </p:par>
                        <p:par>
                          <p:cTn id="31" fill="hold" nodeType="afterGroup">
                            <p:stCondLst>
                              <p:cond delay="2000"/>
                            </p:stCondLst>
                            <p:childTnLst>
                              <p:par>
                                <p:cTn id="32" presetID="22" presetClass="entr" presetSubtype="1" fill="hold" nodeType="afterEffect">
                                  <p:stCondLst>
                                    <p:cond delay="0"/>
                                  </p:stCondLst>
                                  <p:childTnLst>
                                    <p:set>
                                      <p:cBhvr>
                                        <p:cTn id="33" dur="1" fill="hold">
                                          <p:stCondLst>
                                            <p:cond delay="0"/>
                                          </p:stCondLst>
                                        </p:cTn>
                                        <p:tgtEl>
                                          <p:spTgt spid="36933"/>
                                        </p:tgtEl>
                                        <p:attrNameLst>
                                          <p:attrName>style.visibility</p:attrName>
                                        </p:attrNameLst>
                                      </p:cBhvr>
                                      <p:to>
                                        <p:strVal val="visible"/>
                                      </p:to>
                                    </p:set>
                                    <p:animEffect transition="in" filter="wipe(up)">
                                      <p:cBhvr>
                                        <p:cTn id="34" dur="500"/>
                                        <p:tgtEl>
                                          <p:spTgt spid="36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207" grpId="0" animBg="1"/>
      <p:bldP spid="220208" grpId="0" animBg="1"/>
      <p:bldP spid="220208" grpId="1" animBg="1"/>
      <p:bldP spid="3694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Line 41"/>
          <p:cNvSpPr>
            <a:spLocks noChangeShapeType="1"/>
          </p:cNvSpPr>
          <p:nvPr/>
        </p:nvSpPr>
        <p:spPr bwMode="auto">
          <a:xfrm>
            <a:off x="2784475" y="47974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39025" name="Line 113"/>
          <p:cNvSpPr>
            <a:spLocks noChangeShapeType="1"/>
          </p:cNvSpPr>
          <p:nvPr/>
        </p:nvSpPr>
        <p:spPr bwMode="gray">
          <a:xfrm rot="-5400000">
            <a:off x="4838700" y="3606800"/>
            <a:ext cx="1549400" cy="0"/>
          </a:xfrm>
          <a:prstGeom prst="line">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39023" name="Freeform 111"/>
          <p:cNvSpPr>
            <a:spLocks/>
          </p:cNvSpPr>
          <p:nvPr/>
        </p:nvSpPr>
        <p:spPr bwMode="gray">
          <a:xfrm flipH="1">
            <a:off x="2565400" y="1600200"/>
            <a:ext cx="1473200" cy="1130300"/>
          </a:xfrm>
          <a:custGeom>
            <a:avLst/>
            <a:gdLst>
              <a:gd name="T0" fmla="*/ 0 w 928"/>
              <a:gd name="T1" fmla="*/ 0 h 624"/>
              <a:gd name="T2" fmla="*/ 2147483647 w 928"/>
              <a:gd name="T3" fmla="*/ 0 h 624"/>
              <a:gd name="T4" fmla="*/ 2147483647 w 928"/>
              <a:gd name="T5" fmla="*/ 2147483647 h 624"/>
              <a:gd name="T6" fmla="*/ 0 60000 65536"/>
              <a:gd name="T7" fmla="*/ 0 60000 65536"/>
              <a:gd name="T8" fmla="*/ 0 60000 65536"/>
              <a:gd name="T9" fmla="*/ 0 w 928"/>
              <a:gd name="T10" fmla="*/ 0 h 624"/>
              <a:gd name="T11" fmla="*/ 928 w 928"/>
              <a:gd name="T12" fmla="*/ 624 h 624"/>
            </a:gdLst>
            <a:ahLst/>
            <a:cxnLst>
              <a:cxn ang="T6">
                <a:pos x="T0" y="T1"/>
              </a:cxn>
              <a:cxn ang="T7">
                <a:pos x="T2" y="T3"/>
              </a:cxn>
              <a:cxn ang="T8">
                <a:pos x="T4" y="T5"/>
              </a:cxn>
            </a:cxnLst>
            <a:rect l="T9" t="T10" r="T11" b="T12"/>
            <a:pathLst>
              <a:path w="928" h="624">
                <a:moveTo>
                  <a:pt x="0" y="0"/>
                </a:moveTo>
                <a:lnTo>
                  <a:pt x="928" y="0"/>
                </a:lnTo>
                <a:lnTo>
                  <a:pt x="928" y="624"/>
                </a:lnTo>
              </a:path>
            </a:pathLst>
          </a:custGeom>
          <a:noFill/>
          <a:ln w="19050" cap="flat" cmpd="sng">
            <a:solidFill>
              <a:schemeClr val="accent2"/>
            </a:solidFill>
            <a:prstDash val="dash"/>
            <a:round/>
            <a:headEnd type="none" w="med" len="med"/>
            <a:tailEnd type="none" w="med" len="sm"/>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39024" name="Freeform 112"/>
          <p:cNvSpPr>
            <a:spLocks/>
          </p:cNvSpPr>
          <p:nvPr/>
        </p:nvSpPr>
        <p:spPr bwMode="gray">
          <a:xfrm>
            <a:off x="4140200" y="1600200"/>
            <a:ext cx="1473200" cy="1130300"/>
          </a:xfrm>
          <a:custGeom>
            <a:avLst/>
            <a:gdLst>
              <a:gd name="T0" fmla="*/ 0 w 928"/>
              <a:gd name="T1" fmla="*/ 0 h 624"/>
              <a:gd name="T2" fmla="*/ 2147483647 w 928"/>
              <a:gd name="T3" fmla="*/ 0 h 624"/>
              <a:gd name="T4" fmla="*/ 2147483647 w 928"/>
              <a:gd name="T5" fmla="*/ 2147483647 h 624"/>
              <a:gd name="T6" fmla="*/ 0 60000 65536"/>
              <a:gd name="T7" fmla="*/ 0 60000 65536"/>
              <a:gd name="T8" fmla="*/ 0 60000 65536"/>
              <a:gd name="T9" fmla="*/ 0 w 928"/>
              <a:gd name="T10" fmla="*/ 0 h 624"/>
              <a:gd name="T11" fmla="*/ 928 w 928"/>
              <a:gd name="T12" fmla="*/ 624 h 624"/>
            </a:gdLst>
            <a:ahLst/>
            <a:cxnLst>
              <a:cxn ang="T6">
                <a:pos x="T0" y="T1"/>
              </a:cxn>
              <a:cxn ang="T7">
                <a:pos x="T2" y="T3"/>
              </a:cxn>
              <a:cxn ang="T8">
                <a:pos x="T4" y="T5"/>
              </a:cxn>
            </a:cxnLst>
            <a:rect l="T9" t="T10" r="T11" b="T12"/>
            <a:pathLst>
              <a:path w="928" h="624">
                <a:moveTo>
                  <a:pt x="0" y="0"/>
                </a:moveTo>
                <a:lnTo>
                  <a:pt x="928" y="0"/>
                </a:lnTo>
                <a:lnTo>
                  <a:pt x="928" y="624"/>
                </a:lnTo>
              </a:path>
            </a:pathLst>
          </a:custGeom>
          <a:noFill/>
          <a:ln w="19050" cap="flat" cmpd="sng">
            <a:solidFill>
              <a:schemeClr val="hlink"/>
            </a:solidFill>
            <a:prstDash val="solid"/>
            <a:round/>
            <a:headEnd type="none" w="med" len="med"/>
            <a:tailEnd type="none" w="med" len="sm"/>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39020" name="Line 108"/>
          <p:cNvSpPr>
            <a:spLocks noChangeShapeType="1"/>
          </p:cNvSpPr>
          <p:nvPr/>
        </p:nvSpPr>
        <p:spPr bwMode="gray">
          <a:xfrm rot="-5400000">
            <a:off x="1790700" y="3657600"/>
            <a:ext cx="1549400" cy="0"/>
          </a:xfrm>
          <a:prstGeom prst="line">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39018" name="Line 106"/>
          <p:cNvSpPr>
            <a:spLocks noChangeShapeType="1"/>
          </p:cNvSpPr>
          <p:nvPr/>
        </p:nvSpPr>
        <p:spPr bwMode="gray">
          <a:xfrm>
            <a:off x="3378200" y="4368800"/>
            <a:ext cx="1549400" cy="0"/>
          </a:xfrm>
          <a:prstGeom prst="line">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39019" name="Line 107"/>
          <p:cNvSpPr>
            <a:spLocks noChangeShapeType="1"/>
          </p:cNvSpPr>
          <p:nvPr/>
        </p:nvSpPr>
        <p:spPr bwMode="gray">
          <a:xfrm>
            <a:off x="3365500" y="4610100"/>
            <a:ext cx="1549400" cy="0"/>
          </a:xfrm>
          <a:prstGeom prst="line">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130057" name="Line 21"/>
          <p:cNvSpPr>
            <a:spLocks noChangeShapeType="1"/>
          </p:cNvSpPr>
          <p:nvPr/>
        </p:nvSpPr>
        <p:spPr bwMode="auto">
          <a:xfrm>
            <a:off x="3643313" y="4867275"/>
            <a:ext cx="1763712" cy="73660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0058" name="Line 25"/>
          <p:cNvSpPr>
            <a:spLocks noChangeShapeType="1"/>
          </p:cNvSpPr>
          <p:nvPr/>
        </p:nvSpPr>
        <p:spPr bwMode="auto">
          <a:xfrm rot="5400000">
            <a:off x="3152775" y="4330700"/>
            <a:ext cx="803275" cy="1876425"/>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0059" name="Line 20"/>
          <p:cNvSpPr>
            <a:spLocks noChangeShapeType="1"/>
          </p:cNvSpPr>
          <p:nvPr/>
        </p:nvSpPr>
        <p:spPr bwMode="auto">
          <a:xfrm flipH="1">
            <a:off x="2784475" y="3044825"/>
            <a:ext cx="0" cy="13414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0060" name="Line 19"/>
          <p:cNvSpPr>
            <a:spLocks noChangeShapeType="1"/>
          </p:cNvSpPr>
          <p:nvPr/>
        </p:nvSpPr>
        <p:spPr bwMode="auto">
          <a:xfrm rot="5400000" flipH="1" flipV="1">
            <a:off x="2870200" y="1649413"/>
            <a:ext cx="871537" cy="10175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0061" name="Line 26"/>
          <p:cNvSpPr>
            <a:spLocks noChangeShapeType="1"/>
          </p:cNvSpPr>
          <p:nvPr/>
        </p:nvSpPr>
        <p:spPr bwMode="auto">
          <a:xfrm flipH="1">
            <a:off x="5356225" y="3048000"/>
            <a:ext cx="0" cy="134143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0062" name="Line 41"/>
          <p:cNvSpPr>
            <a:spLocks noChangeShapeType="1"/>
          </p:cNvSpPr>
          <p:nvPr/>
        </p:nvSpPr>
        <p:spPr bwMode="auto">
          <a:xfrm>
            <a:off x="5356225" y="47847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pic>
        <p:nvPicPr>
          <p:cNvPr id="130063" name="Picture 69" descr="Box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5950" y="2595563"/>
            <a:ext cx="21336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64" name="Picture 61" descr="BoxE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590800"/>
            <a:ext cx="21336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0065" name="Group 3"/>
          <p:cNvGrpSpPr>
            <a:grpSpLocks/>
          </p:cNvGrpSpPr>
          <p:nvPr/>
        </p:nvGrpSpPr>
        <p:grpSpPr bwMode="auto">
          <a:xfrm>
            <a:off x="3560763" y="4452938"/>
            <a:ext cx="1098550" cy="79375"/>
            <a:chOff x="2208" y="2835"/>
            <a:chExt cx="576" cy="37"/>
          </a:xfrm>
        </p:grpSpPr>
        <p:sp>
          <p:nvSpPr>
            <p:cNvPr id="130090" name="Line 4"/>
            <p:cNvSpPr>
              <a:spLocks noChangeShapeType="1"/>
            </p:cNvSpPr>
            <p:nvPr/>
          </p:nvSpPr>
          <p:spPr bwMode="auto">
            <a:xfrm>
              <a:off x="2208" y="2835"/>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30091" name="Line 5"/>
            <p:cNvSpPr>
              <a:spLocks noChangeShapeType="1"/>
            </p:cNvSpPr>
            <p:nvPr/>
          </p:nvSpPr>
          <p:spPr bwMode="auto">
            <a:xfrm>
              <a:off x="2208" y="2872"/>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pic>
        <p:nvPicPr>
          <p:cNvPr id="130066" name="Picture 6"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67" name="Picture 7" descr="netcache2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68" name="Text Box 10"/>
          <p:cNvSpPr txBox="1">
            <a:spLocks noChangeArrowheads="1"/>
          </p:cNvSpPr>
          <p:nvPr/>
        </p:nvSpPr>
        <p:spPr bwMode="auto">
          <a:xfrm>
            <a:off x="5969000"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30069" name="Text Box 11"/>
          <p:cNvSpPr txBox="1">
            <a:spLocks noChangeArrowheads="1"/>
          </p:cNvSpPr>
          <p:nvPr/>
        </p:nvSpPr>
        <p:spPr bwMode="auto">
          <a:xfrm>
            <a:off x="3141663"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30070" name="Text Box 12"/>
          <p:cNvSpPr txBox="1">
            <a:spLocks noChangeArrowheads="1"/>
          </p:cNvSpPr>
          <p:nvPr/>
        </p:nvSpPr>
        <p:spPr bwMode="auto">
          <a:xfrm>
            <a:off x="574675" y="43084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Active/Active</a:t>
            </a:r>
            <a:br>
              <a:rPr lang="en-US" altLang="pt-BR" sz="1200" b="0">
                <a:latin typeface="Arial" charset="0"/>
              </a:rPr>
            </a:br>
            <a:r>
              <a:rPr lang="en-US" altLang="pt-BR" sz="1200" b="0">
                <a:latin typeface="Arial" charset="0"/>
              </a:rPr>
              <a:t>Configuration</a:t>
            </a:r>
          </a:p>
        </p:txBody>
      </p:sp>
      <p:sp>
        <p:nvSpPr>
          <p:cNvPr id="130071" name="Text Box 13"/>
          <p:cNvSpPr txBox="1">
            <a:spLocks noChangeArrowheads="1"/>
          </p:cNvSpPr>
          <p:nvPr/>
        </p:nvSpPr>
        <p:spPr bwMode="auto">
          <a:xfrm>
            <a:off x="1735138" y="4818063"/>
            <a:ext cx="10398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1</a:t>
            </a:r>
          </a:p>
        </p:txBody>
      </p:sp>
      <p:sp>
        <p:nvSpPr>
          <p:cNvPr id="130072" name="Text Box 14"/>
          <p:cNvSpPr txBox="1">
            <a:spLocks noChangeArrowheads="1"/>
          </p:cNvSpPr>
          <p:nvPr/>
        </p:nvSpPr>
        <p:spPr bwMode="auto">
          <a:xfrm>
            <a:off x="5457825" y="4818063"/>
            <a:ext cx="1335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2</a:t>
            </a:r>
          </a:p>
        </p:txBody>
      </p:sp>
      <p:sp>
        <p:nvSpPr>
          <p:cNvPr id="130073" name="Line 19"/>
          <p:cNvSpPr>
            <a:spLocks noChangeShapeType="1"/>
          </p:cNvSpPr>
          <p:nvPr/>
        </p:nvSpPr>
        <p:spPr bwMode="auto">
          <a:xfrm flipH="1" flipV="1">
            <a:off x="4419600" y="1685925"/>
            <a:ext cx="936625" cy="90805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0074" name="Text Box 22"/>
          <p:cNvSpPr txBox="1">
            <a:spLocks noChangeArrowheads="1"/>
          </p:cNvSpPr>
          <p:nvPr/>
        </p:nvSpPr>
        <p:spPr bwMode="auto">
          <a:xfrm>
            <a:off x="1357313" y="2362200"/>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Switch/Fabric 1</a:t>
            </a:r>
          </a:p>
        </p:txBody>
      </p:sp>
      <p:sp>
        <p:nvSpPr>
          <p:cNvPr id="130075" name="Text Box 23"/>
          <p:cNvSpPr txBox="1">
            <a:spLocks noChangeArrowheads="1"/>
          </p:cNvSpPr>
          <p:nvPr/>
        </p:nvSpPr>
        <p:spPr bwMode="auto">
          <a:xfrm>
            <a:off x="5605463" y="2362200"/>
            <a:ext cx="1600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Switch/Fabric 2</a:t>
            </a:r>
          </a:p>
        </p:txBody>
      </p:sp>
      <p:sp>
        <p:nvSpPr>
          <p:cNvPr id="130076" name="Text Box 24"/>
          <p:cNvSpPr txBox="1">
            <a:spLocks noChangeArrowheads="1"/>
          </p:cNvSpPr>
          <p:nvPr/>
        </p:nvSpPr>
        <p:spPr bwMode="auto">
          <a:xfrm>
            <a:off x="3440113" y="1184275"/>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50000"/>
              </a:spcBef>
              <a:buClr>
                <a:schemeClr val="accent2"/>
              </a:buClr>
              <a:buFont typeface="Wingdings 2" pitchFamily="18" charset="2"/>
              <a:buNone/>
            </a:pPr>
            <a:r>
              <a:rPr lang="en-US" altLang="pt-BR" sz="1200" b="0">
                <a:latin typeface="Arial" charset="0"/>
              </a:rPr>
              <a:t>Host</a:t>
            </a:r>
          </a:p>
        </p:txBody>
      </p:sp>
      <p:sp>
        <p:nvSpPr>
          <p:cNvPr id="130077" name="AutoShape 29"/>
          <p:cNvSpPr>
            <a:spLocks noChangeArrowheads="1"/>
          </p:cNvSpPr>
          <p:nvPr/>
        </p:nvSpPr>
        <p:spPr bwMode="auto">
          <a:xfrm>
            <a:off x="2324100" y="5410200"/>
            <a:ext cx="685800" cy="762000"/>
          </a:xfrm>
          <a:prstGeom prst="can">
            <a:avLst>
              <a:gd name="adj" fmla="val 27778"/>
            </a:avLst>
          </a:prstGeom>
          <a:solidFill>
            <a:schemeClr val="hlink"/>
          </a:solidFill>
          <a:ln w="19050">
            <a:solidFill>
              <a:schemeClr val="bg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30078" name="AutoShape 31"/>
          <p:cNvSpPr>
            <a:spLocks noChangeArrowheads="1"/>
          </p:cNvSpPr>
          <p:nvPr/>
        </p:nvSpPr>
        <p:spPr bwMode="auto">
          <a:xfrm>
            <a:off x="5149850" y="5410200"/>
            <a:ext cx="685800" cy="762000"/>
          </a:xfrm>
          <a:prstGeom prst="can">
            <a:avLst>
              <a:gd name="adj" fmla="val 27778"/>
            </a:avLst>
          </a:prstGeom>
          <a:solidFill>
            <a:schemeClr val="accent2"/>
          </a:solidFill>
          <a:ln w="19050">
            <a:solidFill>
              <a:schemeClr val="bg1"/>
            </a:solidFill>
            <a:prstDash val="dash"/>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30079" name="Text Box 33"/>
          <p:cNvSpPr txBox="1">
            <a:spLocks noChangeArrowheads="1"/>
          </p:cNvSpPr>
          <p:nvPr/>
        </p:nvSpPr>
        <p:spPr bwMode="auto">
          <a:xfrm>
            <a:off x="7000875" y="3048000"/>
            <a:ext cx="1936750" cy="649288"/>
          </a:xfrm>
          <a:prstGeom prst="rect">
            <a:avLst/>
          </a:prstGeom>
          <a:solidFill>
            <a:schemeClr val="hlink"/>
          </a:solidFill>
          <a:ln w="9525">
            <a:solidFill>
              <a:schemeClr val="bg2"/>
            </a:solidFill>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Solid blue lines are paths to the LUNs being served by Controller 1</a:t>
            </a:r>
          </a:p>
        </p:txBody>
      </p:sp>
      <p:sp>
        <p:nvSpPr>
          <p:cNvPr id="130080" name="Text Box 34"/>
          <p:cNvSpPr txBox="1">
            <a:spLocks noChangeArrowheads="1"/>
          </p:cNvSpPr>
          <p:nvPr/>
        </p:nvSpPr>
        <p:spPr bwMode="auto">
          <a:xfrm>
            <a:off x="7000875" y="3962400"/>
            <a:ext cx="1936750" cy="649288"/>
          </a:xfrm>
          <a:prstGeom prst="rect">
            <a:avLst/>
          </a:prstGeom>
          <a:solidFill>
            <a:schemeClr val="accent2"/>
          </a:solidFill>
          <a:ln w="9525">
            <a:solidFill>
              <a:schemeClr val="bg2"/>
            </a:solidFill>
            <a:prstDash val="sysDot"/>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Dashed green lines are paths to the LUNs being served by Controller 2</a:t>
            </a:r>
          </a:p>
        </p:txBody>
      </p:sp>
      <p:pic>
        <p:nvPicPr>
          <p:cNvPr id="130081" name="Picture 43" descr="Unix_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1417638"/>
            <a:ext cx="12954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82" name="Text Box 59"/>
          <p:cNvSpPr txBox="1">
            <a:spLocks noChangeArrowheads="1"/>
          </p:cNvSpPr>
          <p:nvPr/>
        </p:nvSpPr>
        <p:spPr bwMode="auto">
          <a:xfrm>
            <a:off x="2954338" y="6227763"/>
            <a:ext cx="22177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Multipathing software required</a:t>
            </a:r>
          </a:p>
        </p:txBody>
      </p:sp>
      <p:cxnSp>
        <p:nvCxnSpPr>
          <p:cNvPr id="39007" name="AutoShape 95"/>
          <p:cNvCxnSpPr>
            <a:cxnSpLocks noChangeShapeType="1"/>
          </p:cNvCxnSpPr>
          <p:nvPr/>
        </p:nvCxnSpPr>
        <p:spPr bwMode="gray">
          <a:xfrm>
            <a:off x="4772025" y="1720850"/>
            <a:ext cx="720725" cy="874713"/>
          </a:xfrm>
          <a:prstGeom prst="bentConnector2">
            <a:avLst/>
          </a:prstGeom>
          <a:noFill/>
          <a:ln w="19050">
            <a:solidFill>
              <a:schemeClr val="accent2"/>
            </a:solidFill>
            <a:prstDash val="dash"/>
            <a:miter lim="800000"/>
            <a:headEnd/>
            <a:tailEnd type="none" w="med" len="sm"/>
          </a:ln>
          <a:extLst>
            <a:ext uri="{909E8E84-426E-40DD-AFC4-6F175D3DCCD1}">
              <a14:hiddenFill xmlns:a14="http://schemas.microsoft.com/office/drawing/2010/main">
                <a:noFill/>
              </a14:hiddenFill>
            </a:ext>
          </a:extLst>
        </p:spPr>
      </p:cxnSp>
      <p:cxnSp>
        <p:nvCxnSpPr>
          <p:cNvPr id="39008" name="AutoShape 96"/>
          <p:cNvCxnSpPr>
            <a:cxnSpLocks noChangeShapeType="1"/>
          </p:cNvCxnSpPr>
          <p:nvPr/>
        </p:nvCxnSpPr>
        <p:spPr bwMode="gray">
          <a:xfrm>
            <a:off x="5492750" y="3048000"/>
            <a:ext cx="0" cy="1096963"/>
          </a:xfrm>
          <a:prstGeom prst="straightConnector1">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cxnSp>
      <p:cxnSp>
        <p:nvCxnSpPr>
          <p:cNvPr id="39009" name="AutoShape 97"/>
          <p:cNvCxnSpPr>
            <a:cxnSpLocks noChangeShapeType="1"/>
          </p:cNvCxnSpPr>
          <p:nvPr/>
        </p:nvCxnSpPr>
        <p:spPr bwMode="gray">
          <a:xfrm rot="10800000" flipV="1">
            <a:off x="2667000" y="1720850"/>
            <a:ext cx="809625" cy="869950"/>
          </a:xfrm>
          <a:prstGeom prst="bentConnector2">
            <a:avLst/>
          </a:prstGeom>
          <a:noFill/>
          <a:ln w="19050">
            <a:solidFill>
              <a:schemeClr val="hlink"/>
            </a:solidFill>
            <a:miter lim="800000"/>
            <a:headEnd/>
            <a:tailEnd type="none" w="med" len="sm"/>
          </a:ln>
          <a:extLst>
            <a:ext uri="{909E8E84-426E-40DD-AFC4-6F175D3DCCD1}">
              <a14:hiddenFill xmlns:a14="http://schemas.microsoft.com/office/drawing/2010/main">
                <a:noFill/>
              </a14:hiddenFill>
            </a:ext>
          </a:extLst>
        </p:spPr>
      </p:cxnSp>
      <p:cxnSp>
        <p:nvCxnSpPr>
          <p:cNvPr id="39010" name="AutoShape 98"/>
          <p:cNvCxnSpPr>
            <a:cxnSpLocks noChangeShapeType="1"/>
          </p:cNvCxnSpPr>
          <p:nvPr/>
        </p:nvCxnSpPr>
        <p:spPr bwMode="gray">
          <a:xfrm>
            <a:off x="2667000" y="3043238"/>
            <a:ext cx="0" cy="11017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39011" name="AutoShape 99"/>
          <p:cNvCxnSpPr>
            <a:cxnSpLocks noChangeShapeType="1"/>
            <a:endCxn id="130077" idx="1"/>
          </p:cNvCxnSpPr>
          <p:nvPr/>
        </p:nvCxnSpPr>
        <p:spPr bwMode="gray">
          <a:xfrm>
            <a:off x="2667000" y="4832350"/>
            <a:ext cx="0" cy="5683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39012" name="AutoShape 100"/>
          <p:cNvCxnSpPr>
            <a:cxnSpLocks noChangeShapeType="1"/>
            <a:endCxn id="130078" idx="1"/>
          </p:cNvCxnSpPr>
          <p:nvPr/>
        </p:nvCxnSpPr>
        <p:spPr bwMode="gray">
          <a:xfrm>
            <a:off x="5492750" y="4832350"/>
            <a:ext cx="0" cy="568325"/>
          </a:xfrm>
          <a:prstGeom prst="straightConnector1">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cxnSp>
      <p:sp>
        <p:nvSpPr>
          <p:cNvPr id="45" name="Rectangle 15"/>
          <p:cNvSpPr txBox="1">
            <a:spLocks noChangeArrowheads="1"/>
          </p:cNvSpPr>
          <p:nvPr/>
        </p:nvSpPr>
        <p:spPr bwMode="black">
          <a:xfrm>
            <a:off x="2411413" y="0"/>
            <a:ext cx="6732587" cy="620713"/>
          </a:xfrm>
          <a:prstGeom prst="rect">
            <a:avLst/>
          </a:prstGeom>
          <a:noFill/>
          <a:ln w="9525">
            <a:noFill/>
            <a:miter lim="800000"/>
            <a:headEnd/>
            <a:tailEnd/>
          </a:ln>
        </p:spPr>
        <p:txBody>
          <a:bodyPr anchor="ctr"/>
          <a:lstStyle/>
          <a:p>
            <a:pPr>
              <a:defRPr/>
            </a:pPr>
            <a:r>
              <a:rPr lang="pt-BR" sz="3400" b="1" kern="0" dirty="0" err="1">
                <a:solidFill>
                  <a:schemeClr val="tx2"/>
                </a:solidFill>
                <a:latin typeface="+mj-lt"/>
                <a:ea typeface="+mj-ea"/>
                <a:cs typeface="+mj-cs"/>
              </a:rPr>
              <a:t>Multipath</a:t>
            </a:r>
            <a:endParaRPr lang="pt-BR" sz="3400" b="1" kern="0" dirty="0">
              <a:solidFill>
                <a:schemeClr val="tx2"/>
              </a:solidFill>
              <a:latin typeface="+mj-lt"/>
              <a:ea typeface="+mj-ea"/>
              <a:cs typeface="+mj-cs"/>
            </a:endParaRPr>
          </a:p>
        </p:txBody>
      </p:sp>
    </p:spTree>
    <p:extLst>
      <p:ext uri="{BB962C8B-B14F-4D97-AF65-F5344CB8AC3E}">
        <p14:creationId xmlns:p14="http://schemas.microsoft.com/office/powerpoint/2010/main" val="3689924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9009"/>
                                        </p:tgtEl>
                                        <p:attrNameLst>
                                          <p:attrName>style.visibility</p:attrName>
                                        </p:attrNameLst>
                                      </p:cBhvr>
                                      <p:to>
                                        <p:strVal val="visible"/>
                                      </p:to>
                                    </p:set>
                                    <p:animEffect transition="in" filter="wipe(up)">
                                      <p:cBhvr>
                                        <p:cTn id="7" dur="500"/>
                                        <p:tgtEl>
                                          <p:spTgt spid="3900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9010"/>
                                        </p:tgtEl>
                                        <p:attrNameLst>
                                          <p:attrName>style.visibility</p:attrName>
                                        </p:attrNameLst>
                                      </p:cBhvr>
                                      <p:to>
                                        <p:strVal val="visible"/>
                                      </p:to>
                                    </p:set>
                                    <p:animEffect transition="in" filter="wipe(up)">
                                      <p:cBhvr>
                                        <p:cTn id="11" dur="500"/>
                                        <p:tgtEl>
                                          <p:spTgt spid="39010"/>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9011"/>
                                        </p:tgtEl>
                                        <p:attrNameLst>
                                          <p:attrName>style.visibility</p:attrName>
                                        </p:attrNameLst>
                                      </p:cBhvr>
                                      <p:to>
                                        <p:strVal val="visible"/>
                                      </p:to>
                                    </p:set>
                                    <p:animEffect transition="in" filter="wipe(up)">
                                      <p:cBhvr>
                                        <p:cTn id="15" dur="500"/>
                                        <p:tgtEl>
                                          <p:spTgt spid="390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39007"/>
                                        </p:tgtEl>
                                        <p:attrNameLst>
                                          <p:attrName>style.visibility</p:attrName>
                                        </p:attrNameLst>
                                      </p:cBhvr>
                                      <p:to>
                                        <p:strVal val="visible"/>
                                      </p:to>
                                    </p:set>
                                    <p:animEffect transition="in" filter="wipe(up)">
                                      <p:cBhvr>
                                        <p:cTn id="20" dur="500"/>
                                        <p:tgtEl>
                                          <p:spTgt spid="39007"/>
                                        </p:tgtEl>
                                      </p:cBhvr>
                                    </p:animEffect>
                                  </p:childTnLst>
                                </p:cTn>
                              </p:par>
                            </p:childTnLst>
                          </p:cTn>
                        </p:par>
                        <p:par>
                          <p:cTn id="21" fill="hold" nodeType="afterGroup">
                            <p:stCondLst>
                              <p:cond delay="500"/>
                            </p:stCondLst>
                            <p:childTnLst>
                              <p:par>
                                <p:cTn id="22" presetID="22" presetClass="entr" presetSubtype="1" fill="hold" nodeType="afterEffect">
                                  <p:stCondLst>
                                    <p:cond delay="0"/>
                                  </p:stCondLst>
                                  <p:childTnLst>
                                    <p:set>
                                      <p:cBhvr>
                                        <p:cTn id="23" dur="1" fill="hold">
                                          <p:stCondLst>
                                            <p:cond delay="0"/>
                                          </p:stCondLst>
                                        </p:cTn>
                                        <p:tgtEl>
                                          <p:spTgt spid="39008"/>
                                        </p:tgtEl>
                                        <p:attrNameLst>
                                          <p:attrName>style.visibility</p:attrName>
                                        </p:attrNameLst>
                                      </p:cBhvr>
                                      <p:to>
                                        <p:strVal val="visible"/>
                                      </p:to>
                                    </p:set>
                                    <p:animEffect transition="in" filter="wipe(up)">
                                      <p:cBhvr>
                                        <p:cTn id="24" dur="500"/>
                                        <p:tgtEl>
                                          <p:spTgt spid="39008"/>
                                        </p:tgtEl>
                                      </p:cBhvr>
                                    </p:animEffect>
                                  </p:childTnLst>
                                </p:cTn>
                              </p:par>
                            </p:childTnLst>
                          </p:cTn>
                        </p:par>
                        <p:par>
                          <p:cTn id="25" fill="hold" nodeType="afterGroup">
                            <p:stCondLst>
                              <p:cond delay="1000"/>
                            </p:stCondLst>
                            <p:childTnLst>
                              <p:par>
                                <p:cTn id="26" presetID="22" presetClass="entr" presetSubtype="1" fill="hold" nodeType="afterEffect">
                                  <p:stCondLst>
                                    <p:cond delay="0"/>
                                  </p:stCondLst>
                                  <p:childTnLst>
                                    <p:set>
                                      <p:cBhvr>
                                        <p:cTn id="27" dur="1" fill="hold">
                                          <p:stCondLst>
                                            <p:cond delay="0"/>
                                          </p:stCondLst>
                                        </p:cTn>
                                        <p:tgtEl>
                                          <p:spTgt spid="39012"/>
                                        </p:tgtEl>
                                        <p:attrNameLst>
                                          <p:attrName>style.visibility</p:attrName>
                                        </p:attrNameLst>
                                      </p:cBhvr>
                                      <p:to>
                                        <p:strVal val="visible"/>
                                      </p:to>
                                    </p:set>
                                    <p:animEffect transition="in" filter="wipe(up)">
                                      <p:cBhvr>
                                        <p:cTn id="28" dur="500"/>
                                        <p:tgtEl>
                                          <p:spTgt spid="3901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9023"/>
                                        </p:tgtEl>
                                        <p:attrNameLst>
                                          <p:attrName>style.visibility</p:attrName>
                                        </p:attrNameLst>
                                      </p:cBhvr>
                                      <p:to>
                                        <p:strVal val="visible"/>
                                      </p:to>
                                    </p:set>
                                    <p:animEffect transition="in" filter="wipe(up)">
                                      <p:cBhvr>
                                        <p:cTn id="33" dur="500"/>
                                        <p:tgtEl>
                                          <p:spTgt spid="39023"/>
                                        </p:tgtEl>
                                      </p:cBhvr>
                                    </p:animEffect>
                                  </p:childTnLst>
                                </p:cTn>
                              </p:par>
                            </p:childTnLst>
                          </p:cTn>
                        </p:par>
                        <p:par>
                          <p:cTn id="34" fill="hold" nodeType="afterGroup">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9020"/>
                                        </p:tgtEl>
                                        <p:attrNameLst>
                                          <p:attrName>style.visibility</p:attrName>
                                        </p:attrNameLst>
                                      </p:cBhvr>
                                      <p:to>
                                        <p:strVal val="visible"/>
                                      </p:to>
                                    </p:set>
                                    <p:animEffect transition="in" filter="wipe(up)">
                                      <p:cBhvr>
                                        <p:cTn id="37" dur="500"/>
                                        <p:tgtEl>
                                          <p:spTgt spid="39020"/>
                                        </p:tgtEl>
                                      </p:cBhvr>
                                    </p:animEffect>
                                  </p:childTnLst>
                                </p:cTn>
                              </p:par>
                            </p:childTnLst>
                          </p:cTn>
                        </p:par>
                        <p:par>
                          <p:cTn id="38" fill="hold" nodeType="afterGroup">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39019"/>
                                        </p:tgtEl>
                                        <p:attrNameLst>
                                          <p:attrName>style.visibility</p:attrName>
                                        </p:attrNameLst>
                                      </p:cBhvr>
                                      <p:to>
                                        <p:strVal val="visible"/>
                                      </p:to>
                                    </p:set>
                                    <p:animEffect transition="in" filter="wipe(left)">
                                      <p:cBhvr>
                                        <p:cTn id="41" dur="500"/>
                                        <p:tgtEl>
                                          <p:spTgt spid="39019"/>
                                        </p:tgtEl>
                                      </p:cBhvr>
                                    </p:animEffect>
                                  </p:childTnLst>
                                </p:cTn>
                              </p:par>
                            </p:childTnLst>
                          </p:cTn>
                        </p:par>
                        <p:par>
                          <p:cTn id="42" fill="hold" nodeType="afterGroup">
                            <p:stCondLst>
                              <p:cond delay="1500"/>
                            </p:stCondLst>
                            <p:childTnLst>
                              <p:par>
                                <p:cTn id="43" presetID="22" presetClass="entr" presetSubtype="1" fill="hold" nodeType="afterEffect">
                                  <p:stCondLst>
                                    <p:cond delay="0"/>
                                  </p:stCondLst>
                                  <p:childTnLst>
                                    <p:set>
                                      <p:cBhvr>
                                        <p:cTn id="44" dur="1" fill="hold">
                                          <p:stCondLst>
                                            <p:cond delay="0"/>
                                          </p:stCondLst>
                                        </p:cTn>
                                        <p:tgtEl>
                                          <p:spTgt spid="39012"/>
                                        </p:tgtEl>
                                        <p:attrNameLst>
                                          <p:attrName>style.visibility</p:attrName>
                                        </p:attrNameLst>
                                      </p:cBhvr>
                                      <p:to>
                                        <p:strVal val="visible"/>
                                      </p:to>
                                    </p:set>
                                    <p:animEffect transition="in" filter="wipe(up)">
                                      <p:cBhvr>
                                        <p:cTn id="45" dur="500"/>
                                        <p:tgtEl>
                                          <p:spTgt spid="3901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9024"/>
                                        </p:tgtEl>
                                        <p:attrNameLst>
                                          <p:attrName>style.visibility</p:attrName>
                                        </p:attrNameLst>
                                      </p:cBhvr>
                                      <p:to>
                                        <p:strVal val="visible"/>
                                      </p:to>
                                    </p:set>
                                    <p:animEffect transition="in" filter="wipe(up)">
                                      <p:cBhvr>
                                        <p:cTn id="50" dur="500"/>
                                        <p:tgtEl>
                                          <p:spTgt spid="39024"/>
                                        </p:tgtEl>
                                      </p:cBhvr>
                                    </p:animEffect>
                                  </p:childTnLst>
                                </p:cTn>
                              </p:par>
                            </p:childTnLst>
                          </p:cTn>
                        </p:par>
                        <p:par>
                          <p:cTn id="51" fill="hold" nodeType="afterGroup">
                            <p:stCondLst>
                              <p:cond delay="500"/>
                            </p:stCondLst>
                            <p:childTnLst>
                              <p:par>
                                <p:cTn id="52" presetID="22" presetClass="entr" presetSubtype="1" fill="hold" grpId="0" nodeType="afterEffect">
                                  <p:stCondLst>
                                    <p:cond delay="0"/>
                                  </p:stCondLst>
                                  <p:childTnLst>
                                    <p:set>
                                      <p:cBhvr>
                                        <p:cTn id="53" dur="1" fill="hold">
                                          <p:stCondLst>
                                            <p:cond delay="0"/>
                                          </p:stCondLst>
                                        </p:cTn>
                                        <p:tgtEl>
                                          <p:spTgt spid="39025"/>
                                        </p:tgtEl>
                                        <p:attrNameLst>
                                          <p:attrName>style.visibility</p:attrName>
                                        </p:attrNameLst>
                                      </p:cBhvr>
                                      <p:to>
                                        <p:strVal val="visible"/>
                                      </p:to>
                                    </p:set>
                                    <p:animEffect transition="in" filter="wipe(up)">
                                      <p:cBhvr>
                                        <p:cTn id="54" dur="500"/>
                                        <p:tgtEl>
                                          <p:spTgt spid="39025"/>
                                        </p:tgtEl>
                                      </p:cBhvr>
                                    </p:animEffect>
                                  </p:childTnLst>
                                </p:cTn>
                              </p:par>
                            </p:childTnLst>
                          </p:cTn>
                        </p:par>
                        <p:par>
                          <p:cTn id="55" fill="hold" nodeType="afterGroup">
                            <p:stCondLst>
                              <p:cond delay="1000"/>
                            </p:stCondLst>
                            <p:childTnLst>
                              <p:par>
                                <p:cTn id="56" presetID="22" presetClass="entr" presetSubtype="2" fill="hold" grpId="0" nodeType="afterEffect">
                                  <p:stCondLst>
                                    <p:cond delay="0"/>
                                  </p:stCondLst>
                                  <p:childTnLst>
                                    <p:set>
                                      <p:cBhvr>
                                        <p:cTn id="57" dur="1" fill="hold">
                                          <p:stCondLst>
                                            <p:cond delay="0"/>
                                          </p:stCondLst>
                                        </p:cTn>
                                        <p:tgtEl>
                                          <p:spTgt spid="39018"/>
                                        </p:tgtEl>
                                        <p:attrNameLst>
                                          <p:attrName>style.visibility</p:attrName>
                                        </p:attrNameLst>
                                      </p:cBhvr>
                                      <p:to>
                                        <p:strVal val="visible"/>
                                      </p:to>
                                    </p:set>
                                    <p:animEffect transition="in" filter="wipe(right)">
                                      <p:cBhvr>
                                        <p:cTn id="58" dur="500"/>
                                        <p:tgtEl>
                                          <p:spTgt spid="39018"/>
                                        </p:tgtEl>
                                      </p:cBhvr>
                                    </p:animEffect>
                                  </p:childTnLst>
                                </p:cTn>
                              </p:par>
                            </p:childTnLst>
                          </p:cTn>
                        </p:par>
                        <p:par>
                          <p:cTn id="59" fill="hold" nodeType="afterGroup">
                            <p:stCondLst>
                              <p:cond delay="1500"/>
                            </p:stCondLst>
                            <p:childTnLst>
                              <p:par>
                                <p:cTn id="60" presetID="22" presetClass="entr" presetSubtype="1" fill="hold" nodeType="afterEffect">
                                  <p:stCondLst>
                                    <p:cond delay="0"/>
                                  </p:stCondLst>
                                  <p:childTnLst>
                                    <p:set>
                                      <p:cBhvr>
                                        <p:cTn id="61" dur="1" fill="hold">
                                          <p:stCondLst>
                                            <p:cond delay="0"/>
                                          </p:stCondLst>
                                        </p:cTn>
                                        <p:tgtEl>
                                          <p:spTgt spid="39011"/>
                                        </p:tgtEl>
                                        <p:attrNameLst>
                                          <p:attrName>style.visibility</p:attrName>
                                        </p:attrNameLst>
                                      </p:cBhvr>
                                      <p:to>
                                        <p:strVal val="visible"/>
                                      </p:to>
                                    </p:set>
                                    <p:animEffect transition="in" filter="wipe(up)">
                                      <p:cBhvr>
                                        <p:cTn id="62" dur="500"/>
                                        <p:tgtEl>
                                          <p:spTgt spid="39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25" grpId="0" animBg="1"/>
      <p:bldP spid="39023" grpId="0" animBg="1"/>
      <p:bldP spid="39024" grpId="0" animBg="1"/>
      <p:bldP spid="39020" grpId="0" animBg="1"/>
      <p:bldP spid="39018" grpId="0" animBg="1"/>
      <p:bldP spid="390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Line 41"/>
          <p:cNvSpPr>
            <a:spLocks noChangeShapeType="1"/>
          </p:cNvSpPr>
          <p:nvPr/>
        </p:nvSpPr>
        <p:spPr bwMode="auto">
          <a:xfrm>
            <a:off x="2784475" y="47974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31075" name="Line 19"/>
          <p:cNvSpPr>
            <a:spLocks noChangeShapeType="1"/>
          </p:cNvSpPr>
          <p:nvPr/>
        </p:nvSpPr>
        <p:spPr bwMode="auto">
          <a:xfrm rot="5400000" flipH="1" flipV="1">
            <a:off x="2730500" y="2703513"/>
            <a:ext cx="2230437" cy="5476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1076" name="Line 19"/>
          <p:cNvSpPr>
            <a:spLocks noChangeShapeType="1"/>
          </p:cNvSpPr>
          <p:nvPr/>
        </p:nvSpPr>
        <p:spPr bwMode="auto">
          <a:xfrm rot="16200000" flipV="1">
            <a:off x="3238500" y="2703513"/>
            <a:ext cx="2230437" cy="5476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1077" name="Text Box 39"/>
          <p:cNvSpPr txBox="1">
            <a:spLocks noChangeArrowheads="1"/>
          </p:cNvSpPr>
          <p:nvPr/>
        </p:nvSpPr>
        <p:spPr bwMode="auto">
          <a:xfrm>
            <a:off x="5610225" y="2536825"/>
            <a:ext cx="13350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Loop Mode</a:t>
            </a:r>
          </a:p>
        </p:txBody>
      </p:sp>
      <p:sp>
        <p:nvSpPr>
          <p:cNvPr id="131078" name="Text Box 40"/>
          <p:cNvSpPr txBox="1">
            <a:spLocks noChangeArrowheads="1"/>
          </p:cNvSpPr>
          <p:nvPr/>
        </p:nvSpPr>
        <p:spPr bwMode="auto">
          <a:xfrm>
            <a:off x="1631950" y="2536825"/>
            <a:ext cx="13350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Loop Mode</a:t>
            </a:r>
          </a:p>
        </p:txBody>
      </p:sp>
      <p:sp>
        <p:nvSpPr>
          <p:cNvPr id="41003" name="Freeform 43"/>
          <p:cNvSpPr>
            <a:spLocks/>
          </p:cNvSpPr>
          <p:nvPr/>
        </p:nvSpPr>
        <p:spPr bwMode="gray">
          <a:xfrm flipH="1">
            <a:off x="2565400" y="1600200"/>
            <a:ext cx="1473200" cy="2692400"/>
          </a:xfrm>
          <a:custGeom>
            <a:avLst/>
            <a:gdLst>
              <a:gd name="T0" fmla="*/ 0 w 928"/>
              <a:gd name="T1" fmla="*/ 0 h 624"/>
              <a:gd name="T2" fmla="*/ 2147483647 w 928"/>
              <a:gd name="T3" fmla="*/ 0 h 624"/>
              <a:gd name="T4" fmla="*/ 2147483647 w 928"/>
              <a:gd name="T5" fmla="*/ 2147483647 h 624"/>
              <a:gd name="T6" fmla="*/ 0 60000 65536"/>
              <a:gd name="T7" fmla="*/ 0 60000 65536"/>
              <a:gd name="T8" fmla="*/ 0 60000 65536"/>
              <a:gd name="T9" fmla="*/ 0 w 928"/>
              <a:gd name="T10" fmla="*/ 0 h 624"/>
              <a:gd name="T11" fmla="*/ 928 w 928"/>
              <a:gd name="T12" fmla="*/ 624 h 624"/>
            </a:gdLst>
            <a:ahLst/>
            <a:cxnLst>
              <a:cxn ang="T6">
                <a:pos x="T0" y="T1"/>
              </a:cxn>
              <a:cxn ang="T7">
                <a:pos x="T2" y="T3"/>
              </a:cxn>
              <a:cxn ang="T8">
                <a:pos x="T4" y="T5"/>
              </a:cxn>
            </a:cxnLst>
            <a:rect l="T9" t="T10" r="T11" b="T12"/>
            <a:pathLst>
              <a:path w="928" h="624">
                <a:moveTo>
                  <a:pt x="0" y="0"/>
                </a:moveTo>
                <a:lnTo>
                  <a:pt x="928" y="0"/>
                </a:lnTo>
                <a:lnTo>
                  <a:pt x="928" y="624"/>
                </a:lnTo>
              </a:path>
            </a:pathLst>
          </a:custGeom>
          <a:noFill/>
          <a:ln w="19050" cap="flat" cmpd="sng">
            <a:solidFill>
              <a:schemeClr val="accent2"/>
            </a:solidFill>
            <a:prstDash val="dash"/>
            <a:round/>
            <a:headEnd type="none" w="med" len="med"/>
            <a:tailEnd type="none" w="med" len="sm"/>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41004" name="Freeform 44"/>
          <p:cNvSpPr>
            <a:spLocks/>
          </p:cNvSpPr>
          <p:nvPr/>
        </p:nvSpPr>
        <p:spPr bwMode="gray">
          <a:xfrm>
            <a:off x="4140200" y="1600200"/>
            <a:ext cx="1473200" cy="2717800"/>
          </a:xfrm>
          <a:custGeom>
            <a:avLst/>
            <a:gdLst>
              <a:gd name="T0" fmla="*/ 0 w 928"/>
              <a:gd name="T1" fmla="*/ 0 h 624"/>
              <a:gd name="T2" fmla="*/ 2147483647 w 928"/>
              <a:gd name="T3" fmla="*/ 0 h 624"/>
              <a:gd name="T4" fmla="*/ 2147483647 w 928"/>
              <a:gd name="T5" fmla="*/ 2147483647 h 624"/>
              <a:gd name="T6" fmla="*/ 0 60000 65536"/>
              <a:gd name="T7" fmla="*/ 0 60000 65536"/>
              <a:gd name="T8" fmla="*/ 0 60000 65536"/>
              <a:gd name="T9" fmla="*/ 0 w 928"/>
              <a:gd name="T10" fmla="*/ 0 h 624"/>
              <a:gd name="T11" fmla="*/ 928 w 928"/>
              <a:gd name="T12" fmla="*/ 624 h 624"/>
            </a:gdLst>
            <a:ahLst/>
            <a:cxnLst>
              <a:cxn ang="T6">
                <a:pos x="T0" y="T1"/>
              </a:cxn>
              <a:cxn ang="T7">
                <a:pos x="T2" y="T3"/>
              </a:cxn>
              <a:cxn ang="T8">
                <a:pos x="T4" y="T5"/>
              </a:cxn>
            </a:cxnLst>
            <a:rect l="T9" t="T10" r="T11" b="T12"/>
            <a:pathLst>
              <a:path w="928" h="624">
                <a:moveTo>
                  <a:pt x="0" y="0"/>
                </a:moveTo>
                <a:lnTo>
                  <a:pt x="928" y="0"/>
                </a:lnTo>
                <a:lnTo>
                  <a:pt x="928" y="624"/>
                </a:lnTo>
              </a:path>
            </a:pathLst>
          </a:custGeom>
          <a:noFill/>
          <a:ln w="19050" cap="flat" cmpd="sng">
            <a:solidFill>
              <a:schemeClr val="hlink"/>
            </a:solidFill>
            <a:prstDash val="solid"/>
            <a:round/>
            <a:headEnd type="none" w="med" len="med"/>
            <a:tailEnd type="none" w="med" len="sm"/>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41006" name="Line 46"/>
          <p:cNvSpPr>
            <a:spLocks noChangeShapeType="1"/>
          </p:cNvSpPr>
          <p:nvPr/>
        </p:nvSpPr>
        <p:spPr bwMode="gray">
          <a:xfrm>
            <a:off x="3378200" y="4368800"/>
            <a:ext cx="1549400" cy="0"/>
          </a:xfrm>
          <a:prstGeom prst="line">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41007" name="Line 47"/>
          <p:cNvSpPr>
            <a:spLocks noChangeShapeType="1"/>
          </p:cNvSpPr>
          <p:nvPr/>
        </p:nvSpPr>
        <p:spPr bwMode="gray">
          <a:xfrm>
            <a:off x="3365500" y="4610100"/>
            <a:ext cx="1549400" cy="0"/>
          </a:xfrm>
          <a:prstGeom prst="line">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txBody>
          <a:bodyPr/>
          <a:lstStyle/>
          <a:p>
            <a:endParaRPr lang="pt-BR"/>
          </a:p>
        </p:txBody>
      </p:sp>
      <p:sp>
        <p:nvSpPr>
          <p:cNvPr id="131083" name="Line 21"/>
          <p:cNvSpPr>
            <a:spLocks noChangeShapeType="1"/>
          </p:cNvSpPr>
          <p:nvPr/>
        </p:nvSpPr>
        <p:spPr bwMode="auto">
          <a:xfrm>
            <a:off x="3643313" y="4867275"/>
            <a:ext cx="1763712" cy="73660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1084" name="Line 25"/>
          <p:cNvSpPr>
            <a:spLocks noChangeShapeType="1"/>
          </p:cNvSpPr>
          <p:nvPr/>
        </p:nvSpPr>
        <p:spPr bwMode="auto">
          <a:xfrm rot="5400000">
            <a:off x="3152775" y="4330700"/>
            <a:ext cx="803275" cy="1876425"/>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131085" name="Line 41"/>
          <p:cNvSpPr>
            <a:spLocks noChangeShapeType="1"/>
          </p:cNvSpPr>
          <p:nvPr/>
        </p:nvSpPr>
        <p:spPr bwMode="auto">
          <a:xfrm>
            <a:off x="5356225" y="4784725"/>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nvGrpSpPr>
          <p:cNvPr id="131086" name="Group 3"/>
          <p:cNvGrpSpPr>
            <a:grpSpLocks/>
          </p:cNvGrpSpPr>
          <p:nvPr/>
        </p:nvGrpSpPr>
        <p:grpSpPr bwMode="auto">
          <a:xfrm>
            <a:off x="3560763" y="4452938"/>
            <a:ext cx="1098550" cy="79375"/>
            <a:chOff x="2208" y="2835"/>
            <a:chExt cx="576" cy="37"/>
          </a:xfrm>
        </p:grpSpPr>
        <p:sp>
          <p:nvSpPr>
            <p:cNvPr id="131106" name="Line 4"/>
            <p:cNvSpPr>
              <a:spLocks noChangeShapeType="1"/>
            </p:cNvSpPr>
            <p:nvPr/>
          </p:nvSpPr>
          <p:spPr bwMode="auto">
            <a:xfrm>
              <a:off x="2208" y="2835"/>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31107" name="Line 5"/>
            <p:cNvSpPr>
              <a:spLocks noChangeShapeType="1"/>
            </p:cNvSpPr>
            <p:nvPr/>
          </p:nvSpPr>
          <p:spPr bwMode="auto">
            <a:xfrm>
              <a:off x="2208" y="2872"/>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grpSp>
      <p:pic>
        <p:nvPicPr>
          <p:cNvPr id="131087" name="Picture 6" descr="netcache2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13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8" name="Picture 7" descr="netcache2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4144963"/>
            <a:ext cx="19272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9" name="Text Box 10"/>
          <p:cNvSpPr txBox="1">
            <a:spLocks noChangeArrowheads="1"/>
          </p:cNvSpPr>
          <p:nvPr/>
        </p:nvSpPr>
        <p:spPr bwMode="auto">
          <a:xfrm>
            <a:off x="5969000"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31090" name="Text Box 11"/>
          <p:cNvSpPr txBox="1">
            <a:spLocks noChangeArrowheads="1"/>
          </p:cNvSpPr>
          <p:nvPr/>
        </p:nvSpPr>
        <p:spPr bwMode="auto">
          <a:xfrm>
            <a:off x="3141663" y="3917950"/>
            <a:ext cx="45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r">
              <a:lnSpc>
                <a:spcPct val="100000"/>
              </a:lnSpc>
              <a:spcBef>
                <a:spcPct val="50000"/>
              </a:spcBef>
              <a:buClr>
                <a:schemeClr val="accent2"/>
              </a:buClr>
              <a:buFont typeface="Wingdings 2" pitchFamily="18" charset="2"/>
              <a:buNone/>
            </a:pPr>
            <a:r>
              <a:rPr lang="en-US" altLang="pt-BR" sz="1200" b="0">
                <a:latin typeface="Arial" charset="0"/>
              </a:rPr>
              <a:t>0d</a:t>
            </a:r>
          </a:p>
        </p:txBody>
      </p:sp>
      <p:sp>
        <p:nvSpPr>
          <p:cNvPr id="131091" name="Text Box 12"/>
          <p:cNvSpPr txBox="1">
            <a:spLocks noChangeArrowheads="1"/>
          </p:cNvSpPr>
          <p:nvPr/>
        </p:nvSpPr>
        <p:spPr bwMode="auto">
          <a:xfrm>
            <a:off x="574675" y="43084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Active/Active</a:t>
            </a:r>
            <a:br>
              <a:rPr lang="en-US" altLang="pt-BR" sz="1200" b="0">
                <a:latin typeface="Arial" charset="0"/>
              </a:rPr>
            </a:br>
            <a:r>
              <a:rPr lang="en-US" altLang="pt-BR" sz="1200" b="0">
                <a:latin typeface="Arial" charset="0"/>
              </a:rPr>
              <a:t>Configuration</a:t>
            </a:r>
          </a:p>
        </p:txBody>
      </p:sp>
      <p:sp>
        <p:nvSpPr>
          <p:cNvPr id="131092" name="Text Box 13"/>
          <p:cNvSpPr txBox="1">
            <a:spLocks noChangeArrowheads="1"/>
          </p:cNvSpPr>
          <p:nvPr/>
        </p:nvSpPr>
        <p:spPr bwMode="auto">
          <a:xfrm>
            <a:off x="1735138" y="4818063"/>
            <a:ext cx="10398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1</a:t>
            </a:r>
          </a:p>
        </p:txBody>
      </p:sp>
      <p:sp>
        <p:nvSpPr>
          <p:cNvPr id="131093" name="Text Box 14"/>
          <p:cNvSpPr txBox="1">
            <a:spLocks noChangeArrowheads="1"/>
          </p:cNvSpPr>
          <p:nvPr/>
        </p:nvSpPr>
        <p:spPr bwMode="auto">
          <a:xfrm>
            <a:off x="5457825" y="4818063"/>
            <a:ext cx="13350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latin typeface="Arial" charset="0"/>
              </a:rPr>
              <a:t>Controller 2</a:t>
            </a:r>
          </a:p>
        </p:txBody>
      </p:sp>
      <p:sp>
        <p:nvSpPr>
          <p:cNvPr id="131094" name="Text Box 24"/>
          <p:cNvSpPr txBox="1">
            <a:spLocks noChangeArrowheads="1"/>
          </p:cNvSpPr>
          <p:nvPr/>
        </p:nvSpPr>
        <p:spPr bwMode="auto">
          <a:xfrm>
            <a:off x="3440113" y="1184275"/>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50000"/>
              </a:spcBef>
              <a:buClr>
                <a:schemeClr val="accent2"/>
              </a:buClr>
              <a:buFont typeface="Wingdings 2" pitchFamily="18" charset="2"/>
              <a:buNone/>
            </a:pPr>
            <a:r>
              <a:rPr lang="en-US" altLang="pt-BR" sz="1200" b="0">
                <a:latin typeface="Arial" charset="0"/>
              </a:rPr>
              <a:t>Host</a:t>
            </a:r>
          </a:p>
        </p:txBody>
      </p:sp>
      <p:sp>
        <p:nvSpPr>
          <p:cNvPr id="131095" name="AutoShape 29"/>
          <p:cNvSpPr>
            <a:spLocks noChangeArrowheads="1"/>
          </p:cNvSpPr>
          <p:nvPr/>
        </p:nvSpPr>
        <p:spPr bwMode="auto">
          <a:xfrm>
            <a:off x="2324100" y="5410200"/>
            <a:ext cx="685800" cy="762000"/>
          </a:xfrm>
          <a:prstGeom prst="can">
            <a:avLst>
              <a:gd name="adj" fmla="val 27778"/>
            </a:avLst>
          </a:prstGeom>
          <a:solidFill>
            <a:schemeClr val="hlink"/>
          </a:solidFill>
          <a:ln w="19050">
            <a:solidFill>
              <a:schemeClr val="bg1"/>
            </a:solidFill>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31096" name="AutoShape 31"/>
          <p:cNvSpPr>
            <a:spLocks noChangeArrowheads="1"/>
          </p:cNvSpPr>
          <p:nvPr/>
        </p:nvSpPr>
        <p:spPr bwMode="auto">
          <a:xfrm>
            <a:off x="5149850" y="5410200"/>
            <a:ext cx="685800" cy="762000"/>
          </a:xfrm>
          <a:prstGeom prst="can">
            <a:avLst>
              <a:gd name="adj" fmla="val 27778"/>
            </a:avLst>
          </a:prstGeom>
          <a:solidFill>
            <a:schemeClr val="accent2"/>
          </a:solidFill>
          <a:ln w="19050">
            <a:solidFill>
              <a:schemeClr val="bg1"/>
            </a:solidFill>
            <a:prstDash val="dash"/>
            <a:round/>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solidFill>
                  <a:schemeClr val="bg1"/>
                </a:solidFill>
                <a:latin typeface="Arial" charset="0"/>
              </a:rPr>
              <a:t>LUNs</a:t>
            </a:r>
          </a:p>
        </p:txBody>
      </p:sp>
      <p:sp>
        <p:nvSpPr>
          <p:cNvPr id="131097" name="Text Box 33"/>
          <p:cNvSpPr txBox="1">
            <a:spLocks noChangeArrowheads="1"/>
          </p:cNvSpPr>
          <p:nvPr/>
        </p:nvSpPr>
        <p:spPr bwMode="auto">
          <a:xfrm>
            <a:off x="7000875" y="3048000"/>
            <a:ext cx="1936750" cy="649288"/>
          </a:xfrm>
          <a:prstGeom prst="rect">
            <a:avLst/>
          </a:prstGeom>
          <a:solidFill>
            <a:schemeClr val="hlink"/>
          </a:solidFill>
          <a:ln w="9525">
            <a:solidFill>
              <a:schemeClr val="bg2"/>
            </a:solidFill>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Solid blue lines are paths to the LUNs being served by Controller 1</a:t>
            </a:r>
          </a:p>
        </p:txBody>
      </p:sp>
      <p:sp>
        <p:nvSpPr>
          <p:cNvPr id="131098" name="Text Box 34"/>
          <p:cNvSpPr txBox="1">
            <a:spLocks noChangeArrowheads="1"/>
          </p:cNvSpPr>
          <p:nvPr/>
        </p:nvSpPr>
        <p:spPr bwMode="auto">
          <a:xfrm>
            <a:off x="7000875" y="3962400"/>
            <a:ext cx="1936750" cy="649288"/>
          </a:xfrm>
          <a:prstGeom prst="rect">
            <a:avLst/>
          </a:prstGeom>
          <a:solidFill>
            <a:schemeClr val="accent2"/>
          </a:solidFill>
          <a:ln w="9525">
            <a:solidFill>
              <a:schemeClr val="bg2"/>
            </a:solidFill>
            <a:prstDash val="sysDot"/>
            <a:miter lim="800000"/>
            <a:headEnd/>
            <a:tailEnd/>
          </a:ln>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50000"/>
              </a:spcBef>
              <a:buClr>
                <a:schemeClr val="accent2"/>
              </a:buClr>
              <a:buFont typeface="Wingdings 2" pitchFamily="18" charset="2"/>
              <a:buNone/>
            </a:pPr>
            <a:r>
              <a:rPr lang="en-US" altLang="pt-BR" sz="1200" b="0">
                <a:solidFill>
                  <a:schemeClr val="bg1"/>
                </a:solidFill>
                <a:latin typeface="Arial" charset="0"/>
              </a:rPr>
              <a:t>Dashed green lines are paths to the LUNs being served by Controller 2</a:t>
            </a:r>
          </a:p>
        </p:txBody>
      </p:sp>
      <p:pic>
        <p:nvPicPr>
          <p:cNvPr id="131099" name="Picture 43" descr="Unix_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25" y="1417638"/>
            <a:ext cx="12954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00" name="Text Box 59"/>
          <p:cNvSpPr txBox="1">
            <a:spLocks noChangeArrowheads="1"/>
          </p:cNvSpPr>
          <p:nvPr/>
        </p:nvSpPr>
        <p:spPr bwMode="auto">
          <a:xfrm>
            <a:off x="2954338" y="6227763"/>
            <a:ext cx="22177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Clr>
                <a:schemeClr val="accent2"/>
              </a:buClr>
              <a:buFont typeface="Wingdings 2" pitchFamily="18" charset="2"/>
              <a:buNone/>
            </a:pPr>
            <a:r>
              <a:rPr lang="en-US" altLang="pt-BR" sz="1200" b="0">
                <a:latin typeface="Arial" charset="0"/>
              </a:rPr>
              <a:t>Multipathing software required</a:t>
            </a:r>
          </a:p>
        </p:txBody>
      </p:sp>
      <p:cxnSp>
        <p:nvCxnSpPr>
          <p:cNvPr id="41037" name="AutoShape 77"/>
          <p:cNvCxnSpPr>
            <a:cxnSpLocks noChangeShapeType="1"/>
          </p:cNvCxnSpPr>
          <p:nvPr/>
        </p:nvCxnSpPr>
        <p:spPr bwMode="gray">
          <a:xfrm>
            <a:off x="4772025" y="1720850"/>
            <a:ext cx="720725" cy="2424113"/>
          </a:xfrm>
          <a:prstGeom prst="bentConnector2">
            <a:avLst/>
          </a:prstGeom>
          <a:noFill/>
          <a:ln w="19050">
            <a:solidFill>
              <a:schemeClr val="accent2"/>
            </a:solidFill>
            <a:prstDash val="dash"/>
            <a:miter lim="800000"/>
            <a:headEnd/>
            <a:tailEnd type="none" w="med" len="sm"/>
          </a:ln>
          <a:extLst>
            <a:ext uri="{909E8E84-426E-40DD-AFC4-6F175D3DCCD1}">
              <a14:hiddenFill xmlns:a14="http://schemas.microsoft.com/office/drawing/2010/main">
                <a:noFill/>
              </a14:hiddenFill>
            </a:ext>
          </a:extLst>
        </p:spPr>
      </p:cxnSp>
      <p:cxnSp>
        <p:nvCxnSpPr>
          <p:cNvPr id="41039" name="AutoShape 79"/>
          <p:cNvCxnSpPr>
            <a:cxnSpLocks noChangeShapeType="1"/>
          </p:cNvCxnSpPr>
          <p:nvPr/>
        </p:nvCxnSpPr>
        <p:spPr bwMode="gray">
          <a:xfrm rot="10800000" flipV="1">
            <a:off x="2667000" y="1720850"/>
            <a:ext cx="809625" cy="2424113"/>
          </a:xfrm>
          <a:prstGeom prst="bentConnector2">
            <a:avLst/>
          </a:prstGeom>
          <a:noFill/>
          <a:ln w="19050">
            <a:solidFill>
              <a:schemeClr val="hlink"/>
            </a:solidFill>
            <a:miter lim="800000"/>
            <a:headEnd/>
            <a:tailEnd type="none" w="med" len="sm"/>
          </a:ln>
          <a:extLst>
            <a:ext uri="{909E8E84-426E-40DD-AFC4-6F175D3DCCD1}">
              <a14:hiddenFill xmlns:a14="http://schemas.microsoft.com/office/drawing/2010/main">
                <a:noFill/>
              </a14:hiddenFill>
            </a:ext>
          </a:extLst>
        </p:spPr>
      </p:cxnSp>
      <p:cxnSp>
        <p:nvCxnSpPr>
          <p:cNvPr id="41041" name="AutoShape 81"/>
          <p:cNvCxnSpPr>
            <a:cxnSpLocks noChangeShapeType="1"/>
            <a:endCxn id="131095" idx="1"/>
          </p:cNvCxnSpPr>
          <p:nvPr/>
        </p:nvCxnSpPr>
        <p:spPr bwMode="gray">
          <a:xfrm>
            <a:off x="2667000" y="4832350"/>
            <a:ext cx="0" cy="568325"/>
          </a:xfrm>
          <a:prstGeom prst="straightConnector1">
            <a:avLst/>
          </a:prstGeom>
          <a:noFill/>
          <a:ln w="19050">
            <a:solidFill>
              <a:schemeClr val="hlink"/>
            </a:solidFill>
            <a:round/>
            <a:headEnd/>
            <a:tailEnd type="none" w="med" len="sm"/>
          </a:ln>
          <a:extLst>
            <a:ext uri="{909E8E84-426E-40DD-AFC4-6F175D3DCCD1}">
              <a14:hiddenFill xmlns:a14="http://schemas.microsoft.com/office/drawing/2010/main">
                <a:noFill/>
              </a14:hiddenFill>
            </a:ext>
          </a:extLst>
        </p:spPr>
      </p:cxnSp>
      <p:cxnSp>
        <p:nvCxnSpPr>
          <p:cNvPr id="41042" name="AutoShape 82"/>
          <p:cNvCxnSpPr>
            <a:cxnSpLocks noChangeShapeType="1"/>
            <a:endCxn id="131096" idx="1"/>
          </p:cNvCxnSpPr>
          <p:nvPr/>
        </p:nvCxnSpPr>
        <p:spPr bwMode="gray">
          <a:xfrm>
            <a:off x="5492750" y="4832350"/>
            <a:ext cx="0" cy="568325"/>
          </a:xfrm>
          <a:prstGeom prst="straightConnector1">
            <a:avLst/>
          </a:prstGeom>
          <a:noFill/>
          <a:ln w="19050">
            <a:solidFill>
              <a:schemeClr val="accent2"/>
            </a:solidFill>
            <a:prstDash val="dash"/>
            <a:round/>
            <a:headEnd/>
            <a:tailEnd type="none" w="med" len="sm"/>
          </a:ln>
          <a:extLst>
            <a:ext uri="{909E8E84-426E-40DD-AFC4-6F175D3DCCD1}">
              <a14:hiddenFill xmlns:a14="http://schemas.microsoft.com/office/drawing/2010/main">
                <a:noFill/>
              </a14:hiddenFill>
            </a:ext>
          </a:extLst>
        </p:spPr>
      </p:cxnSp>
      <p:sp>
        <p:nvSpPr>
          <p:cNvPr id="37" name="Rectangle 15"/>
          <p:cNvSpPr txBox="1">
            <a:spLocks noChangeArrowheads="1"/>
          </p:cNvSpPr>
          <p:nvPr/>
        </p:nvSpPr>
        <p:spPr bwMode="black">
          <a:xfrm>
            <a:off x="2411413" y="0"/>
            <a:ext cx="6732587" cy="620713"/>
          </a:xfrm>
          <a:prstGeom prst="rect">
            <a:avLst/>
          </a:prstGeom>
          <a:noFill/>
          <a:ln w="9525">
            <a:noFill/>
            <a:miter lim="800000"/>
            <a:headEnd/>
            <a:tailEnd/>
          </a:ln>
        </p:spPr>
        <p:txBody>
          <a:bodyPr anchor="ctr"/>
          <a:lstStyle/>
          <a:p>
            <a:pPr>
              <a:defRPr/>
            </a:pPr>
            <a:r>
              <a:rPr lang="pt-BR" sz="3400" b="1" kern="0" dirty="0" err="1">
                <a:solidFill>
                  <a:schemeClr val="tx2"/>
                </a:solidFill>
                <a:latin typeface="+mj-lt"/>
                <a:ea typeface="+mj-ea"/>
                <a:cs typeface="+mj-cs"/>
              </a:rPr>
              <a:t>Multipath</a:t>
            </a:r>
            <a:endParaRPr lang="pt-BR" sz="3400" b="1" kern="0" dirty="0">
              <a:solidFill>
                <a:schemeClr val="tx2"/>
              </a:solidFill>
              <a:latin typeface="+mj-lt"/>
              <a:ea typeface="+mj-ea"/>
              <a:cs typeface="+mj-cs"/>
            </a:endParaRPr>
          </a:p>
        </p:txBody>
      </p:sp>
    </p:spTree>
    <p:extLst>
      <p:ext uri="{BB962C8B-B14F-4D97-AF65-F5344CB8AC3E}">
        <p14:creationId xmlns:p14="http://schemas.microsoft.com/office/powerpoint/2010/main" val="1774302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1039"/>
                                        </p:tgtEl>
                                        <p:attrNameLst>
                                          <p:attrName>style.visibility</p:attrName>
                                        </p:attrNameLst>
                                      </p:cBhvr>
                                      <p:to>
                                        <p:strVal val="visible"/>
                                      </p:to>
                                    </p:set>
                                    <p:animEffect transition="in" filter="wipe(up)">
                                      <p:cBhvr>
                                        <p:cTn id="7" dur="500"/>
                                        <p:tgtEl>
                                          <p:spTgt spid="4103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41041"/>
                                        </p:tgtEl>
                                        <p:attrNameLst>
                                          <p:attrName>style.visibility</p:attrName>
                                        </p:attrNameLst>
                                      </p:cBhvr>
                                      <p:to>
                                        <p:strVal val="visible"/>
                                      </p:to>
                                    </p:set>
                                    <p:animEffect transition="in" filter="wipe(up)">
                                      <p:cBhvr>
                                        <p:cTn id="11" dur="500"/>
                                        <p:tgtEl>
                                          <p:spTgt spid="4104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1004"/>
                                        </p:tgtEl>
                                        <p:attrNameLst>
                                          <p:attrName>style.visibility</p:attrName>
                                        </p:attrNameLst>
                                      </p:cBhvr>
                                      <p:to>
                                        <p:strVal val="visible"/>
                                      </p:to>
                                    </p:set>
                                    <p:animEffect transition="in" filter="wipe(up)">
                                      <p:cBhvr>
                                        <p:cTn id="16" dur="500"/>
                                        <p:tgtEl>
                                          <p:spTgt spid="41004"/>
                                        </p:tgtEl>
                                      </p:cBhvr>
                                    </p:animEffect>
                                  </p:childTnLst>
                                </p:cTn>
                              </p:par>
                            </p:childTnLst>
                          </p:cTn>
                        </p:par>
                        <p:par>
                          <p:cTn id="17" fill="hold" nodeType="afterGroup">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41006"/>
                                        </p:tgtEl>
                                        <p:attrNameLst>
                                          <p:attrName>style.visibility</p:attrName>
                                        </p:attrNameLst>
                                      </p:cBhvr>
                                      <p:to>
                                        <p:strVal val="visible"/>
                                      </p:to>
                                    </p:set>
                                    <p:animEffect transition="in" filter="wipe(right)">
                                      <p:cBhvr>
                                        <p:cTn id="20" dur="500"/>
                                        <p:tgtEl>
                                          <p:spTgt spid="41006"/>
                                        </p:tgtEl>
                                      </p:cBhvr>
                                    </p:animEffect>
                                  </p:childTnLst>
                                </p:cTn>
                              </p:par>
                            </p:childTnLst>
                          </p:cTn>
                        </p:par>
                        <p:par>
                          <p:cTn id="21" fill="hold" nodeType="afterGroup">
                            <p:stCondLst>
                              <p:cond delay="1000"/>
                            </p:stCondLst>
                            <p:childTnLst>
                              <p:par>
                                <p:cTn id="22" presetID="22" presetClass="entr" presetSubtype="1" fill="hold" nodeType="afterEffect">
                                  <p:stCondLst>
                                    <p:cond delay="0"/>
                                  </p:stCondLst>
                                  <p:childTnLst>
                                    <p:set>
                                      <p:cBhvr>
                                        <p:cTn id="23" dur="1" fill="hold">
                                          <p:stCondLst>
                                            <p:cond delay="0"/>
                                          </p:stCondLst>
                                        </p:cTn>
                                        <p:tgtEl>
                                          <p:spTgt spid="41041"/>
                                        </p:tgtEl>
                                        <p:attrNameLst>
                                          <p:attrName>style.visibility</p:attrName>
                                        </p:attrNameLst>
                                      </p:cBhvr>
                                      <p:to>
                                        <p:strVal val="visible"/>
                                      </p:to>
                                    </p:set>
                                    <p:animEffect transition="in" filter="wipe(up)">
                                      <p:cBhvr>
                                        <p:cTn id="24" dur="500"/>
                                        <p:tgtEl>
                                          <p:spTgt spid="4104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41037"/>
                                        </p:tgtEl>
                                        <p:attrNameLst>
                                          <p:attrName>style.visibility</p:attrName>
                                        </p:attrNameLst>
                                      </p:cBhvr>
                                      <p:to>
                                        <p:strVal val="visible"/>
                                      </p:to>
                                    </p:set>
                                    <p:animEffect transition="in" filter="wipe(up)">
                                      <p:cBhvr>
                                        <p:cTn id="29" dur="500"/>
                                        <p:tgtEl>
                                          <p:spTgt spid="41037"/>
                                        </p:tgtEl>
                                      </p:cBhvr>
                                    </p:animEffect>
                                  </p:childTnLst>
                                </p:cTn>
                              </p:par>
                            </p:childTnLst>
                          </p:cTn>
                        </p:par>
                        <p:par>
                          <p:cTn id="30" fill="hold" nodeType="afterGroup">
                            <p:stCondLst>
                              <p:cond delay="500"/>
                            </p:stCondLst>
                            <p:childTnLst>
                              <p:par>
                                <p:cTn id="31" presetID="22" presetClass="entr" presetSubtype="1" fill="hold" nodeType="afterEffect">
                                  <p:stCondLst>
                                    <p:cond delay="0"/>
                                  </p:stCondLst>
                                  <p:childTnLst>
                                    <p:set>
                                      <p:cBhvr>
                                        <p:cTn id="32" dur="1" fill="hold">
                                          <p:stCondLst>
                                            <p:cond delay="0"/>
                                          </p:stCondLst>
                                        </p:cTn>
                                        <p:tgtEl>
                                          <p:spTgt spid="41042"/>
                                        </p:tgtEl>
                                        <p:attrNameLst>
                                          <p:attrName>style.visibility</p:attrName>
                                        </p:attrNameLst>
                                      </p:cBhvr>
                                      <p:to>
                                        <p:strVal val="visible"/>
                                      </p:to>
                                    </p:set>
                                    <p:animEffect transition="in" filter="wipe(up)">
                                      <p:cBhvr>
                                        <p:cTn id="33" dur="500"/>
                                        <p:tgtEl>
                                          <p:spTgt spid="4104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1003"/>
                                        </p:tgtEl>
                                        <p:attrNameLst>
                                          <p:attrName>style.visibility</p:attrName>
                                        </p:attrNameLst>
                                      </p:cBhvr>
                                      <p:to>
                                        <p:strVal val="visible"/>
                                      </p:to>
                                    </p:set>
                                    <p:animEffect transition="in" filter="wipe(up)">
                                      <p:cBhvr>
                                        <p:cTn id="38" dur="500"/>
                                        <p:tgtEl>
                                          <p:spTgt spid="41003"/>
                                        </p:tgtEl>
                                      </p:cBhvr>
                                    </p:animEffect>
                                  </p:childTnLst>
                                </p:cTn>
                              </p:par>
                            </p:childTnLst>
                          </p:cTn>
                        </p:par>
                        <p:par>
                          <p:cTn id="39" fill="hold" nodeType="afterGroup">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41007"/>
                                        </p:tgtEl>
                                        <p:attrNameLst>
                                          <p:attrName>style.visibility</p:attrName>
                                        </p:attrNameLst>
                                      </p:cBhvr>
                                      <p:to>
                                        <p:strVal val="visible"/>
                                      </p:to>
                                    </p:set>
                                    <p:animEffect transition="in" filter="wipe(left)">
                                      <p:cBhvr>
                                        <p:cTn id="42" dur="500"/>
                                        <p:tgtEl>
                                          <p:spTgt spid="41007"/>
                                        </p:tgtEl>
                                      </p:cBhvr>
                                    </p:animEffect>
                                  </p:childTnLst>
                                </p:cTn>
                              </p:par>
                            </p:childTnLst>
                          </p:cTn>
                        </p:par>
                        <p:par>
                          <p:cTn id="43" fill="hold" nodeType="afterGroup">
                            <p:stCondLst>
                              <p:cond delay="1000"/>
                            </p:stCondLst>
                            <p:childTnLst>
                              <p:par>
                                <p:cTn id="44" presetID="22" presetClass="entr" presetSubtype="1" fill="hold" nodeType="afterEffect">
                                  <p:stCondLst>
                                    <p:cond delay="0"/>
                                  </p:stCondLst>
                                  <p:childTnLst>
                                    <p:set>
                                      <p:cBhvr>
                                        <p:cTn id="45" dur="1" fill="hold">
                                          <p:stCondLst>
                                            <p:cond delay="0"/>
                                          </p:stCondLst>
                                        </p:cTn>
                                        <p:tgtEl>
                                          <p:spTgt spid="41042"/>
                                        </p:tgtEl>
                                        <p:attrNameLst>
                                          <p:attrName>style.visibility</p:attrName>
                                        </p:attrNameLst>
                                      </p:cBhvr>
                                      <p:to>
                                        <p:strVal val="visible"/>
                                      </p:to>
                                    </p:set>
                                    <p:animEffect transition="in" filter="wipe(up)">
                                      <p:cBhvr>
                                        <p:cTn id="46" dur="500"/>
                                        <p:tgtEl>
                                          <p:spTgt spid="4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3" grpId="0" animBg="1"/>
      <p:bldP spid="41004" grpId="0" animBg="1"/>
      <p:bldP spid="41006" grpId="0" animBg="1"/>
      <p:bldP spid="4100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214369"/>
            <a:ext cx="6745837" cy="936103"/>
          </a:xfrm>
        </p:spPr>
        <p:txBody>
          <a:bodyPr/>
          <a:lstStyle/>
          <a:p>
            <a:pPr algn="l"/>
            <a:r>
              <a:rPr lang="pt-BR" sz="3600" b="1" dirty="0" smtClean="0">
                <a:solidFill>
                  <a:schemeClr val="tx2"/>
                </a:solidFill>
              </a:rPr>
              <a:t>Operações Não-</a:t>
            </a:r>
            <a:r>
              <a:rPr lang="pt-BR" sz="3600" b="1" dirty="0" err="1" smtClean="0">
                <a:solidFill>
                  <a:schemeClr val="tx2"/>
                </a:solidFill>
              </a:rPr>
              <a:t>Disruptivas</a:t>
            </a:r>
            <a:r>
              <a:rPr lang="pt-BR" sz="3600" b="1" dirty="0" smtClean="0">
                <a:solidFill>
                  <a:schemeClr val="tx2"/>
                </a:solidFill>
              </a:rPr>
              <a:t> (NDO) </a:t>
            </a:r>
            <a:endParaRPr lang="pt-BR" sz="3600" b="1" dirty="0">
              <a:solidFill>
                <a:schemeClr val="tx2"/>
              </a:solidFill>
            </a:endParaRPr>
          </a:p>
        </p:txBody>
      </p:sp>
      <p:sp>
        <p:nvSpPr>
          <p:cNvPr id="5" name="Retângulo de cantos arredondados 4"/>
          <p:cNvSpPr/>
          <p:nvPr/>
        </p:nvSpPr>
        <p:spPr>
          <a:xfrm>
            <a:off x="2548804" y="1150472"/>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735021"/>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726536"/>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726536"/>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726536"/>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150472"/>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311085"/>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311085"/>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893307"/>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469371"/>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469371"/>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478396"/>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4054460"/>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4045435"/>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4054460"/>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789234"/>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640491"/>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640491"/>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216555"/>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213170"/>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dirty="0" err="1" smtClean="0"/>
              <a:t>Raidgroups</a:t>
            </a:r>
            <a:endParaRPr lang="pt-BR" sz="1600" dirty="0"/>
          </a:p>
        </p:txBody>
      </p:sp>
      <p:sp>
        <p:nvSpPr>
          <p:cNvPr id="38" name="Retângulo de cantos arredondados 37"/>
          <p:cNvSpPr/>
          <p:nvPr/>
        </p:nvSpPr>
        <p:spPr>
          <a:xfrm>
            <a:off x="3811850" y="5216554"/>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32948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randombar(horizontal)">
                                      <p:cBhvr>
                                        <p:cTn id="46" dur="500"/>
                                        <p:tgtEl>
                                          <p:spTgt spid="23"/>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randombar(horizontal)">
                                      <p:cBhvr>
                                        <p:cTn id="52" dur="500"/>
                                        <p:tgtEl>
                                          <p:spTgt spid="28"/>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randombar(horizontal)">
                                      <p:cBhvr>
                                        <p:cTn id="58" dur="500"/>
                                        <p:tgtEl>
                                          <p:spTgt spid="33"/>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randombar(horizontal)">
                                      <p:cBhvr>
                                        <p:cTn id="61" dur="500"/>
                                        <p:tgtEl>
                                          <p:spTgt spid="3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randombar(horizontal)">
                                      <p:cBhvr>
                                        <p:cTn id="64" dur="500"/>
                                        <p:tgtEl>
                                          <p:spTgt spid="37"/>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22" grpId="0" animBg="1"/>
      <p:bldP spid="23" grpId="0" animBg="1"/>
      <p:bldP spid="25" grpId="0" animBg="1"/>
      <p:bldP spid="28" grpId="0" animBg="1"/>
      <p:bldP spid="32" grpId="0" animBg="1"/>
      <p:bldP spid="33" grpId="0" animBg="1"/>
      <p:bldP spid="34"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11760" y="260648"/>
            <a:ext cx="6552728" cy="1143000"/>
          </a:xfrm>
        </p:spPr>
        <p:txBody>
          <a:bodyPr/>
          <a:lstStyle/>
          <a:p>
            <a:pPr algn="l"/>
            <a:r>
              <a:rPr lang="pt-BR" b="1" dirty="0" smtClean="0">
                <a:solidFill>
                  <a:schemeClr val="tx2"/>
                </a:solidFill>
              </a:rPr>
              <a:t>Tipos de Disco</a:t>
            </a:r>
            <a:endParaRPr lang="pt-BR" b="1" dirty="0">
              <a:solidFill>
                <a:schemeClr val="tx2"/>
              </a:solidFill>
            </a:endParaRPr>
          </a:p>
        </p:txBody>
      </p:sp>
      <p:pic>
        <p:nvPicPr>
          <p:cNvPr id="86018" name="Picture 2" descr="https://gigaom.com/wp-content/uploads/sites/1/2010/04/istock_000010228383.jpg?quality=80&amp;strip=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34" y="1124744"/>
            <a:ext cx="3229162" cy="2645501"/>
          </a:xfrm>
          <a:prstGeom prst="rect">
            <a:avLst/>
          </a:prstGeom>
          <a:noFill/>
          <a:extLst>
            <a:ext uri="{909E8E84-426E-40DD-AFC4-6F175D3DCCD1}">
              <a14:hiddenFill xmlns:a14="http://schemas.microsoft.com/office/drawing/2010/main">
                <a:solidFill>
                  <a:srgbClr val="FFFFFF"/>
                </a:solidFill>
              </a14:hiddenFill>
            </a:ext>
          </a:extLst>
        </p:spPr>
      </p:pic>
      <p:pic>
        <p:nvPicPr>
          <p:cNvPr id="86020" name="Picture 4" descr="http://www.greentecsystems.com/wp-content/uploads/2014/12/1419067685_$_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225219"/>
            <a:ext cx="2440310" cy="2490112"/>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971600" y="4869160"/>
            <a:ext cx="184731" cy="369332"/>
          </a:xfrm>
          <a:prstGeom prst="rect">
            <a:avLst/>
          </a:prstGeom>
          <a:noFill/>
        </p:spPr>
        <p:txBody>
          <a:bodyPr wrap="none" rtlCol="0">
            <a:spAutoFit/>
          </a:bodyPr>
          <a:lstStyle/>
          <a:p>
            <a:endParaRPr lang="pt-BR" dirty="0"/>
          </a:p>
        </p:txBody>
      </p:sp>
      <p:sp>
        <p:nvSpPr>
          <p:cNvPr id="6" name="Espaço Reservado para Número de Slide 5"/>
          <p:cNvSpPr>
            <a:spLocks noGrp="1"/>
          </p:cNvSpPr>
          <p:nvPr>
            <p:ph type="sldNum" sz="quarter" idx="12"/>
          </p:nvPr>
        </p:nvSpPr>
        <p:spPr/>
        <p:txBody>
          <a:bodyPr/>
          <a:lstStyle/>
          <a:p>
            <a:fld id="{7F6B991A-3BD2-418C-AAD0-65C3483CB10C}" type="slidenum">
              <a:rPr lang="pt-BR" smtClean="0"/>
              <a:t>7</a:t>
            </a:fld>
            <a:endParaRPr lang="pt-BR"/>
          </a:p>
        </p:txBody>
      </p:sp>
      <p:sp>
        <p:nvSpPr>
          <p:cNvPr id="3" name="CaixaDeTexto 2"/>
          <p:cNvSpPr txBox="1"/>
          <p:nvPr/>
        </p:nvSpPr>
        <p:spPr>
          <a:xfrm>
            <a:off x="393370" y="3945830"/>
            <a:ext cx="8269722" cy="369332"/>
          </a:xfrm>
          <a:prstGeom prst="rect">
            <a:avLst/>
          </a:prstGeom>
          <a:noFill/>
        </p:spPr>
        <p:txBody>
          <a:bodyPr wrap="square" rtlCol="0">
            <a:spAutoFit/>
          </a:bodyPr>
          <a:lstStyle/>
          <a:p>
            <a:pPr marL="285750" indent="-285750">
              <a:buFont typeface="Arial" panose="020B0604020202020204" pitchFamily="34" charset="0"/>
              <a:buChar char="•"/>
            </a:pPr>
            <a:r>
              <a:rPr lang="pt-BR" dirty="0" smtClean="0"/>
              <a:t>Diferenciais nas tecnologias de discos utilizadas</a:t>
            </a:r>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3469953041"/>
              </p:ext>
            </p:extLst>
          </p:nvPr>
        </p:nvGraphicFramePr>
        <p:xfrm>
          <a:off x="406734" y="4355419"/>
          <a:ext cx="7560840" cy="2225040"/>
        </p:xfrm>
        <a:graphic>
          <a:graphicData uri="http://schemas.openxmlformats.org/drawingml/2006/table">
            <a:tbl>
              <a:tblPr firstRow="1" bandRow="1">
                <a:tableStyleId>{5C22544A-7EE6-4342-B048-85BDC9FD1C3A}</a:tableStyleId>
              </a:tblPr>
              <a:tblGrid>
                <a:gridCol w="2520280"/>
                <a:gridCol w="2520280"/>
                <a:gridCol w="2520280"/>
              </a:tblGrid>
              <a:tr h="370840">
                <a:tc>
                  <a:txBody>
                    <a:bodyPr/>
                    <a:lstStyle/>
                    <a:p>
                      <a:r>
                        <a:rPr lang="pt-BR" dirty="0" smtClean="0"/>
                        <a:t>Tipo de Disco</a:t>
                      </a:r>
                      <a:endParaRPr lang="pt-BR" dirty="0"/>
                    </a:p>
                  </a:txBody>
                  <a:tcPr/>
                </a:tc>
                <a:tc>
                  <a:txBody>
                    <a:bodyPr/>
                    <a:lstStyle/>
                    <a:p>
                      <a:r>
                        <a:rPr lang="pt-BR" dirty="0" smtClean="0"/>
                        <a:t>RPM</a:t>
                      </a:r>
                      <a:endParaRPr lang="pt-BR" dirty="0"/>
                    </a:p>
                  </a:txBody>
                  <a:tcPr/>
                </a:tc>
                <a:tc>
                  <a:txBody>
                    <a:bodyPr/>
                    <a:lstStyle/>
                    <a:p>
                      <a:r>
                        <a:rPr lang="pt-BR" dirty="0" smtClean="0"/>
                        <a:t>IOPS</a:t>
                      </a:r>
                      <a:r>
                        <a:rPr lang="pt-BR" baseline="0" dirty="0" smtClean="0"/>
                        <a:t> (i/o por Segundo)</a:t>
                      </a:r>
                      <a:endParaRPr lang="pt-BR" dirty="0"/>
                    </a:p>
                  </a:txBody>
                  <a:tcPr/>
                </a:tc>
              </a:tr>
              <a:tr h="370840">
                <a:tc>
                  <a:txBody>
                    <a:bodyPr/>
                    <a:lstStyle/>
                    <a:p>
                      <a:r>
                        <a:rPr lang="pt-BR" dirty="0" smtClean="0"/>
                        <a:t>SATA</a:t>
                      </a:r>
                      <a:endParaRPr lang="pt-BR" dirty="0"/>
                    </a:p>
                  </a:txBody>
                  <a:tcPr/>
                </a:tc>
                <a:tc>
                  <a:txBody>
                    <a:bodyPr/>
                    <a:lstStyle/>
                    <a:p>
                      <a:r>
                        <a:rPr lang="pt-BR" dirty="0" smtClean="0"/>
                        <a:t>7.200</a:t>
                      </a:r>
                      <a:endParaRPr lang="pt-BR" dirty="0"/>
                    </a:p>
                  </a:txBody>
                  <a:tcPr/>
                </a:tc>
                <a:tc>
                  <a:txBody>
                    <a:bodyPr/>
                    <a:lstStyle/>
                    <a:p>
                      <a:r>
                        <a:rPr lang="pt-BR" dirty="0" smtClean="0"/>
                        <a:t>85</a:t>
                      </a:r>
                      <a:endParaRPr lang="pt-BR" dirty="0"/>
                    </a:p>
                  </a:txBody>
                  <a:tcPr/>
                </a:tc>
              </a:tr>
              <a:tr h="370840">
                <a:tc>
                  <a:txBody>
                    <a:bodyPr/>
                    <a:lstStyle/>
                    <a:p>
                      <a:r>
                        <a:rPr lang="pt-BR" dirty="0" smtClean="0"/>
                        <a:t>FC</a:t>
                      </a:r>
                      <a:endParaRPr lang="pt-BR" dirty="0"/>
                    </a:p>
                  </a:txBody>
                  <a:tcPr/>
                </a:tc>
                <a:tc>
                  <a:txBody>
                    <a:bodyPr/>
                    <a:lstStyle/>
                    <a:p>
                      <a:r>
                        <a:rPr lang="pt-BR" dirty="0" smtClean="0"/>
                        <a:t>10.000</a:t>
                      </a:r>
                      <a:endParaRPr lang="pt-BR" dirty="0"/>
                    </a:p>
                  </a:txBody>
                  <a:tcPr/>
                </a:tc>
                <a:tc>
                  <a:txBody>
                    <a:bodyPr/>
                    <a:lstStyle/>
                    <a:p>
                      <a:r>
                        <a:rPr lang="pt-BR" dirty="0" smtClean="0"/>
                        <a:t>140</a:t>
                      </a:r>
                      <a:endParaRPr lang="pt-BR" dirty="0"/>
                    </a:p>
                  </a:txBody>
                  <a:tcPr/>
                </a:tc>
              </a:tr>
              <a:tr h="370840">
                <a:tc>
                  <a:txBody>
                    <a:bodyPr/>
                    <a:lstStyle/>
                    <a:p>
                      <a:r>
                        <a:rPr lang="pt-BR" dirty="0" smtClean="0"/>
                        <a:t>FC</a:t>
                      </a:r>
                      <a:endParaRPr lang="pt-BR" dirty="0"/>
                    </a:p>
                  </a:txBody>
                  <a:tcPr/>
                </a:tc>
                <a:tc>
                  <a:txBody>
                    <a:bodyPr/>
                    <a:lstStyle/>
                    <a:p>
                      <a:r>
                        <a:rPr lang="pt-BR" dirty="0" smtClean="0"/>
                        <a:t>15.000</a:t>
                      </a:r>
                      <a:endParaRPr lang="pt-BR" dirty="0"/>
                    </a:p>
                  </a:txBody>
                  <a:tcPr/>
                </a:tc>
                <a:tc>
                  <a:txBody>
                    <a:bodyPr/>
                    <a:lstStyle/>
                    <a:p>
                      <a:r>
                        <a:rPr lang="pt-BR" dirty="0" smtClean="0"/>
                        <a:t>175</a:t>
                      </a:r>
                      <a:endParaRPr lang="pt-BR" dirty="0"/>
                    </a:p>
                  </a:txBody>
                  <a:tcPr/>
                </a:tc>
              </a:tr>
              <a:tr h="370840">
                <a:tc>
                  <a:txBody>
                    <a:bodyPr/>
                    <a:lstStyle/>
                    <a:p>
                      <a:r>
                        <a:rPr lang="pt-BR" dirty="0" smtClean="0"/>
                        <a:t>SAS</a:t>
                      </a:r>
                      <a:endParaRPr lang="pt-BR" dirty="0"/>
                    </a:p>
                  </a:txBody>
                  <a:tcPr/>
                </a:tc>
                <a:tc>
                  <a:txBody>
                    <a:bodyPr/>
                    <a:lstStyle/>
                    <a:p>
                      <a:r>
                        <a:rPr lang="pt-BR" dirty="0" smtClean="0"/>
                        <a:t>10.000</a:t>
                      </a:r>
                      <a:endParaRPr lang="pt-BR" dirty="0"/>
                    </a:p>
                  </a:txBody>
                  <a:tcPr/>
                </a:tc>
                <a:tc>
                  <a:txBody>
                    <a:bodyPr/>
                    <a:lstStyle/>
                    <a:p>
                      <a:r>
                        <a:rPr lang="pt-BR" dirty="0" smtClean="0"/>
                        <a:t>140</a:t>
                      </a:r>
                      <a:endParaRPr lang="pt-BR" dirty="0"/>
                    </a:p>
                  </a:txBody>
                  <a:tcPr/>
                </a:tc>
              </a:tr>
              <a:tr h="370840">
                <a:tc>
                  <a:txBody>
                    <a:bodyPr/>
                    <a:lstStyle/>
                    <a:p>
                      <a:r>
                        <a:rPr lang="pt-BR" dirty="0" smtClean="0"/>
                        <a:t>SSD</a:t>
                      </a:r>
                      <a:endParaRPr lang="pt-BR" dirty="0"/>
                    </a:p>
                  </a:txBody>
                  <a:tcPr/>
                </a:tc>
                <a:tc>
                  <a:txBody>
                    <a:bodyPr/>
                    <a:lstStyle/>
                    <a:p>
                      <a:r>
                        <a:rPr lang="pt-BR" dirty="0" smtClean="0"/>
                        <a:t> - </a:t>
                      </a:r>
                      <a:endParaRPr lang="pt-BR" dirty="0"/>
                    </a:p>
                  </a:txBody>
                  <a:tcPr/>
                </a:tc>
                <a:tc>
                  <a:txBody>
                    <a:bodyPr/>
                    <a:lstStyle/>
                    <a:p>
                      <a:r>
                        <a:rPr lang="pt-BR" dirty="0" smtClean="0"/>
                        <a:t>~5250</a:t>
                      </a:r>
                      <a:endParaRPr lang="pt-BR" dirty="0"/>
                    </a:p>
                  </a:txBody>
                  <a:tcPr/>
                </a:tc>
              </a:tr>
            </a:tbl>
          </a:graphicData>
        </a:graphic>
      </p:graphicFrame>
    </p:spTree>
    <p:extLst>
      <p:ext uri="{BB962C8B-B14F-4D97-AF65-F5344CB8AC3E}">
        <p14:creationId xmlns:p14="http://schemas.microsoft.com/office/powerpoint/2010/main" val="22339935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49"/>
          <p:cNvGrpSpPr>
            <a:grpSpLocks/>
          </p:cNvGrpSpPr>
          <p:nvPr/>
        </p:nvGrpSpPr>
        <p:grpSpPr bwMode="auto">
          <a:xfrm>
            <a:off x="215900" y="3636963"/>
            <a:ext cx="8135938" cy="2455862"/>
            <a:chOff x="215900" y="3636963"/>
            <a:chExt cx="8135938" cy="2455862"/>
          </a:xfrm>
        </p:grpSpPr>
        <p:sp>
          <p:nvSpPr>
            <p:cNvPr id="60444" name="Line 5"/>
            <p:cNvSpPr>
              <a:spLocks noChangeShapeType="1"/>
            </p:cNvSpPr>
            <p:nvPr/>
          </p:nvSpPr>
          <p:spPr bwMode="auto">
            <a:xfrm>
              <a:off x="4014788" y="4525963"/>
              <a:ext cx="14288" cy="12144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45" name="Line 6"/>
            <p:cNvSpPr>
              <a:spLocks noChangeShapeType="1"/>
            </p:cNvSpPr>
            <p:nvPr/>
          </p:nvSpPr>
          <p:spPr bwMode="auto">
            <a:xfrm>
              <a:off x="3097213" y="4279900"/>
              <a:ext cx="14288" cy="14732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nvGrpSpPr>
            <p:cNvPr id="60446" name="Group 7"/>
            <p:cNvGrpSpPr>
              <a:grpSpLocks/>
            </p:cNvGrpSpPr>
            <p:nvPr/>
          </p:nvGrpSpPr>
          <p:grpSpPr bwMode="auto">
            <a:xfrm>
              <a:off x="2730500" y="3805238"/>
              <a:ext cx="1663700" cy="2147887"/>
              <a:chOff x="696" y="1542"/>
              <a:chExt cx="1048" cy="1353"/>
            </a:xfrm>
          </p:grpSpPr>
          <p:pic>
            <p:nvPicPr>
              <p:cNvPr id="60461" name="Picture 8" descr="fi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 y="1542"/>
                <a:ext cx="1048"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 y="2017"/>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3"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 y="2263"/>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 y="2492"/>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6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 y="2738"/>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447" name="Line 13"/>
            <p:cNvSpPr>
              <a:spLocks noChangeShapeType="1"/>
            </p:cNvSpPr>
            <p:nvPr/>
          </p:nvSpPr>
          <p:spPr bwMode="auto">
            <a:xfrm>
              <a:off x="6937375" y="4283075"/>
              <a:ext cx="14288" cy="14732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48" name="Line 14"/>
            <p:cNvSpPr>
              <a:spLocks noChangeShapeType="1"/>
            </p:cNvSpPr>
            <p:nvPr/>
          </p:nvSpPr>
          <p:spPr bwMode="auto">
            <a:xfrm>
              <a:off x="6032500" y="4541838"/>
              <a:ext cx="1588" cy="122713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pic>
          <p:nvPicPr>
            <p:cNvPr id="60449" name="Picture 15" descr="filer"/>
            <p:cNvPicPr>
              <a:picLocks noChangeAspect="1" noChangeArrowheads="1"/>
            </p:cNvPicPr>
            <p:nvPr/>
          </p:nvPicPr>
          <p:blipFill>
            <a:blip r:embed="rId3">
              <a:lum bright="-40000" contrast="-40000"/>
              <a:extLst>
                <a:ext uri="{28A0092B-C50C-407E-A947-70E740481C1C}">
                  <a14:useLocalDpi xmlns:a14="http://schemas.microsoft.com/office/drawing/2010/main" val="0"/>
                </a:ext>
              </a:extLst>
            </a:blip>
            <a:srcRect/>
            <a:stretch>
              <a:fillRect/>
            </a:stretch>
          </p:blipFill>
          <p:spPr bwMode="auto">
            <a:xfrm>
              <a:off x="5653088" y="3821113"/>
              <a:ext cx="16637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125" y="4575175"/>
              <a:ext cx="156368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1"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125" y="4965700"/>
              <a:ext cx="156368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5329238"/>
              <a:ext cx="156368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53"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5719763"/>
              <a:ext cx="156368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4" name="Line 20"/>
            <p:cNvSpPr>
              <a:spLocks noChangeShapeType="1"/>
            </p:cNvSpPr>
            <p:nvPr/>
          </p:nvSpPr>
          <p:spPr bwMode="auto">
            <a:xfrm flipV="1">
              <a:off x="4024313" y="4303713"/>
              <a:ext cx="2033588" cy="2174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55" name="Line 21"/>
            <p:cNvSpPr>
              <a:spLocks noChangeShapeType="1"/>
            </p:cNvSpPr>
            <p:nvPr/>
          </p:nvSpPr>
          <p:spPr bwMode="auto">
            <a:xfrm>
              <a:off x="3995738" y="4289425"/>
              <a:ext cx="2062163" cy="26035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56" name="Line 22"/>
            <p:cNvSpPr>
              <a:spLocks noChangeShapeType="1"/>
            </p:cNvSpPr>
            <p:nvPr/>
          </p:nvSpPr>
          <p:spPr bwMode="auto">
            <a:xfrm>
              <a:off x="4392613" y="4043363"/>
              <a:ext cx="1255713"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57" name="Rectangle 23"/>
            <p:cNvSpPr>
              <a:spLocks noChangeArrowheads="1"/>
            </p:cNvSpPr>
            <p:nvPr/>
          </p:nvSpPr>
          <p:spPr bwMode="auto">
            <a:xfrm>
              <a:off x="1568450" y="3636963"/>
              <a:ext cx="6783388" cy="24558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0458" name="Text Box 24"/>
            <p:cNvSpPr txBox="1">
              <a:spLocks noChangeArrowheads="1"/>
            </p:cNvSpPr>
            <p:nvPr/>
          </p:nvSpPr>
          <p:spPr bwMode="auto">
            <a:xfrm>
              <a:off x="215900" y="4113213"/>
              <a:ext cx="129540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50000"/>
                </a:spcBef>
                <a:buFontTx/>
                <a:buNone/>
              </a:pPr>
              <a:r>
                <a:rPr lang="pt-BR" altLang="pt-BR" sz="2000">
                  <a:solidFill>
                    <a:schemeClr val="tx1"/>
                  </a:solidFill>
                  <a:latin typeface="Arial" charset="0"/>
                </a:rPr>
                <a:t>Sistema em Cluster</a:t>
              </a:r>
            </a:p>
            <a:p>
              <a:pPr algn="ctr" eaLnBrk="1" hangingPunct="1">
                <a:lnSpc>
                  <a:spcPct val="100000"/>
                </a:lnSpc>
                <a:spcBef>
                  <a:spcPct val="50000"/>
                </a:spcBef>
                <a:buFontTx/>
                <a:buNone/>
              </a:pPr>
              <a:r>
                <a:rPr lang="pt-BR" altLang="pt-BR" sz="1700">
                  <a:solidFill>
                    <a:schemeClr val="tx1"/>
                  </a:solidFill>
                  <a:latin typeface="Arial" charset="0"/>
                </a:rPr>
                <a:t>(Takeover)</a:t>
              </a:r>
            </a:p>
          </p:txBody>
        </p:sp>
        <p:sp>
          <p:nvSpPr>
            <p:cNvPr id="60459" name="Text Box 25"/>
            <p:cNvSpPr txBox="1">
              <a:spLocks noChangeArrowheads="1"/>
            </p:cNvSpPr>
            <p:nvPr/>
          </p:nvSpPr>
          <p:spPr bwMode="auto">
            <a:xfrm>
              <a:off x="1620838" y="3867150"/>
              <a:ext cx="1009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50000"/>
                </a:spcBef>
                <a:buFontTx/>
                <a:buNone/>
              </a:pPr>
              <a:r>
                <a:rPr lang="pt-BR" altLang="pt-BR" sz="1600">
                  <a:solidFill>
                    <a:schemeClr val="tx1"/>
                  </a:solidFill>
                  <a:latin typeface="Arial" charset="0"/>
                </a:rPr>
                <a:t>FILER_1</a:t>
              </a:r>
            </a:p>
          </p:txBody>
        </p:sp>
        <p:sp>
          <p:nvSpPr>
            <p:cNvPr id="60460" name="Text Box 26"/>
            <p:cNvSpPr txBox="1">
              <a:spLocks noChangeArrowheads="1"/>
            </p:cNvSpPr>
            <p:nvPr/>
          </p:nvSpPr>
          <p:spPr bwMode="auto">
            <a:xfrm>
              <a:off x="1611313" y="4183063"/>
              <a:ext cx="1009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50000"/>
                </a:spcBef>
                <a:buFontTx/>
                <a:buNone/>
              </a:pPr>
              <a:r>
                <a:rPr lang="pt-BR" altLang="pt-BR" sz="1600">
                  <a:solidFill>
                    <a:schemeClr val="tx1"/>
                  </a:solidFill>
                  <a:latin typeface="Arial" charset="0"/>
                </a:rPr>
                <a:t>FILER_2</a:t>
              </a:r>
            </a:p>
          </p:txBody>
        </p:sp>
      </p:grpSp>
      <p:grpSp>
        <p:nvGrpSpPr>
          <p:cNvPr id="4" name="Grupo 48"/>
          <p:cNvGrpSpPr>
            <a:grpSpLocks/>
          </p:cNvGrpSpPr>
          <p:nvPr/>
        </p:nvGrpSpPr>
        <p:grpSpPr bwMode="auto">
          <a:xfrm>
            <a:off x="219075" y="1182688"/>
            <a:ext cx="8135938" cy="2455862"/>
            <a:chOff x="219075" y="1182688"/>
            <a:chExt cx="8135938" cy="2455862"/>
          </a:xfrm>
        </p:grpSpPr>
        <p:sp>
          <p:nvSpPr>
            <p:cNvPr id="60421" name="Line 27"/>
            <p:cNvSpPr>
              <a:spLocks noChangeShapeType="1"/>
            </p:cNvSpPr>
            <p:nvPr/>
          </p:nvSpPr>
          <p:spPr bwMode="auto">
            <a:xfrm>
              <a:off x="4017963" y="2071688"/>
              <a:ext cx="14288" cy="12144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22" name="Line 28"/>
            <p:cNvSpPr>
              <a:spLocks noChangeShapeType="1"/>
            </p:cNvSpPr>
            <p:nvPr/>
          </p:nvSpPr>
          <p:spPr bwMode="auto">
            <a:xfrm>
              <a:off x="3100388" y="1825625"/>
              <a:ext cx="14288" cy="14732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nvGrpSpPr>
            <p:cNvPr id="60423" name="Group 29"/>
            <p:cNvGrpSpPr>
              <a:grpSpLocks/>
            </p:cNvGrpSpPr>
            <p:nvPr/>
          </p:nvGrpSpPr>
          <p:grpSpPr bwMode="auto">
            <a:xfrm>
              <a:off x="2733675" y="1350963"/>
              <a:ext cx="1663700" cy="2147887"/>
              <a:chOff x="696" y="1542"/>
              <a:chExt cx="1048" cy="1353"/>
            </a:xfrm>
          </p:grpSpPr>
          <p:pic>
            <p:nvPicPr>
              <p:cNvPr id="60439" name="Picture 30" descr="fi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 y="1542"/>
                <a:ext cx="1048"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 y="2017"/>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1"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 y="2263"/>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2"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 y="2492"/>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3"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 y="2738"/>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424" name="Line 35"/>
            <p:cNvSpPr>
              <a:spLocks noChangeShapeType="1"/>
            </p:cNvSpPr>
            <p:nvPr/>
          </p:nvSpPr>
          <p:spPr bwMode="auto">
            <a:xfrm>
              <a:off x="6940550" y="1828800"/>
              <a:ext cx="14288" cy="147320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25" name="Line 36"/>
            <p:cNvSpPr>
              <a:spLocks noChangeShapeType="1"/>
            </p:cNvSpPr>
            <p:nvPr/>
          </p:nvSpPr>
          <p:spPr bwMode="auto">
            <a:xfrm>
              <a:off x="6035675" y="2087563"/>
              <a:ext cx="1588" cy="122713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nvGrpSpPr>
            <p:cNvPr id="60426" name="Group 37"/>
            <p:cNvGrpSpPr>
              <a:grpSpLocks/>
            </p:cNvGrpSpPr>
            <p:nvPr/>
          </p:nvGrpSpPr>
          <p:grpSpPr bwMode="auto">
            <a:xfrm>
              <a:off x="5656263" y="1366838"/>
              <a:ext cx="1663700" cy="2147887"/>
              <a:chOff x="696" y="1542"/>
              <a:chExt cx="1048" cy="1353"/>
            </a:xfrm>
          </p:grpSpPr>
          <p:pic>
            <p:nvPicPr>
              <p:cNvPr id="60434" name="Picture 38" descr="fi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 y="1542"/>
                <a:ext cx="1048"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5"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 y="2017"/>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6" name="Picture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 y="2263"/>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7"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 y="2492"/>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8"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 y="2738"/>
                <a:ext cx="98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427" name="Line 43"/>
            <p:cNvSpPr>
              <a:spLocks noChangeShapeType="1"/>
            </p:cNvSpPr>
            <p:nvPr/>
          </p:nvSpPr>
          <p:spPr bwMode="auto">
            <a:xfrm flipV="1">
              <a:off x="4027488" y="1849438"/>
              <a:ext cx="2033588" cy="2174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28" name="Line 44"/>
            <p:cNvSpPr>
              <a:spLocks noChangeShapeType="1"/>
            </p:cNvSpPr>
            <p:nvPr/>
          </p:nvSpPr>
          <p:spPr bwMode="auto">
            <a:xfrm>
              <a:off x="3998913" y="1835150"/>
              <a:ext cx="2062163" cy="2603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29" name="Line 45"/>
            <p:cNvSpPr>
              <a:spLocks noChangeShapeType="1"/>
            </p:cNvSpPr>
            <p:nvPr/>
          </p:nvSpPr>
          <p:spPr bwMode="auto">
            <a:xfrm>
              <a:off x="4395788" y="1589088"/>
              <a:ext cx="1255713" cy="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60430" name="Rectangle 46"/>
            <p:cNvSpPr>
              <a:spLocks noChangeArrowheads="1"/>
            </p:cNvSpPr>
            <p:nvPr/>
          </p:nvSpPr>
          <p:spPr bwMode="auto">
            <a:xfrm>
              <a:off x="1571625" y="1182688"/>
              <a:ext cx="6783388" cy="24558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0431" name="Text Box 47"/>
            <p:cNvSpPr txBox="1">
              <a:spLocks noChangeArrowheads="1"/>
            </p:cNvSpPr>
            <p:nvPr/>
          </p:nvSpPr>
          <p:spPr bwMode="auto">
            <a:xfrm>
              <a:off x="219075" y="1658938"/>
              <a:ext cx="12954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50000"/>
                </a:spcBef>
                <a:buFontTx/>
                <a:buNone/>
              </a:pPr>
              <a:r>
                <a:rPr lang="en-US" altLang="pt-BR" sz="2000">
                  <a:solidFill>
                    <a:schemeClr val="tx1"/>
                  </a:solidFill>
                  <a:latin typeface="Arial" charset="0"/>
                </a:rPr>
                <a:t>Sistema em cluster</a:t>
              </a:r>
              <a:endParaRPr lang="pt-BR" altLang="pt-BR" sz="2000">
                <a:solidFill>
                  <a:schemeClr val="tx1"/>
                </a:solidFill>
                <a:latin typeface="Arial" charset="0"/>
              </a:endParaRPr>
            </a:p>
            <a:p>
              <a:pPr algn="ctr" eaLnBrk="1" hangingPunct="1">
                <a:lnSpc>
                  <a:spcPct val="100000"/>
                </a:lnSpc>
                <a:spcBef>
                  <a:spcPct val="50000"/>
                </a:spcBef>
                <a:buFontTx/>
                <a:buNone/>
              </a:pPr>
              <a:r>
                <a:rPr lang="pt-BR" altLang="pt-BR" sz="2000">
                  <a:solidFill>
                    <a:schemeClr val="tx1"/>
                  </a:solidFill>
                  <a:latin typeface="Arial" charset="0"/>
                </a:rPr>
                <a:t>(normal)</a:t>
              </a:r>
            </a:p>
          </p:txBody>
        </p:sp>
        <p:sp>
          <p:nvSpPr>
            <p:cNvPr id="60432" name="Text Box 48"/>
            <p:cNvSpPr txBox="1">
              <a:spLocks noChangeArrowheads="1"/>
            </p:cNvSpPr>
            <p:nvPr/>
          </p:nvSpPr>
          <p:spPr bwMode="auto">
            <a:xfrm>
              <a:off x="1624013" y="1412875"/>
              <a:ext cx="1009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50000"/>
                </a:spcBef>
                <a:buFontTx/>
                <a:buNone/>
              </a:pPr>
              <a:r>
                <a:rPr lang="pt-BR" altLang="pt-BR" sz="1600">
                  <a:solidFill>
                    <a:schemeClr val="tx1"/>
                  </a:solidFill>
                  <a:latin typeface="Arial" charset="0"/>
                </a:rPr>
                <a:t>FILER_1</a:t>
              </a:r>
            </a:p>
          </p:txBody>
        </p:sp>
        <p:sp>
          <p:nvSpPr>
            <p:cNvPr id="60433" name="Text Box 49"/>
            <p:cNvSpPr txBox="1">
              <a:spLocks noChangeArrowheads="1"/>
            </p:cNvSpPr>
            <p:nvPr/>
          </p:nvSpPr>
          <p:spPr bwMode="auto">
            <a:xfrm>
              <a:off x="7319963" y="1428750"/>
              <a:ext cx="1009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50000"/>
                </a:spcBef>
                <a:buFontTx/>
                <a:buNone/>
              </a:pPr>
              <a:r>
                <a:rPr lang="pt-BR" altLang="pt-BR" sz="1600">
                  <a:solidFill>
                    <a:schemeClr val="tx1"/>
                  </a:solidFill>
                  <a:latin typeface="Arial" charset="0"/>
                </a:rPr>
                <a:t>FILER_2</a:t>
              </a:r>
            </a:p>
          </p:txBody>
        </p:sp>
      </p:grpSp>
      <p:sp>
        <p:nvSpPr>
          <p:cNvPr id="60420" name="Rectangle 50"/>
          <p:cNvSpPr>
            <a:spLocks noChangeArrowheads="1"/>
          </p:cNvSpPr>
          <p:nvPr/>
        </p:nvSpPr>
        <p:spPr bwMode="black">
          <a:xfrm>
            <a:off x="2318545" y="188640"/>
            <a:ext cx="66595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eaLnBrk="1" hangingPunct="1">
              <a:lnSpc>
                <a:spcPct val="100000"/>
              </a:lnSpc>
              <a:spcBef>
                <a:spcPct val="0"/>
              </a:spcBef>
              <a:buFontTx/>
              <a:buNone/>
            </a:pPr>
            <a:r>
              <a:rPr lang="en-US" altLang="pt-BR" sz="3400" dirty="0" smtClean="0">
                <a:solidFill>
                  <a:schemeClr val="tx2"/>
                </a:solidFill>
                <a:latin typeface="Arial" charset="0"/>
              </a:rPr>
              <a:t>Failover entre pares</a:t>
            </a:r>
            <a:endParaRPr lang="en-US" altLang="pt-BR" sz="3400" dirty="0">
              <a:solidFill>
                <a:schemeClr val="tx2"/>
              </a:solidFill>
              <a:latin typeface="Arial" charset="0"/>
            </a:endParaRPr>
          </a:p>
        </p:txBody>
      </p:sp>
      <p:sp>
        <p:nvSpPr>
          <p:cNvPr id="3" name="Espaço Reservado para Número de Slide 2"/>
          <p:cNvSpPr>
            <a:spLocks noGrp="1"/>
          </p:cNvSpPr>
          <p:nvPr>
            <p:ph type="sldNum" sz="quarter" idx="12"/>
          </p:nvPr>
        </p:nvSpPr>
        <p:spPr/>
        <p:txBody>
          <a:bodyPr/>
          <a:lstStyle/>
          <a:p>
            <a:fld id="{7F6B991A-3BD2-418C-AAD0-65C3483CB10C}" type="slidenum">
              <a:rPr lang="pt-BR" smtClean="0"/>
              <a:t>70</a:t>
            </a:fld>
            <a:endParaRPr lang="pt-BR"/>
          </a:p>
        </p:txBody>
      </p:sp>
    </p:spTree>
    <p:extLst>
      <p:ext uri="{BB962C8B-B14F-4D97-AF65-F5344CB8AC3E}">
        <p14:creationId xmlns:p14="http://schemas.microsoft.com/office/powerpoint/2010/main" val="3445453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18" descr="DS4243-SSD-Storage-Build.gif"/>
          <p:cNvPicPr>
            <a:picLocks noChangeAspect="1"/>
          </p:cNvPicPr>
          <p:nvPr/>
        </p:nvPicPr>
        <p:blipFill>
          <a:blip r:embed="rId3"/>
          <a:srcRect/>
          <a:stretch>
            <a:fillRect/>
          </a:stretch>
        </p:blipFill>
        <p:spPr bwMode="auto">
          <a:xfrm>
            <a:off x="5608166" y="4886954"/>
            <a:ext cx="1289640" cy="682478"/>
          </a:xfrm>
          <a:prstGeom prst="rect">
            <a:avLst/>
          </a:prstGeom>
          <a:noFill/>
          <a:ln w="9525">
            <a:noFill/>
            <a:miter lim="800000"/>
            <a:headEnd/>
            <a:tailEnd/>
          </a:ln>
        </p:spPr>
      </p:pic>
      <p:pic>
        <p:nvPicPr>
          <p:cNvPr id="51" name="Picture 17" descr="DS4243-SSD-Storage-Stack.gif"/>
          <p:cNvPicPr>
            <a:picLocks noChangeAspect="1"/>
          </p:cNvPicPr>
          <p:nvPr/>
        </p:nvPicPr>
        <p:blipFill>
          <a:blip r:embed="rId4"/>
          <a:srcRect/>
          <a:stretch>
            <a:fillRect/>
          </a:stretch>
        </p:blipFill>
        <p:spPr bwMode="auto">
          <a:xfrm>
            <a:off x="5608105" y="4361341"/>
            <a:ext cx="1289640" cy="611655"/>
          </a:xfrm>
          <a:prstGeom prst="rect">
            <a:avLst/>
          </a:prstGeom>
          <a:noFill/>
          <a:ln w="9525">
            <a:noFill/>
            <a:miter lim="800000"/>
            <a:headEnd/>
            <a:tailEnd/>
          </a:ln>
        </p:spPr>
      </p:pic>
      <p:pic>
        <p:nvPicPr>
          <p:cNvPr id="49" name="Picture 12" descr="DS4243-SATA-Storage-Stack.gif"/>
          <p:cNvPicPr>
            <a:picLocks noChangeAspect="1"/>
          </p:cNvPicPr>
          <p:nvPr/>
        </p:nvPicPr>
        <p:blipFill>
          <a:blip r:embed="rId5"/>
          <a:srcRect/>
          <a:stretch>
            <a:fillRect/>
          </a:stretch>
        </p:blipFill>
        <p:spPr bwMode="auto">
          <a:xfrm>
            <a:off x="6929965" y="4181471"/>
            <a:ext cx="1289640" cy="612420"/>
          </a:xfrm>
          <a:prstGeom prst="rect">
            <a:avLst/>
          </a:prstGeom>
          <a:noFill/>
          <a:ln w="9525">
            <a:noFill/>
            <a:miter lim="800000"/>
            <a:headEnd/>
            <a:tailEnd/>
          </a:ln>
        </p:spPr>
      </p:pic>
      <p:pic>
        <p:nvPicPr>
          <p:cNvPr id="50" name="Picture 13" descr="DS4243-SATA-Storage-Build.gif"/>
          <p:cNvPicPr>
            <a:picLocks noChangeAspect="1"/>
          </p:cNvPicPr>
          <p:nvPr/>
        </p:nvPicPr>
        <p:blipFill>
          <a:blip r:embed="rId6"/>
          <a:srcRect/>
          <a:stretch>
            <a:fillRect/>
          </a:stretch>
        </p:blipFill>
        <p:spPr bwMode="auto">
          <a:xfrm>
            <a:off x="6929965" y="4724574"/>
            <a:ext cx="1289640" cy="683331"/>
          </a:xfrm>
          <a:prstGeom prst="rect">
            <a:avLst/>
          </a:prstGeom>
          <a:noFill/>
          <a:ln w="9525">
            <a:noFill/>
            <a:miter lim="800000"/>
            <a:headEnd/>
            <a:tailEnd/>
          </a:ln>
        </p:spPr>
      </p:pic>
      <p:pic>
        <p:nvPicPr>
          <p:cNvPr id="62" name="hardware node 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528" y="3106905"/>
            <a:ext cx="1291290" cy="1220761"/>
          </a:xfrm>
          <a:prstGeom prst="rect">
            <a:avLst/>
          </a:prstGeom>
        </p:spPr>
      </p:pic>
      <p:sp>
        <p:nvSpPr>
          <p:cNvPr id="2" name="Title 1"/>
          <p:cNvSpPr>
            <a:spLocks noGrp="1"/>
          </p:cNvSpPr>
          <p:nvPr>
            <p:ph type="title"/>
          </p:nvPr>
        </p:nvSpPr>
        <p:spPr>
          <a:xfrm>
            <a:off x="2123728" y="332656"/>
            <a:ext cx="6675574" cy="904795"/>
          </a:xfrm>
        </p:spPr>
        <p:txBody>
          <a:bodyPr/>
          <a:lstStyle/>
          <a:p>
            <a:pPr algn="l"/>
            <a:r>
              <a:rPr lang="pt-BR" sz="2800" b="1" dirty="0">
                <a:solidFill>
                  <a:schemeClr val="tx2"/>
                </a:solidFill>
              </a:rPr>
              <a:t>Operações Não-</a:t>
            </a:r>
            <a:r>
              <a:rPr lang="pt-BR" sz="2800" b="1" dirty="0" err="1">
                <a:solidFill>
                  <a:schemeClr val="tx2"/>
                </a:solidFill>
              </a:rPr>
              <a:t>Disruptivas</a:t>
            </a:r>
            <a:r>
              <a:rPr lang="pt-BR" sz="2800" b="1" dirty="0">
                <a:solidFill>
                  <a:schemeClr val="tx2"/>
                </a:solidFill>
              </a:rPr>
              <a:t> (NDO) </a:t>
            </a:r>
            <a:r>
              <a:rPr lang="pt-BR" sz="2800" b="1" dirty="0" smtClean="0">
                <a:solidFill>
                  <a:schemeClr val="tx2"/>
                </a:solidFill>
              </a:rPr>
              <a:t>– </a:t>
            </a:r>
            <a:r>
              <a:rPr lang="pt-BR" sz="2400" b="1" dirty="0" err="1" smtClean="0">
                <a:solidFill>
                  <a:schemeClr val="tx2"/>
                </a:solidFill>
              </a:rPr>
              <a:t>VolMove</a:t>
            </a:r>
            <a:r>
              <a:rPr lang="pt-BR" sz="2400" b="1" dirty="0" smtClean="0">
                <a:solidFill>
                  <a:schemeClr val="tx2"/>
                </a:solidFill>
              </a:rPr>
              <a:t> &amp; NAS LIF </a:t>
            </a:r>
            <a:r>
              <a:rPr lang="pt-BR" sz="2400" b="1" dirty="0" err="1" smtClean="0">
                <a:solidFill>
                  <a:schemeClr val="tx2"/>
                </a:solidFill>
              </a:rPr>
              <a:t>migration</a:t>
            </a:r>
            <a:endParaRPr lang="en-US" sz="2800" b="1" dirty="0">
              <a:solidFill>
                <a:schemeClr val="tx2"/>
              </a:solidFill>
            </a:endParaRPr>
          </a:p>
        </p:txBody>
      </p:sp>
      <p:sp>
        <p:nvSpPr>
          <p:cNvPr id="3" name="Content Placeholder 2"/>
          <p:cNvSpPr>
            <a:spLocks noGrp="1"/>
          </p:cNvSpPr>
          <p:nvPr>
            <p:ph sz="quarter" idx="14"/>
          </p:nvPr>
        </p:nvSpPr>
        <p:spPr>
          <a:xfrm>
            <a:off x="467544" y="1183585"/>
            <a:ext cx="4504763" cy="4479925"/>
          </a:xfrm>
        </p:spPr>
        <p:txBody>
          <a:bodyPr/>
          <a:lstStyle/>
          <a:p>
            <a:r>
              <a:rPr lang="en-US" sz="2800" dirty="0" err="1" smtClean="0"/>
              <a:t>FlexVolumes</a:t>
            </a:r>
            <a:r>
              <a:rPr lang="en-US" sz="2800" dirty="0" smtClean="0"/>
              <a:t> </a:t>
            </a:r>
            <a:r>
              <a:rPr lang="en-US" sz="2800" dirty="0" err="1" smtClean="0"/>
              <a:t>pode</a:t>
            </a:r>
            <a:r>
              <a:rPr lang="en-US" sz="2800" dirty="0" smtClean="0"/>
              <a:t> </a:t>
            </a:r>
            <a:r>
              <a:rPr lang="en-US" sz="2800" dirty="0" err="1" smtClean="0"/>
              <a:t>ser</a:t>
            </a:r>
            <a:r>
              <a:rPr lang="en-US" sz="2800" dirty="0" smtClean="0"/>
              <a:t> </a:t>
            </a:r>
            <a:r>
              <a:rPr lang="en-US" sz="2800" dirty="0" err="1" smtClean="0"/>
              <a:t>movidos</a:t>
            </a:r>
            <a:r>
              <a:rPr lang="en-US" sz="2800" dirty="0" smtClean="0"/>
              <a:t> para outros </a:t>
            </a:r>
            <a:r>
              <a:rPr lang="en-US" sz="2800" dirty="0" err="1" smtClean="0"/>
              <a:t>nós</a:t>
            </a:r>
            <a:r>
              <a:rPr lang="en-US" sz="2800" dirty="0"/>
              <a:t> </a:t>
            </a:r>
            <a:r>
              <a:rPr lang="en-US" sz="2800" dirty="0" err="1" smtClean="0"/>
              <a:t>sem</a:t>
            </a:r>
            <a:r>
              <a:rPr lang="en-US" sz="2800" dirty="0" smtClean="0"/>
              <a:t> </a:t>
            </a:r>
            <a:r>
              <a:rPr lang="en-US" sz="2800" dirty="0" err="1" smtClean="0"/>
              <a:t>interrupção</a:t>
            </a:r>
            <a:r>
              <a:rPr lang="en-US" sz="2800" dirty="0" smtClean="0"/>
              <a:t> do serviço.</a:t>
            </a:r>
          </a:p>
          <a:p>
            <a:r>
              <a:rPr lang="en-US" sz="2800" dirty="0" smtClean="0"/>
              <a:t>O </a:t>
            </a:r>
            <a:r>
              <a:rPr lang="en-US" sz="2800" dirty="0" err="1" smtClean="0"/>
              <a:t>Acesso</a:t>
            </a:r>
            <a:r>
              <a:rPr lang="en-US" sz="2800" dirty="0" smtClean="0"/>
              <a:t> dos </a:t>
            </a:r>
            <a:r>
              <a:rPr lang="en-US" sz="2800" dirty="0" err="1" smtClean="0"/>
              <a:t>Clientes</a:t>
            </a:r>
            <a:r>
              <a:rPr lang="en-US" sz="2800" dirty="0" smtClean="0"/>
              <a:t> </a:t>
            </a:r>
            <a:r>
              <a:rPr lang="en-US" sz="2800" dirty="0" err="1" smtClean="0"/>
              <a:t>pode</a:t>
            </a:r>
            <a:r>
              <a:rPr lang="en-US" sz="2800" dirty="0" smtClean="0"/>
              <a:t> </a:t>
            </a:r>
            <a:r>
              <a:rPr lang="en-US" sz="2800" dirty="0" err="1" smtClean="0"/>
              <a:t>ser</a:t>
            </a:r>
            <a:r>
              <a:rPr lang="en-US" sz="2800" dirty="0" smtClean="0"/>
              <a:t> </a:t>
            </a:r>
            <a:r>
              <a:rPr lang="en-US" sz="2800" dirty="0" err="1" smtClean="0"/>
              <a:t>feito</a:t>
            </a:r>
            <a:r>
              <a:rPr lang="en-US" sz="2800" dirty="0" smtClean="0"/>
              <a:t> </a:t>
            </a:r>
            <a:r>
              <a:rPr lang="en-US" sz="2800" dirty="0" err="1" smtClean="0"/>
              <a:t>por</a:t>
            </a:r>
            <a:r>
              <a:rPr lang="en-US" sz="2800" dirty="0" smtClean="0"/>
              <a:t> </a:t>
            </a:r>
            <a:r>
              <a:rPr lang="en-US" sz="2800" dirty="0" err="1" smtClean="0"/>
              <a:t>uma</a:t>
            </a:r>
            <a:r>
              <a:rPr lang="en-US" sz="2800" dirty="0" smtClean="0"/>
              <a:t> LIF </a:t>
            </a:r>
            <a:r>
              <a:rPr lang="en-US" sz="2800" dirty="0" err="1" smtClean="0"/>
              <a:t>em</a:t>
            </a:r>
            <a:r>
              <a:rPr lang="en-US" sz="2800" dirty="0" smtClean="0"/>
              <a:t> outro </a:t>
            </a:r>
            <a:r>
              <a:rPr lang="en-US" sz="2800" dirty="0" err="1" smtClean="0"/>
              <a:t>nó</a:t>
            </a:r>
            <a:r>
              <a:rPr lang="en-US" sz="2800" dirty="0" smtClean="0"/>
              <a:t> do Cluster</a:t>
            </a:r>
          </a:p>
          <a:p>
            <a:r>
              <a:rPr lang="en-US" sz="2800" dirty="0" smtClean="0"/>
              <a:t>As LIFs NAS </a:t>
            </a:r>
            <a:r>
              <a:rPr lang="en-US" sz="2800" dirty="0" err="1" smtClean="0"/>
              <a:t>podem</a:t>
            </a:r>
            <a:r>
              <a:rPr lang="en-US" sz="2800" dirty="0" smtClean="0"/>
              <a:t> </a:t>
            </a:r>
            <a:r>
              <a:rPr lang="en-US" sz="2800" dirty="0" err="1" smtClean="0"/>
              <a:t>ser</a:t>
            </a:r>
            <a:r>
              <a:rPr lang="en-US" sz="2800" dirty="0" smtClean="0"/>
              <a:t> </a:t>
            </a:r>
            <a:r>
              <a:rPr lang="en-US" sz="2800" dirty="0" err="1" smtClean="0"/>
              <a:t>movidas</a:t>
            </a:r>
            <a:r>
              <a:rPr lang="en-US" sz="2800" dirty="0" smtClean="0"/>
              <a:t> </a:t>
            </a:r>
            <a:r>
              <a:rPr lang="en-US" sz="2800" dirty="0" err="1" smtClean="0"/>
              <a:t>sem</a:t>
            </a:r>
            <a:r>
              <a:rPr lang="en-US" sz="2800" dirty="0" smtClean="0"/>
              <a:t> </a:t>
            </a:r>
            <a:r>
              <a:rPr lang="en-US" sz="2800" dirty="0" err="1" smtClean="0"/>
              <a:t>interrupção</a:t>
            </a:r>
            <a:endParaRPr lang="en-US" sz="2800" dirty="0" smtClean="0"/>
          </a:p>
          <a:p>
            <a:r>
              <a:rPr lang="en-US" sz="2800" dirty="0" smtClean="0"/>
              <a:t>Uma LIF NAS </a:t>
            </a:r>
            <a:r>
              <a:rPr lang="en-US" sz="2800" dirty="0" err="1" smtClean="0"/>
              <a:t>mantém</a:t>
            </a:r>
            <a:r>
              <a:rPr lang="en-US" sz="2800" dirty="0" smtClean="0"/>
              <a:t> </a:t>
            </a:r>
            <a:r>
              <a:rPr lang="en-US" sz="2800" dirty="0" err="1" smtClean="0"/>
              <a:t>seu</a:t>
            </a:r>
            <a:r>
              <a:rPr lang="en-US" sz="2800" dirty="0" smtClean="0"/>
              <a:t> </a:t>
            </a:r>
            <a:r>
              <a:rPr lang="en-US" sz="2800" dirty="0" err="1" smtClean="0"/>
              <a:t>endereço</a:t>
            </a:r>
            <a:r>
              <a:rPr lang="en-US" sz="2800" dirty="0" smtClean="0"/>
              <a:t> IP para </a:t>
            </a:r>
            <a:r>
              <a:rPr lang="en-US" sz="2800" dirty="0" err="1" smtClean="0"/>
              <a:t>aonde</a:t>
            </a:r>
            <a:r>
              <a:rPr lang="en-US" sz="2800" dirty="0" smtClean="0"/>
              <a:t> for</a:t>
            </a:r>
          </a:p>
        </p:txBody>
      </p:sp>
      <p:sp>
        <p:nvSpPr>
          <p:cNvPr id="57" name="caption"/>
          <p:cNvSpPr txBox="1"/>
          <p:nvPr/>
        </p:nvSpPr>
        <p:spPr>
          <a:xfrm>
            <a:off x="5626032" y="5643836"/>
            <a:ext cx="2579280" cy="646331"/>
          </a:xfrm>
          <a:prstGeom prst="rect">
            <a:avLst/>
          </a:prstGeom>
          <a:noFill/>
        </p:spPr>
        <p:txBody>
          <a:bodyPr wrap="square" rtlCol="0">
            <a:spAutoFit/>
          </a:bodyPr>
          <a:lstStyle/>
          <a:p>
            <a:pPr marL="0" indent="0">
              <a:buClr>
                <a:schemeClr val="accent2"/>
              </a:buClr>
              <a:buFont typeface="Wingdings" pitchFamily="2" charset="2"/>
              <a:buNone/>
            </a:pPr>
            <a:r>
              <a:rPr lang="en-US" sz="1200" dirty="0" smtClean="0"/>
              <a:t>HA interconnects, cluster interconnect, and disk shelf connections omitted for clarity</a:t>
            </a:r>
          </a:p>
        </p:txBody>
      </p:sp>
      <p:pic>
        <p:nvPicPr>
          <p:cNvPr id="65" name="hardware node B"/>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9965" y="3115891"/>
            <a:ext cx="1289640" cy="1023860"/>
          </a:xfrm>
          <a:prstGeom prst="rect">
            <a:avLst/>
          </a:prstGeom>
        </p:spPr>
      </p:pic>
      <p:pic>
        <p:nvPicPr>
          <p:cNvPr id="66" name="hardware client" descr="Workgroup-server-quad.gif"/>
          <p:cNvPicPr>
            <a:picLocks noChangeAspect="1"/>
          </p:cNvPicPr>
          <p:nvPr/>
        </p:nvPicPr>
        <p:blipFill>
          <a:blip r:embed="rId9" cstate="print"/>
          <a:srcRect/>
          <a:stretch>
            <a:fillRect/>
          </a:stretch>
        </p:blipFill>
        <p:spPr bwMode="auto">
          <a:xfrm>
            <a:off x="6238558" y="1524000"/>
            <a:ext cx="1354138" cy="730250"/>
          </a:xfrm>
          <a:prstGeom prst="rect">
            <a:avLst/>
          </a:prstGeom>
          <a:noFill/>
          <a:ln w="9525">
            <a:noFill/>
            <a:miter lim="800000"/>
            <a:headEnd/>
            <a:tailEnd/>
          </a:ln>
        </p:spPr>
      </p:pic>
      <p:cxnSp>
        <p:nvCxnSpPr>
          <p:cNvPr id="67" name="line client to A"/>
          <p:cNvCxnSpPr>
            <a:stCxn id="66" idx="2"/>
          </p:cNvCxnSpPr>
          <p:nvPr/>
        </p:nvCxnSpPr>
        <p:spPr bwMode="auto">
          <a:xfrm flipH="1">
            <a:off x="6237045" y="2254250"/>
            <a:ext cx="678583" cy="848894"/>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cxnSp>
        <p:nvCxnSpPr>
          <p:cNvPr id="69" name="line A to B cluster Net"/>
          <p:cNvCxnSpPr/>
          <p:nvPr/>
        </p:nvCxnSpPr>
        <p:spPr bwMode="auto">
          <a:xfrm flipV="1">
            <a:off x="6248328" y="3577850"/>
            <a:ext cx="1334323" cy="2"/>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cxnSp>
        <p:nvCxnSpPr>
          <p:cNvPr id="70" name="line B LIF to cluster net"/>
          <p:cNvCxnSpPr/>
          <p:nvPr/>
        </p:nvCxnSpPr>
        <p:spPr bwMode="auto">
          <a:xfrm>
            <a:off x="7582651" y="3299791"/>
            <a:ext cx="0" cy="247514"/>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cxnSp>
        <p:nvCxnSpPr>
          <p:cNvPr id="71" name="line B LIF to B vol"/>
          <p:cNvCxnSpPr/>
          <p:nvPr/>
        </p:nvCxnSpPr>
        <p:spPr bwMode="auto">
          <a:xfrm>
            <a:off x="7582651" y="3299793"/>
            <a:ext cx="0" cy="1215411"/>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cxnSp>
        <p:nvCxnSpPr>
          <p:cNvPr id="72" name="line client to node B"/>
          <p:cNvCxnSpPr>
            <a:stCxn id="66" idx="2"/>
          </p:cNvCxnSpPr>
          <p:nvPr/>
        </p:nvCxnSpPr>
        <p:spPr bwMode="auto">
          <a:xfrm>
            <a:off x="6915627" y="2254252"/>
            <a:ext cx="656151" cy="968959"/>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cxnSp>
        <p:nvCxnSpPr>
          <p:cNvPr id="73" name="line A cluster net to A vol"/>
          <p:cNvCxnSpPr/>
          <p:nvPr/>
        </p:nvCxnSpPr>
        <p:spPr bwMode="auto">
          <a:xfrm>
            <a:off x="6252341" y="3577851"/>
            <a:ext cx="6125" cy="1094163"/>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pic>
        <p:nvPicPr>
          <p:cNvPr id="74" name="volume T1" descr="C:\Users\PrestoGeorge\Desktop\Original-Cylindar.gif"/>
          <p:cNvPicPr>
            <a:picLocks noChangeAspect="1" noChangeArrowheads="1"/>
          </p:cNvPicPr>
          <p:nvPr/>
        </p:nvPicPr>
        <p:blipFill>
          <a:blip r:embed="rId10" cstate="print">
            <a:lum bright="70000" contrast="-70000"/>
            <a:extLst>
              <a:ext uri="{BEBA8EAE-BF5A-486C-A8C5-ECC9F3942E4B}">
                <a14:imgProps xmlns:a14="http://schemas.microsoft.com/office/drawing/2010/main">
                  <a14:imgLayer r:embed="rId11">
                    <a14:imgEffect>
                      <a14:brightnessContrast bright="20000" contrast="-40000"/>
                    </a14:imgEffect>
                  </a14:imgLayer>
                </a14:imgProps>
              </a:ext>
            </a:extLst>
          </a:blip>
          <a:srcRect/>
          <a:stretch>
            <a:fillRect/>
          </a:stretch>
        </p:blipFill>
        <p:spPr bwMode="auto">
          <a:xfrm>
            <a:off x="7337026" y="4243125"/>
            <a:ext cx="511343" cy="686276"/>
          </a:xfrm>
          <a:prstGeom prst="rect">
            <a:avLst/>
          </a:prstGeom>
          <a:noFill/>
        </p:spPr>
      </p:pic>
      <p:pic>
        <p:nvPicPr>
          <p:cNvPr id="75" name="volume T2" descr="C:\Users\PrestoGeorge\Desktop\Original-Cylindar.gif"/>
          <p:cNvPicPr>
            <a:picLocks noChangeAspect="1" noChangeArrowheads="1"/>
          </p:cNvPicPr>
          <p:nvPr/>
        </p:nvPicPr>
        <p:blipFill>
          <a:blip r:embed="rId12" cstate="print">
            <a:lum bright="70000" contrast="-70000"/>
            <a:extLst>
              <a:ext uri="{BEBA8EAE-BF5A-486C-A8C5-ECC9F3942E4B}">
                <a14:imgProps xmlns:a14="http://schemas.microsoft.com/office/drawing/2010/main">
                  <a14:imgLayer r:embed="rId11">
                    <a14:imgEffect>
                      <a14:brightnessContrast contrast="40000"/>
                    </a14:imgEffect>
                  </a14:imgLayer>
                </a14:imgProps>
              </a:ext>
            </a:extLst>
          </a:blip>
          <a:srcRect/>
          <a:stretch>
            <a:fillRect/>
          </a:stretch>
        </p:blipFill>
        <p:spPr bwMode="auto">
          <a:xfrm>
            <a:off x="7337026" y="4243125"/>
            <a:ext cx="511343" cy="686276"/>
          </a:xfrm>
          <a:prstGeom prst="rect">
            <a:avLst/>
          </a:prstGeom>
          <a:noFill/>
        </p:spPr>
      </p:pic>
      <p:pic>
        <p:nvPicPr>
          <p:cNvPr id="76" name="volume T3" descr="C:\Users\PrestoGeorge\Desktop\Original-Cylindar.gif"/>
          <p:cNvPicPr>
            <a:picLocks noChangeAspect="1" noChangeArrowheads="1"/>
          </p:cNvPicPr>
          <p:nvPr/>
        </p:nvPicPr>
        <p:blipFill>
          <a:blip r:embed="rId13" cstate="print">
            <a:lum bright="70000" contrast="-70000"/>
            <a:extLst>
              <a:ext uri="{BEBA8EAE-BF5A-486C-A8C5-ECC9F3942E4B}">
                <a14:imgProps xmlns:a14="http://schemas.microsoft.com/office/drawing/2010/main">
                  <a14:imgLayer r:embed="rId11">
                    <a14:imgEffect>
                      <a14:brightnessContrast contrast="20000"/>
                    </a14:imgEffect>
                  </a14:imgLayer>
                </a14:imgProps>
              </a:ext>
            </a:extLst>
          </a:blip>
          <a:srcRect/>
          <a:stretch>
            <a:fillRect/>
          </a:stretch>
        </p:blipFill>
        <p:spPr bwMode="auto">
          <a:xfrm>
            <a:off x="7337026" y="4243125"/>
            <a:ext cx="511343" cy="686276"/>
          </a:xfrm>
          <a:prstGeom prst="rect">
            <a:avLst/>
          </a:prstGeom>
          <a:noFill/>
        </p:spPr>
      </p:pic>
      <p:pic>
        <p:nvPicPr>
          <p:cNvPr id="77" name="volume T4" descr="C:\Users\PrestoGeorge\Desktop\Original-Cylindar.gif"/>
          <p:cNvPicPr>
            <a:picLocks noChangeAspect="1" noChangeArrowheads="1"/>
          </p:cNvPicPr>
          <p:nvPr/>
        </p:nvPicPr>
        <p:blipFill>
          <a:blip r:embed="rId14" cstate="print">
            <a:lum bright="70000" contrast="-70000"/>
          </a:blip>
          <a:srcRect/>
          <a:stretch>
            <a:fillRect/>
          </a:stretch>
        </p:blipFill>
        <p:spPr bwMode="auto">
          <a:xfrm>
            <a:off x="7337026" y="4243125"/>
            <a:ext cx="511343" cy="686276"/>
          </a:xfrm>
          <a:prstGeom prst="rect">
            <a:avLst/>
          </a:prstGeom>
          <a:noFill/>
        </p:spPr>
      </p:pic>
      <p:pic>
        <p:nvPicPr>
          <p:cNvPr id="78" name="volume dest" descr="C:\Users\PrestoGeorge\Desktop\Original-Cylindar.gif"/>
          <p:cNvPicPr>
            <a:picLocks noChangeAspect="1" noChangeArrowheads="1"/>
          </p:cNvPicPr>
          <p:nvPr/>
        </p:nvPicPr>
        <p:blipFill>
          <a:blip r:embed="rId15" cstate="print">
            <a:duotone>
              <a:prstClr val="black"/>
              <a:schemeClr val="accent5">
                <a:tint val="45000"/>
                <a:satMod val="400000"/>
              </a:schemeClr>
            </a:duotone>
          </a:blip>
          <a:srcRect/>
          <a:stretch>
            <a:fillRect/>
          </a:stretch>
        </p:blipFill>
        <p:spPr bwMode="auto">
          <a:xfrm>
            <a:off x="5992657" y="4591204"/>
            <a:ext cx="511343" cy="686276"/>
          </a:xfrm>
          <a:prstGeom prst="rect">
            <a:avLst/>
          </a:prstGeom>
          <a:noFill/>
        </p:spPr>
      </p:pic>
      <p:pic>
        <p:nvPicPr>
          <p:cNvPr id="79" name="volume src" descr="C:\Users\PrestoGeorge\Desktop\Original-Cylindar.gif"/>
          <p:cNvPicPr>
            <a:picLocks noChangeAspect="1" noChangeArrowheads="1"/>
          </p:cNvPicPr>
          <p:nvPr/>
        </p:nvPicPr>
        <p:blipFill>
          <a:blip r:embed="rId15" cstate="print">
            <a:duotone>
              <a:prstClr val="black"/>
              <a:schemeClr val="accent5">
                <a:tint val="45000"/>
                <a:satMod val="400000"/>
              </a:schemeClr>
            </a:duotone>
          </a:blip>
          <a:srcRect/>
          <a:stretch>
            <a:fillRect/>
          </a:stretch>
        </p:blipFill>
        <p:spPr bwMode="auto">
          <a:xfrm>
            <a:off x="7337026" y="4243125"/>
            <a:ext cx="511343" cy="686276"/>
          </a:xfrm>
          <a:prstGeom prst="rect">
            <a:avLst/>
          </a:prstGeom>
          <a:noFill/>
        </p:spPr>
      </p:pic>
      <p:sp>
        <p:nvSpPr>
          <p:cNvPr id="80" name="LIF dst"/>
          <p:cNvSpPr>
            <a:spLocks noChangeArrowheads="1"/>
          </p:cNvSpPr>
          <p:nvPr/>
        </p:nvSpPr>
        <p:spPr bwMode="auto">
          <a:xfrm>
            <a:off x="6002266" y="3106905"/>
            <a:ext cx="511977" cy="240131"/>
          </a:xfrm>
          <a:prstGeom prst="hexagon">
            <a:avLst>
              <a:gd name="adj" fmla="val 25001"/>
              <a:gd name="vf" fmla="val 115470"/>
            </a:avLst>
          </a:prstGeom>
          <a:solidFill>
            <a:schemeClr val="accent5">
              <a:lumMod val="75000"/>
            </a:schemeClr>
          </a:solidFill>
          <a:ln w="38100" algn="ctr">
            <a:solidFill>
              <a:schemeClr val="tx1"/>
            </a:solidFill>
            <a:round/>
            <a:headEnd/>
            <a:tailEnd/>
          </a:ln>
        </p:spPr>
        <p:txBody>
          <a:bodyPr wrap="none" anchor="ctr" anchorCtr="1"/>
          <a:lstStyle/>
          <a:p>
            <a:pPr algn="ctr">
              <a:buClr>
                <a:schemeClr val="accent2"/>
              </a:buClr>
            </a:pPr>
            <a:r>
              <a:rPr lang="en-US" sz="1400" b="1" dirty="0" smtClean="0">
                <a:solidFill>
                  <a:schemeClr val="bg1"/>
                </a:solidFill>
              </a:rPr>
              <a:t>LIF</a:t>
            </a:r>
            <a:endParaRPr lang="en-US" sz="1400" b="1" dirty="0">
              <a:solidFill>
                <a:schemeClr val="bg1"/>
              </a:solidFill>
            </a:endParaRPr>
          </a:p>
        </p:txBody>
      </p:sp>
      <p:sp>
        <p:nvSpPr>
          <p:cNvPr id="81" name="LIF move"/>
          <p:cNvSpPr>
            <a:spLocks noChangeArrowheads="1"/>
          </p:cNvSpPr>
          <p:nvPr/>
        </p:nvSpPr>
        <p:spPr bwMode="auto">
          <a:xfrm>
            <a:off x="7326662" y="3103145"/>
            <a:ext cx="511977" cy="240131"/>
          </a:xfrm>
          <a:prstGeom prst="hexagon">
            <a:avLst>
              <a:gd name="adj" fmla="val 25001"/>
              <a:gd name="vf" fmla="val 115470"/>
            </a:avLst>
          </a:prstGeom>
          <a:noFill/>
          <a:ln w="38100" algn="ctr">
            <a:solidFill>
              <a:schemeClr val="tx1"/>
            </a:solidFill>
            <a:round/>
            <a:headEnd/>
            <a:tailEnd/>
          </a:ln>
        </p:spPr>
        <p:txBody>
          <a:bodyPr wrap="none" anchor="ctr" anchorCtr="1"/>
          <a:lstStyle/>
          <a:p>
            <a:pPr algn="ctr">
              <a:buClr>
                <a:schemeClr val="accent2"/>
              </a:buClr>
            </a:pPr>
            <a:endParaRPr lang="en-US" sz="1400" b="1" dirty="0">
              <a:solidFill>
                <a:schemeClr val="bg1"/>
              </a:solidFill>
            </a:endParaRPr>
          </a:p>
        </p:txBody>
      </p:sp>
      <p:sp>
        <p:nvSpPr>
          <p:cNvPr id="82" name="LIF src"/>
          <p:cNvSpPr>
            <a:spLocks noChangeArrowheads="1"/>
          </p:cNvSpPr>
          <p:nvPr/>
        </p:nvSpPr>
        <p:spPr bwMode="auto">
          <a:xfrm>
            <a:off x="7326662" y="3106905"/>
            <a:ext cx="511977" cy="240131"/>
          </a:xfrm>
          <a:prstGeom prst="hexagon">
            <a:avLst>
              <a:gd name="adj" fmla="val 25001"/>
              <a:gd name="vf" fmla="val 115470"/>
            </a:avLst>
          </a:prstGeom>
          <a:solidFill>
            <a:schemeClr val="accent5">
              <a:lumMod val="75000"/>
            </a:schemeClr>
          </a:solidFill>
          <a:ln w="38100" algn="ctr">
            <a:solidFill>
              <a:schemeClr val="tx1"/>
            </a:solidFill>
            <a:round/>
            <a:headEnd/>
            <a:tailEnd/>
          </a:ln>
        </p:spPr>
        <p:txBody>
          <a:bodyPr wrap="none" anchor="ctr" anchorCtr="1"/>
          <a:lstStyle/>
          <a:p>
            <a:pPr algn="ctr">
              <a:buClr>
                <a:schemeClr val="accent2"/>
              </a:buClr>
            </a:pPr>
            <a:r>
              <a:rPr lang="en-US" sz="1400" b="1" dirty="0" smtClean="0">
                <a:solidFill>
                  <a:schemeClr val="bg1"/>
                </a:solidFill>
              </a:rPr>
              <a:t>LIF</a:t>
            </a:r>
            <a:endParaRPr lang="en-US" sz="1400" b="1" dirty="0">
              <a:solidFill>
                <a:schemeClr val="bg1"/>
              </a:solidFill>
            </a:endParaRPr>
          </a:p>
        </p:txBody>
      </p:sp>
      <p:cxnSp>
        <p:nvCxnSpPr>
          <p:cNvPr id="68" name="line A LIF to A vol"/>
          <p:cNvCxnSpPr>
            <a:endCxn id="78" idx="0"/>
          </p:cNvCxnSpPr>
          <p:nvPr/>
        </p:nvCxnSpPr>
        <p:spPr bwMode="auto">
          <a:xfrm>
            <a:off x="6248328" y="3376578"/>
            <a:ext cx="0" cy="1214627"/>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sp>
        <p:nvSpPr>
          <p:cNvPr id="4" name="Espaço Reservado para Número de Slide 3"/>
          <p:cNvSpPr>
            <a:spLocks noGrp="1"/>
          </p:cNvSpPr>
          <p:nvPr>
            <p:ph type="sldNum" sz="quarter" idx="4"/>
          </p:nvPr>
        </p:nvSpPr>
        <p:spPr/>
        <p:txBody>
          <a:bodyPr/>
          <a:lstStyle/>
          <a:p>
            <a:fld id="{B071A5F3-A4FF-4CEE-8215-C08835B585C1}" type="slidenum">
              <a:rPr lang="en-US" smtClean="0"/>
              <a:pPr/>
              <a:t>71</a:t>
            </a:fld>
            <a:endParaRPr lang="en-US" dirty="0"/>
          </a:p>
        </p:txBody>
      </p:sp>
      <p:sp>
        <p:nvSpPr>
          <p:cNvPr id="5" name="Retângulo 4"/>
          <p:cNvSpPr/>
          <p:nvPr/>
        </p:nvSpPr>
        <p:spPr>
          <a:xfrm>
            <a:off x="7863998" y="6165304"/>
            <a:ext cx="1115616" cy="56783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9988889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16000" fill="hold" nodeType="clickEffect">
                                  <p:stCondLst>
                                    <p:cond delay="0"/>
                                  </p:stCondLst>
                                  <p:childTnLst>
                                    <p:animEffect transition="out" filter="fade">
                                      <p:cBhvr>
                                        <p:cTn id="6" dur="500" tmFilter="0, 0; .2, .5; .8, .5; 1, 0"/>
                                        <p:tgtEl>
                                          <p:spTgt spid="71"/>
                                        </p:tgtEl>
                                      </p:cBhvr>
                                    </p:animEffect>
                                    <p:animScale>
                                      <p:cBhvr>
                                        <p:cTn id="7" dur="250" autoRev="1" fill="hold"/>
                                        <p:tgtEl>
                                          <p:spTgt spid="71"/>
                                        </p:tgtEl>
                                      </p:cBhvr>
                                      <p:by x="105000" y="105000"/>
                                    </p:animScale>
                                  </p:childTnLst>
                                </p:cTn>
                              </p:par>
                              <p:par>
                                <p:cTn id="8" presetID="26" presetClass="emph" presetSubtype="0" repeatCount="16000" fill="hold" nodeType="withEffect">
                                  <p:stCondLst>
                                    <p:cond delay="0"/>
                                  </p:stCondLst>
                                  <p:childTnLst>
                                    <p:animEffect transition="out" filter="fade">
                                      <p:cBhvr>
                                        <p:cTn id="9" dur="500" tmFilter="0, 0; .2, .5; .8, .5; 1, 0"/>
                                        <p:tgtEl>
                                          <p:spTgt spid="72"/>
                                        </p:tgtEl>
                                      </p:cBhvr>
                                    </p:animEffect>
                                    <p:animScale>
                                      <p:cBhvr>
                                        <p:cTn id="10" dur="250" autoRev="1" fill="hold"/>
                                        <p:tgtEl>
                                          <p:spTgt spid="72"/>
                                        </p:tgtEl>
                                      </p:cBhvr>
                                      <p:by x="105000" y="105000"/>
                                    </p:animScale>
                                  </p:childTnLst>
                                </p:cTn>
                              </p:par>
                              <p:par>
                                <p:cTn id="11" presetID="0" presetClass="path" presetSubtype="0" accel="50000" decel="50000" fill="hold" nodeType="withEffect">
                                  <p:stCondLst>
                                    <p:cond delay="0"/>
                                  </p:stCondLst>
                                  <p:childTnLst>
                                    <p:animMotion origin="layout" path="M -0.00091 -0.00208 L -0.00039 -0.08403 L -0.14615 -0.08472 L -0.14628 0.05139 " pathEditMode="relative" rAng="0" ptsTypes="FAAF">
                                      <p:cBhvr>
                                        <p:cTn id="12" dur="2000" fill="hold"/>
                                        <p:tgtEl>
                                          <p:spTgt spid="74"/>
                                        </p:tgtEl>
                                        <p:attrNameLst>
                                          <p:attrName>ppt_x</p:attrName>
                                          <p:attrName>ppt_y</p:attrName>
                                        </p:attrNameLst>
                                      </p:cBhvr>
                                      <p:rCtr x="-7242" y="-1458"/>
                                    </p:animMotion>
                                  </p:childTnLst>
                                </p:cTn>
                              </p:par>
                              <p:par>
                                <p:cTn id="13" presetID="22" presetClass="entr" presetSubtype="4" fill="hold" nodeType="withEffect">
                                  <p:stCondLst>
                                    <p:cond delay="2000"/>
                                  </p:stCondLst>
                                  <p:childTnLst>
                                    <p:set>
                                      <p:cBhvr>
                                        <p:cTn id="14" dur="1" fill="hold">
                                          <p:stCondLst>
                                            <p:cond delay="0"/>
                                          </p:stCondLst>
                                        </p:cTn>
                                        <p:tgtEl>
                                          <p:spTgt spid="78"/>
                                        </p:tgtEl>
                                        <p:attrNameLst>
                                          <p:attrName>style.visibility</p:attrName>
                                        </p:attrNameLst>
                                      </p:cBhvr>
                                      <p:to>
                                        <p:strVal val="visible"/>
                                      </p:to>
                                    </p:set>
                                    <p:animEffect transition="in" filter="wipe(down)">
                                      <p:cBhvr>
                                        <p:cTn id="15" dur="6000"/>
                                        <p:tgtEl>
                                          <p:spTgt spid="78"/>
                                        </p:tgtEl>
                                      </p:cBhvr>
                                    </p:animEffect>
                                  </p:childTnLst>
                                </p:cTn>
                              </p:par>
                              <p:par>
                                <p:cTn id="16" presetID="0" presetClass="path" presetSubtype="0" accel="50000" decel="50000" fill="hold" nodeType="withEffect">
                                  <p:stCondLst>
                                    <p:cond delay="2000"/>
                                  </p:stCondLst>
                                  <p:childTnLst>
                                    <p:animMotion origin="layout" path="M -0.00039 -0.00162 L -0.00052 -0.08356 L -0.14654 -0.08333 L -0.14628 0.05185 " pathEditMode="relative" rAng="0" ptsTypes="FAAF">
                                      <p:cBhvr>
                                        <p:cTn id="17" dur="2000" fill="hold"/>
                                        <p:tgtEl>
                                          <p:spTgt spid="75"/>
                                        </p:tgtEl>
                                        <p:attrNameLst>
                                          <p:attrName>ppt_x</p:attrName>
                                          <p:attrName>ppt_y</p:attrName>
                                        </p:attrNameLst>
                                      </p:cBhvr>
                                      <p:rCtr x="-7308" y="-1435"/>
                                    </p:animMotion>
                                  </p:childTnLst>
                                </p:cTn>
                              </p:par>
                              <p:par>
                                <p:cTn id="18" presetID="0" presetClass="path" presetSubtype="0" accel="50000" decel="50000" fill="hold" nodeType="withEffect">
                                  <p:stCondLst>
                                    <p:cond delay="4000"/>
                                  </p:stCondLst>
                                  <p:childTnLst>
                                    <p:animMotion origin="layout" path="M -0.00091 -0.00208 L -0.00091 -0.08403 L -0.14615 -0.08472 L -0.14628 0.05139 " pathEditMode="relative" rAng="0" ptsTypes="FAAF">
                                      <p:cBhvr>
                                        <p:cTn id="19" dur="2000" fill="hold"/>
                                        <p:tgtEl>
                                          <p:spTgt spid="76"/>
                                        </p:tgtEl>
                                        <p:attrNameLst>
                                          <p:attrName>ppt_x</p:attrName>
                                          <p:attrName>ppt_y</p:attrName>
                                        </p:attrNameLst>
                                      </p:cBhvr>
                                      <p:rCtr x="-7268" y="-1458"/>
                                    </p:animMotion>
                                  </p:childTnLst>
                                </p:cTn>
                              </p:par>
                              <p:par>
                                <p:cTn id="20" presetID="0" presetClass="path" presetSubtype="0" accel="50000" decel="50000" fill="hold" nodeType="withEffect">
                                  <p:stCondLst>
                                    <p:cond delay="6000"/>
                                  </p:stCondLst>
                                  <p:childTnLst>
                                    <p:animMotion origin="layout" path="M -0.00039 -0.00069 L -0.00065 -0.08356 L -0.14615 -0.08472 L -0.14615 0.05139 " pathEditMode="relative" rAng="0" ptsTypes="FAAF">
                                      <p:cBhvr>
                                        <p:cTn id="21" dur="2000" fill="hold"/>
                                        <p:tgtEl>
                                          <p:spTgt spid="77"/>
                                        </p:tgtEl>
                                        <p:attrNameLst>
                                          <p:attrName>ppt_x</p:attrName>
                                          <p:attrName>ppt_y</p:attrName>
                                        </p:attrNameLst>
                                      </p:cBhvr>
                                      <p:rCtr x="-7295" y="-1597"/>
                                    </p:animMotion>
                                  </p:childTnLst>
                                </p:cTn>
                              </p:par>
                              <p:par>
                                <p:cTn id="22" presetID="1" presetClass="exit" presetSubtype="0" fill="hold" nodeType="withEffect">
                                  <p:stCondLst>
                                    <p:cond delay="8000"/>
                                  </p:stCondLst>
                                  <p:childTnLst>
                                    <p:set>
                                      <p:cBhvr>
                                        <p:cTn id="23" dur="1" fill="hold">
                                          <p:stCondLst>
                                            <p:cond delay="0"/>
                                          </p:stCondLst>
                                        </p:cTn>
                                        <p:tgtEl>
                                          <p:spTgt spid="74"/>
                                        </p:tgtEl>
                                        <p:attrNameLst>
                                          <p:attrName>style.visibility</p:attrName>
                                        </p:attrNameLst>
                                      </p:cBhvr>
                                      <p:to>
                                        <p:strVal val="hidden"/>
                                      </p:to>
                                    </p:set>
                                  </p:childTnLst>
                                </p:cTn>
                              </p:par>
                              <p:par>
                                <p:cTn id="24" presetID="1" presetClass="exit" presetSubtype="0" fill="hold" nodeType="withEffect">
                                  <p:stCondLst>
                                    <p:cond delay="8000"/>
                                  </p:stCondLst>
                                  <p:childTnLst>
                                    <p:set>
                                      <p:cBhvr>
                                        <p:cTn id="25" dur="1" fill="hold">
                                          <p:stCondLst>
                                            <p:cond delay="0"/>
                                          </p:stCondLst>
                                        </p:cTn>
                                        <p:tgtEl>
                                          <p:spTgt spid="75"/>
                                        </p:tgtEl>
                                        <p:attrNameLst>
                                          <p:attrName>style.visibility</p:attrName>
                                        </p:attrNameLst>
                                      </p:cBhvr>
                                      <p:to>
                                        <p:strVal val="hidden"/>
                                      </p:to>
                                    </p:set>
                                  </p:childTnLst>
                                </p:cTn>
                              </p:par>
                              <p:par>
                                <p:cTn id="26" presetID="1" presetClass="exit" presetSubtype="0" fill="hold" nodeType="withEffect">
                                  <p:stCondLst>
                                    <p:cond delay="8000"/>
                                  </p:stCondLst>
                                  <p:childTnLst>
                                    <p:set>
                                      <p:cBhvr>
                                        <p:cTn id="27" dur="1" fill="hold">
                                          <p:stCondLst>
                                            <p:cond delay="0"/>
                                          </p:stCondLst>
                                        </p:cTn>
                                        <p:tgtEl>
                                          <p:spTgt spid="76"/>
                                        </p:tgtEl>
                                        <p:attrNameLst>
                                          <p:attrName>style.visibility</p:attrName>
                                        </p:attrNameLst>
                                      </p:cBhvr>
                                      <p:to>
                                        <p:strVal val="hidden"/>
                                      </p:to>
                                    </p:set>
                                  </p:childTnLst>
                                </p:cTn>
                              </p:par>
                              <p:par>
                                <p:cTn id="28" presetID="1" presetClass="exit" presetSubtype="0" fill="hold" nodeType="withEffect">
                                  <p:stCondLst>
                                    <p:cond delay="8000"/>
                                  </p:stCondLst>
                                  <p:childTnLst>
                                    <p:set>
                                      <p:cBhvr>
                                        <p:cTn id="29" dur="1" fill="hold">
                                          <p:stCondLst>
                                            <p:cond delay="0"/>
                                          </p:stCondLst>
                                        </p:cTn>
                                        <p:tgtEl>
                                          <p:spTgt spid="77"/>
                                        </p:tgtEl>
                                        <p:attrNameLst>
                                          <p:attrName>style.visibility</p:attrName>
                                        </p:attrNameLst>
                                      </p:cBhvr>
                                      <p:to>
                                        <p:strVal val="hidden"/>
                                      </p:to>
                                    </p:set>
                                  </p:childTnLst>
                                </p:cTn>
                              </p:par>
                            </p:childTnLst>
                          </p:cTn>
                        </p:par>
                        <p:par>
                          <p:cTn id="30" fill="hold">
                            <p:stCondLst>
                              <p:cond delay="8000"/>
                            </p:stCondLst>
                            <p:childTnLst>
                              <p:par>
                                <p:cTn id="31" presetID="1" presetClass="exit" presetSubtype="0" fill="hold" nodeType="afterEffect">
                                  <p:stCondLst>
                                    <p:cond delay="0"/>
                                  </p:stCondLst>
                                  <p:childTnLst>
                                    <p:set>
                                      <p:cBhvr>
                                        <p:cTn id="32" dur="1" fill="hold">
                                          <p:stCondLst>
                                            <p:cond delay="0"/>
                                          </p:stCondLst>
                                        </p:cTn>
                                        <p:tgtEl>
                                          <p:spTgt spid="71"/>
                                        </p:tgtEl>
                                        <p:attrNameLst>
                                          <p:attrName>style.visibility</p:attrName>
                                        </p:attrNameLst>
                                      </p:cBhvr>
                                      <p:to>
                                        <p:strVal val="hidden"/>
                                      </p:to>
                                    </p:set>
                                  </p:childTnLst>
                                </p:cTn>
                              </p:par>
                            </p:childTnLst>
                          </p:cTn>
                        </p:par>
                        <p:par>
                          <p:cTn id="33" fill="hold">
                            <p:stCondLst>
                              <p:cond delay="8000"/>
                            </p:stCondLst>
                            <p:childTnLst>
                              <p:par>
                                <p:cTn id="34" presetID="1" presetClass="exit" presetSubtype="0" fill="hold" nodeType="afterEffect">
                                  <p:stCondLst>
                                    <p:cond delay="0"/>
                                  </p:stCondLst>
                                  <p:childTnLst>
                                    <p:set>
                                      <p:cBhvr>
                                        <p:cTn id="35" dur="1" fill="hold">
                                          <p:stCondLst>
                                            <p:cond delay="0"/>
                                          </p:stCondLst>
                                        </p:cTn>
                                        <p:tgtEl>
                                          <p:spTgt spid="72"/>
                                        </p:tgtEl>
                                        <p:attrNameLst>
                                          <p:attrName>style.visibility</p:attrName>
                                        </p:attrNameLst>
                                      </p:cBhvr>
                                      <p:to>
                                        <p:strVal val="hidden"/>
                                      </p:to>
                                    </p:set>
                                  </p:childTnLst>
                                </p:cTn>
                              </p:par>
                            </p:childTnLst>
                          </p:cTn>
                        </p:par>
                        <p:par>
                          <p:cTn id="36" fill="hold">
                            <p:stCondLst>
                              <p:cond delay="8000"/>
                            </p:stCondLst>
                            <p:childTnLst>
                              <p:par>
                                <p:cTn id="37" presetID="1" presetClass="entr" presetSubtype="0" fill="hold" nodeType="after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par>
                          <p:cTn id="39" fill="hold">
                            <p:stCondLst>
                              <p:cond delay="8000"/>
                            </p:stCondLst>
                            <p:childTnLst>
                              <p:par>
                                <p:cTn id="40" presetID="1" presetClass="entr" presetSubtype="0" fill="hold" nodeType="afterEffect">
                                  <p:stCondLst>
                                    <p:cond delay="0"/>
                                  </p:stCondLst>
                                  <p:childTnLst>
                                    <p:set>
                                      <p:cBhvr>
                                        <p:cTn id="41" dur="1" fill="hold">
                                          <p:stCondLst>
                                            <p:cond delay="0"/>
                                          </p:stCondLst>
                                        </p:cTn>
                                        <p:tgtEl>
                                          <p:spTgt spid="69"/>
                                        </p:tgtEl>
                                        <p:attrNameLst>
                                          <p:attrName>style.visibility</p:attrName>
                                        </p:attrNameLst>
                                      </p:cBhvr>
                                      <p:to>
                                        <p:strVal val="visible"/>
                                      </p:to>
                                    </p:set>
                                  </p:childTnLst>
                                </p:cTn>
                              </p:par>
                            </p:childTnLst>
                          </p:cTn>
                        </p:par>
                        <p:par>
                          <p:cTn id="42" fill="hold">
                            <p:stCondLst>
                              <p:cond delay="8000"/>
                            </p:stCondLst>
                            <p:childTnLst>
                              <p:par>
                                <p:cTn id="43" presetID="1" presetClass="entr" presetSubtype="0" fill="hold" nodeType="after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childTnLst>
                          </p:cTn>
                        </p:par>
                        <p:par>
                          <p:cTn id="45" fill="hold">
                            <p:stCondLst>
                              <p:cond delay="8000"/>
                            </p:stCondLst>
                            <p:childTnLst>
                              <p:par>
                                <p:cTn id="46" presetID="1" presetClass="entr" presetSubtype="0" fill="hold" nodeType="after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par>
                                <p:cTn id="48" presetID="1" presetClass="exit" presetSubtype="0" fill="hold" nodeType="withEffect">
                                  <p:stCondLst>
                                    <p:cond delay="0"/>
                                  </p:stCondLst>
                                  <p:childTnLst>
                                    <p:set>
                                      <p:cBhvr>
                                        <p:cTn id="49" dur="1" fill="hold">
                                          <p:stCondLst>
                                            <p:cond delay="0"/>
                                          </p:stCondLst>
                                        </p:cTn>
                                        <p:tgtEl>
                                          <p:spTgt spid="79"/>
                                        </p:tgtEl>
                                        <p:attrNameLst>
                                          <p:attrName>style.visibility</p:attrName>
                                        </p:attrNameLst>
                                      </p:cBhvr>
                                      <p:to>
                                        <p:strVal val="hidden"/>
                                      </p:to>
                                    </p:set>
                                  </p:childTnLst>
                                </p:cTn>
                              </p:par>
                            </p:childTnLst>
                          </p:cTn>
                        </p:par>
                        <p:par>
                          <p:cTn id="50" fill="hold">
                            <p:stCondLst>
                              <p:cond delay="8000"/>
                            </p:stCondLst>
                            <p:childTnLst>
                              <p:par>
                                <p:cTn id="51" presetID="26" presetClass="emph" presetSubtype="0" repeatCount="indefinite" nodeType="afterEffect">
                                  <p:stCondLst>
                                    <p:cond delay="0"/>
                                  </p:stCondLst>
                                  <p:endCondLst>
                                    <p:cond evt="onNext" delay="0">
                                      <p:tgtEl>
                                        <p:sldTgt/>
                                      </p:tgtEl>
                                    </p:cond>
                                  </p:endCondLst>
                                  <p:childTnLst>
                                    <p:animEffect transition="out" filter="fade">
                                      <p:cBhvr>
                                        <p:cTn id="52" dur="500" tmFilter="0, 0; .2, .5; .8, .5; 1, 0"/>
                                        <p:tgtEl>
                                          <p:spTgt spid="72"/>
                                        </p:tgtEl>
                                      </p:cBhvr>
                                    </p:animEffect>
                                    <p:animScale>
                                      <p:cBhvr>
                                        <p:cTn id="53" dur="250" autoRev="1" fill="hold"/>
                                        <p:tgtEl>
                                          <p:spTgt spid="72"/>
                                        </p:tgtEl>
                                      </p:cBhvr>
                                      <p:by x="105000" y="105000"/>
                                    </p:animScale>
                                  </p:childTnLst>
                                </p:cTn>
                              </p:par>
                              <p:par>
                                <p:cTn id="54" presetID="26" presetClass="emph" presetSubtype="0" repeatCount="indefinite" nodeType="withEffect">
                                  <p:stCondLst>
                                    <p:cond delay="0"/>
                                  </p:stCondLst>
                                  <p:endCondLst>
                                    <p:cond evt="onNext" delay="0">
                                      <p:tgtEl>
                                        <p:sldTgt/>
                                      </p:tgtEl>
                                    </p:cond>
                                  </p:endCondLst>
                                  <p:childTnLst>
                                    <p:animEffect transition="out" filter="fade">
                                      <p:cBhvr>
                                        <p:cTn id="55" dur="500" tmFilter="0, 0; .2, .5; .8, .5; 1, 0"/>
                                        <p:tgtEl>
                                          <p:spTgt spid="69"/>
                                        </p:tgtEl>
                                      </p:cBhvr>
                                    </p:animEffect>
                                    <p:animScale>
                                      <p:cBhvr>
                                        <p:cTn id="56" dur="250" autoRev="1" fill="hold"/>
                                        <p:tgtEl>
                                          <p:spTgt spid="69"/>
                                        </p:tgtEl>
                                      </p:cBhvr>
                                      <p:by x="105000" y="105000"/>
                                    </p:animScale>
                                  </p:childTnLst>
                                </p:cTn>
                              </p:par>
                              <p:par>
                                <p:cTn id="57" presetID="26" presetClass="emph" presetSubtype="0" repeatCount="indefinite" nodeType="withEffect">
                                  <p:stCondLst>
                                    <p:cond delay="0"/>
                                  </p:stCondLst>
                                  <p:endCondLst>
                                    <p:cond evt="onNext" delay="0">
                                      <p:tgtEl>
                                        <p:sldTgt/>
                                      </p:tgtEl>
                                    </p:cond>
                                  </p:endCondLst>
                                  <p:childTnLst>
                                    <p:animEffect transition="out" filter="fade">
                                      <p:cBhvr>
                                        <p:cTn id="58" dur="500" tmFilter="0, 0; .2, .5; .8, .5; 1, 0"/>
                                        <p:tgtEl>
                                          <p:spTgt spid="73"/>
                                        </p:tgtEl>
                                      </p:cBhvr>
                                    </p:animEffect>
                                    <p:animScale>
                                      <p:cBhvr>
                                        <p:cTn id="59" dur="250" autoRev="1" fill="hold"/>
                                        <p:tgtEl>
                                          <p:spTgt spid="73"/>
                                        </p:tgtEl>
                                      </p:cBhvr>
                                      <p:by x="105000" y="105000"/>
                                    </p:animScale>
                                  </p:childTnLst>
                                </p:cTn>
                              </p:par>
                              <p:par>
                                <p:cTn id="60" presetID="26" presetClass="emph" presetSubtype="0" repeatCount="indefinite" nodeType="withEffect">
                                  <p:stCondLst>
                                    <p:cond delay="0"/>
                                  </p:stCondLst>
                                  <p:endCondLst>
                                    <p:cond evt="onNext" delay="0">
                                      <p:tgtEl>
                                        <p:sldTgt/>
                                      </p:tgtEl>
                                    </p:cond>
                                  </p:endCondLst>
                                  <p:childTnLst>
                                    <p:animEffect transition="out" filter="fade">
                                      <p:cBhvr>
                                        <p:cTn id="61" dur="500" tmFilter="0, 0; .2, .5; .8, .5; 1, 0"/>
                                        <p:tgtEl>
                                          <p:spTgt spid="70"/>
                                        </p:tgtEl>
                                      </p:cBhvr>
                                    </p:animEffect>
                                    <p:animScale>
                                      <p:cBhvr>
                                        <p:cTn id="62" dur="250" autoRev="1" fill="hold"/>
                                        <p:tgtEl>
                                          <p:spTgt spid="70"/>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500"/>
                                  </p:stCondLst>
                                  <p:childTnLst>
                                    <p:animMotion origin="layout" path="M -3.33333E-6 -3.33333E-6 L -0.14288 -0.00046 " pathEditMode="relative" rAng="0" ptsTypes="AA">
                                      <p:cBhvr>
                                        <p:cTn id="66" dur="2000" fill="hold"/>
                                        <p:tgtEl>
                                          <p:spTgt spid="81"/>
                                        </p:tgtEl>
                                        <p:attrNameLst>
                                          <p:attrName>ppt_x</p:attrName>
                                          <p:attrName>ppt_y</p:attrName>
                                        </p:attrNameLst>
                                      </p:cBhvr>
                                      <p:rCtr x="-7153" y="-23"/>
                                    </p:animMotion>
                                  </p:childTnLst>
                                </p:cTn>
                              </p:par>
                              <p:par>
                                <p:cTn id="67" presetID="26" presetClass="emph" presetSubtype="0" repeatCount="5000" fill="hold" nodeType="withEffect">
                                  <p:stCondLst>
                                    <p:cond delay="0"/>
                                  </p:stCondLst>
                                  <p:childTnLst>
                                    <p:animEffect transition="out" filter="fade">
                                      <p:cBhvr>
                                        <p:cTn id="68" dur="500" tmFilter="0, 0; .2, .5; .8, .5; 1, 0"/>
                                        <p:tgtEl>
                                          <p:spTgt spid="72"/>
                                        </p:tgtEl>
                                      </p:cBhvr>
                                    </p:animEffect>
                                    <p:animScale>
                                      <p:cBhvr>
                                        <p:cTn id="69" dur="250" autoRev="1" fill="hold"/>
                                        <p:tgtEl>
                                          <p:spTgt spid="72"/>
                                        </p:tgtEl>
                                      </p:cBhvr>
                                      <p:by x="105000" y="105000"/>
                                    </p:animScale>
                                  </p:childTnLst>
                                </p:cTn>
                              </p:par>
                              <p:par>
                                <p:cTn id="70" presetID="26" presetClass="emph" presetSubtype="0" repeatCount="5000" fill="hold" nodeType="withEffect">
                                  <p:stCondLst>
                                    <p:cond delay="0"/>
                                  </p:stCondLst>
                                  <p:childTnLst>
                                    <p:animEffect transition="out" filter="fade">
                                      <p:cBhvr>
                                        <p:cTn id="71" dur="500" tmFilter="0, 0; .2, .5; .8, .5; 1, 0"/>
                                        <p:tgtEl>
                                          <p:spTgt spid="69"/>
                                        </p:tgtEl>
                                      </p:cBhvr>
                                    </p:animEffect>
                                    <p:animScale>
                                      <p:cBhvr>
                                        <p:cTn id="72" dur="250" autoRev="1" fill="hold"/>
                                        <p:tgtEl>
                                          <p:spTgt spid="69"/>
                                        </p:tgtEl>
                                      </p:cBhvr>
                                      <p:by x="105000" y="105000"/>
                                    </p:animScale>
                                  </p:childTnLst>
                                </p:cTn>
                              </p:par>
                              <p:par>
                                <p:cTn id="73" presetID="26" presetClass="emph" presetSubtype="0" repeatCount="5000" fill="hold" nodeType="withEffect">
                                  <p:stCondLst>
                                    <p:cond delay="0"/>
                                  </p:stCondLst>
                                  <p:childTnLst>
                                    <p:animEffect transition="out" filter="fade">
                                      <p:cBhvr>
                                        <p:cTn id="74" dur="500" tmFilter="0, 0; .2, .5; .8, .5; 1, 0"/>
                                        <p:tgtEl>
                                          <p:spTgt spid="73"/>
                                        </p:tgtEl>
                                      </p:cBhvr>
                                    </p:animEffect>
                                    <p:animScale>
                                      <p:cBhvr>
                                        <p:cTn id="75" dur="250" autoRev="1" fill="hold"/>
                                        <p:tgtEl>
                                          <p:spTgt spid="73"/>
                                        </p:tgtEl>
                                      </p:cBhvr>
                                      <p:by x="105000" y="105000"/>
                                    </p:animScale>
                                  </p:childTnLst>
                                </p:cTn>
                              </p:par>
                              <p:par>
                                <p:cTn id="76" presetID="26" presetClass="emph" presetSubtype="0" repeatCount="5000" fill="hold" nodeType="withEffect">
                                  <p:stCondLst>
                                    <p:cond delay="0"/>
                                  </p:stCondLst>
                                  <p:childTnLst>
                                    <p:animEffect transition="out" filter="fade">
                                      <p:cBhvr>
                                        <p:cTn id="77" dur="500" tmFilter="0, 0; .2, .5; .8, .5; 1, 0"/>
                                        <p:tgtEl>
                                          <p:spTgt spid="70"/>
                                        </p:tgtEl>
                                      </p:cBhvr>
                                    </p:animEffect>
                                    <p:animScale>
                                      <p:cBhvr>
                                        <p:cTn id="78" dur="250" autoRev="1" fill="hold"/>
                                        <p:tgtEl>
                                          <p:spTgt spid="70"/>
                                        </p:tgtEl>
                                      </p:cBhvr>
                                      <p:by x="105000" y="105000"/>
                                    </p:animScale>
                                  </p:childTnLst>
                                </p:cTn>
                              </p:par>
                            </p:childTnLst>
                          </p:cTn>
                        </p:par>
                        <p:par>
                          <p:cTn id="79" fill="hold">
                            <p:stCondLst>
                              <p:cond delay="2500"/>
                            </p:stCondLst>
                            <p:childTnLst>
                              <p:par>
                                <p:cTn id="80" presetID="1" presetClass="entr" presetSubtype="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childTnLst>
                                </p:cTn>
                              </p:par>
                              <p:par>
                                <p:cTn id="82" presetID="1" presetClass="exit" presetSubtype="0" fill="hold" grpId="0" nodeType="withEffect">
                                  <p:stCondLst>
                                    <p:cond delay="0"/>
                                  </p:stCondLst>
                                  <p:childTnLst>
                                    <p:set>
                                      <p:cBhvr>
                                        <p:cTn id="83" dur="1" fill="hold">
                                          <p:stCondLst>
                                            <p:cond delay="0"/>
                                          </p:stCondLst>
                                        </p:cTn>
                                        <p:tgtEl>
                                          <p:spTgt spid="82"/>
                                        </p:tgtEl>
                                        <p:attrNameLst>
                                          <p:attrName>style.visibility</p:attrName>
                                        </p:attrNameLst>
                                      </p:cBhvr>
                                      <p:to>
                                        <p:strVal val="hidden"/>
                                      </p:to>
                                    </p:set>
                                  </p:childTnLst>
                                </p:cTn>
                              </p:par>
                            </p:childTnLst>
                          </p:cTn>
                        </p:par>
                        <p:par>
                          <p:cTn id="84" fill="hold">
                            <p:stCondLst>
                              <p:cond delay="2500"/>
                            </p:stCondLst>
                            <p:childTnLst>
                              <p:par>
                                <p:cTn id="85" presetID="1" presetClass="exit" presetSubtype="0" fill="hold" nodeType="afterEffect">
                                  <p:stCondLst>
                                    <p:cond delay="0"/>
                                  </p:stCondLst>
                                  <p:childTnLst>
                                    <p:set>
                                      <p:cBhvr>
                                        <p:cTn id="86" dur="1" fill="hold">
                                          <p:stCondLst>
                                            <p:cond delay="0"/>
                                          </p:stCondLst>
                                        </p:cTn>
                                        <p:tgtEl>
                                          <p:spTgt spid="72"/>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69"/>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7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70"/>
                                        </p:tgtEl>
                                        <p:attrNameLst>
                                          <p:attrName>style.visibility</p:attrName>
                                        </p:attrNameLst>
                                      </p:cBhvr>
                                      <p:to>
                                        <p:strVal val="hidden"/>
                                      </p:to>
                                    </p:set>
                                  </p:childTnLst>
                                </p:cTn>
                              </p:par>
                            </p:childTnLst>
                          </p:cTn>
                        </p:par>
                        <p:par>
                          <p:cTn id="93" fill="hold">
                            <p:stCondLst>
                              <p:cond delay="2500"/>
                            </p:stCondLst>
                            <p:childTnLst>
                              <p:par>
                                <p:cTn id="94" presetID="1" presetClass="entr" presetSubtype="0" fill="hold" nodeType="afterEffect">
                                  <p:stCondLst>
                                    <p:cond delay="0"/>
                                  </p:stCondLst>
                                  <p:childTnLst>
                                    <p:set>
                                      <p:cBhvr>
                                        <p:cTn id="95" dur="1" fill="hold">
                                          <p:stCondLst>
                                            <p:cond delay="0"/>
                                          </p:stCondLst>
                                        </p:cTn>
                                        <p:tgtEl>
                                          <p:spTgt spid="67"/>
                                        </p:tgtEl>
                                        <p:attrNameLst>
                                          <p:attrName>style.visibility</p:attrName>
                                        </p:attrNameLst>
                                      </p:cBhvr>
                                      <p:to>
                                        <p:strVal val="visible"/>
                                      </p:to>
                                    </p:set>
                                  </p:childTnLst>
                                </p:cTn>
                              </p:par>
                              <p:par>
                                <p:cTn id="96" presetID="26" presetClass="emph" presetSubtype="0" repeatCount="indefinite" fill="hold" nodeType="withEffect">
                                  <p:stCondLst>
                                    <p:cond delay="0"/>
                                  </p:stCondLst>
                                  <p:endCondLst>
                                    <p:cond evt="onNext" delay="0">
                                      <p:tgtEl>
                                        <p:sldTgt/>
                                      </p:tgtEl>
                                    </p:cond>
                                  </p:endCondLst>
                                  <p:childTnLst>
                                    <p:animEffect transition="out" filter="fade">
                                      <p:cBhvr>
                                        <p:cTn id="97" dur="500" tmFilter="0, 0; .2, .5; .8, .5; 1, 0"/>
                                        <p:tgtEl>
                                          <p:spTgt spid="67"/>
                                        </p:tgtEl>
                                      </p:cBhvr>
                                    </p:animEffect>
                                    <p:animScale>
                                      <p:cBhvr>
                                        <p:cTn id="98" dur="250" autoRev="1" fill="hold"/>
                                        <p:tgtEl>
                                          <p:spTgt spid="67"/>
                                        </p:tgtEl>
                                      </p:cBhvr>
                                      <p:by x="105000" y="105000"/>
                                    </p:animScale>
                                  </p:childTnLst>
                                </p:cTn>
                              </p:par>
                              <p:par>
                                <p:cTn id="99" presetID="1" presetClass="entr" presetSubtype="0" fill="hold"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26" presetClass="emph" presetSubtype="0" repeatCount="indefinite" fill="hold" nodeType="withEffect">
                                  <p:stCondLst>
                                    <p:cond delay="0"/>
                                  </p:stCondLst>
                                  <p:endCondLst>
                                    <p:cond evt="onNext" delay="0">
                                      <p:tgtEl>
                                        <p:sldTgt/>
                                      </p:tgtEl>
                                    </p:cond>
                                  </p:endCondLst>
                                  <p:childTnLst>
                                    <p:animEffect transition="out" filter="fade">
                                      <p:cBhvr>
                                        <p:cTn id="102" dur="500" tmFilter="0, 0; .2, .5; .8, .5; 1, 0"/>
                                        <p:tgtEl>
                                          <p:spTgt spid="68"/>
                                        </p:tgtEl>
                                      </p:cBhvr>
                                    </p:animEffect>
                                    <p:animScale>
                                      <p:cBhvr>
                                        <p:cTn id="103" dur="250" autoRev="1" fill="hold"/>
                                        <p:tgtEl>
                                          <p:spTgt spid="68"/>
                                        </p:tgtEl>
                                      </p:cBhvr>
                                      <p:by x="105000" y="105000"/>
                                    </p:animScale>
                                  </p:childTnLst>
                                </p:cTn>
                              </p:par>
                              <p:par>
                                <p:cTn id="104" presetID="1" presetClass="exit" presetSubtype="0" fill="hold" grpId="1" nodeType="withEffect">
                                  <p:stCondLst>
                                    <p:cond delay="0"/>
                                  </p:stCondLst>
                                  <p:childTnLst>
                                    <p:set>
                                      <p:cBhvr>
                                        <p:cTn id="105"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1" grpId="1" animBg="1"/>
      <p:bldP spid="8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107504" y="1256765"/>
            <a:ext cx="5040560" cy="4479925"/>
          </a:xfrm>
        </p:spPr>
        <p:txBody>
          <a:bodyPr/>
          <a:lstStyle/>
          <a:p>
            <a:r>
              <a:rPr lang="en-US" sz="2400" dirty="0" smtClean="0"/>
              <a:t>Uma LUN </a:t>
            </a:r>
            <a:r>
              <a:rPr lang="en-US" sz="2400" dirty="0" err="1" smtClean="0"/>
              <a:t>pode</a:t>
            </a:r>
            <a:r>
              <a:rPr lang="en-US" sz="2400" dirty="0" smtClean="0"/>
              <a:t> </a:t>
            </a:r>
            <a:r>
              <a:rPr lang="en-US" sz="2400" dirty="0" err="1" smtClean="0"/>
              <a:t>ser</a:t>
            </a:r>
            <a:r>
              <a:rPr lang="en-US" sz="2400" dirty="0" smtClean="0"/>
              <a:t> </a:t>
            </a:r>
            <a:r>
              <a:rPr lang="en-US" sz="2400" dirty="0" err="1" smtClean="0"/>
              <a:t>movida</a:t>
            </a:r>
            <a:r>
              <a:rPr lang="en-US" sz="2400" dirty="0" smtClean="0"/>
              <a:t> para outro </a:t>
            </a:r>
            <a:r>
              <a:rPr lang="en-US" sz="2400" dirty="0" err="1" smtClean="0"/>
              <a:t>FlexVolume</a:t>
            </a:r>
            <a:endParaRPr lang="en-US" sz="2400" dirty="0" smtClean="0"/>
          </a:p>
          <a:p>
            <a:pPr marL="0" indent="0">
              <a:buNone/>
            </a:pPr>
            <a:r>
              <a:rPr lang="en-US" sz="2400" dirty="0" smtClean="0"/>
              <a:t>-O </a:t>
            </a:r>
            <a:r>
              <a:rPr lang="en-US" sz="2400" dirty="0" err="1" smtClean="0"/>
              <a:t>Chaveamento</a:t>
            </a:r>
            <a:r>
              <a:rPr lang="en-US" sz="2400" dirty="0" smtClean="0"/>
              <a:t> é </a:t>
            </a:r>
            <a:r>
              <a:rPr lang="en-US" sz="2400" dirty="0" err="1" smtClean="0"/>
              <a:t>quase</a:t>
            </a:r>
            <a:r>
              <a:rPr lang="en-US" sz="2400" dirty="0" smtClean="0"/>
              <a:t> </a:t>
            </a:r>
            <a:r>
              <a:rPr lang="en-US" sz="2400" dirty="0" err="1" smtClean="0"/>
              <a:t>instantaneo</a:t>
            </a:r>
            <a:endParaRPr lang="en-US" sz="2000" dirty="0" smtClean="0"/>
          </a:p>
          <a:p>
            <a:r>
              <a:rPr lang="en-US" sz="2400" dirty="0" smtClean="0"/>
              <a:t>As LIFs de SAN </a:t>
            </a:r>
            <a:r>
              <a:rPr lang="en-US" sz="2400" dirty="0" err="1" smtClean="0"/>
              <a:t>não</a:t>
            </a:r>
            <a:r>
              <a:rPr lang="en-US" sz="2400" dirty="0" smtClean="0"/>
              <a:t> </a:t>
            </a:r>
            <a:r>
              <a:rPr lang="en-US" sz="2400" dirty="0" err="1" smtClean="0"/>
              <a:t>precisam</a:t>
            </a:r>
            <a:r>
              <a:rPr lang="en-US" sz="2400" dirty="0" smtClean="0"/>
              <a:t> </a:t>
            </a:r>
            <a:r>
              <a:rPr lang="en-US" sz="2400" dirty="0" err="1" smtClean="0"/>
              <a:t>ser</a:t>
            </a:r>
            <a:r>
              <a:rPr lang="en-US" sz="2400" dirty="0" smtClean="0"/>
              <a:t> </a:t>
            </a:r>
            <a:r>
              <a:rPr lang="en-US" sz="2400" dirty="0" err="1" smtClean="0"/>
              <a:t>movidas</a:t>
            </a:r>
            <a:endParaRPr lang="en-US" sz="2400" dirty="0" smtClean="0"/>
          </a:p>
          <a:p>
            <a:pPr lvl="1"/>
            <a:r>
              <a:rPr lang="en-US" sz="2000" dirty="0" err="1" smtClean="0"/>
              <a:t>Novos</a:t>
            </a:r>
            <a:r>
              <a:rPr lang="en-US" sz="2000" dirty="0" smtClean="0"/>
              <a:t> paths para as LUNs </a:t>
            </a:r>
            <a:r>
              <a:rPr lang="en-US" sz="2000" dirty="0" err="1" smtClean="0"/>
              <a:t>podem</a:t>
            </a:r>
            <a:r>
              <a:rPr lang="en-US" sz="2000" dirty="0" smtClean="0"/>
              <a:t> </a:t>
            </a:r>
            <a:r>
              <a:rPr lang="en-US" sz="2000" dirty="0" err="1" smtClean="0"/>
              <a:t>ser</a:t>
            </a:r>
            <a:r>
              <a:rPr lang="en-US" sz="2000" dirty="0" smtClean="0"/>
              <a:t> </a:t>
            </a:r>
            <a:r>
              <a:rPr lang="en-US" sz="2000" dirty="0" err="1" smtClean="0"/>
              <a:t>adicionadas</a:t>
            </a:r>
            <a:r>
              <a:rPr lang="en-US" sz="2000" dirty="0" smtClean="0"/>
              <a:t> </a:t>
            </a:r>
            <a:r>
              <a:rPr lang="en-US" sz="2000" dirty="0" err="1" smtClean="0"/>
              <a:t>ou</a:t>
            </a:r>
            <a:r>
              <a:rPr lang="en-US" sz="2000" dirty="0" smtClean="0"/>
              <a:t> </a:t>
            </a:r>
            <a:r>
              <a:rPr lang="en-US" sz="2000" dirty="0" err="1" smtClean="0"/>
              <a:t>removidas</a:t>
            </a:r>
            <a:r>
              <a:rPr lang="en-US" sz="2000" dirty="0" smtClean="0"/>
              <a:t> </a:t>
            </a:r>
            <a:r>
              <a:rPr lang="en-US" sz="2000" dirty="0" err="1" smtClean="0"/>
              <a:t>sem</a:t>
            </a:r>
            <a:r>
              <a:rPr lang="en-US" sz="2000" dirty="0" smtClean="0"/>
              <a:t> </a:t>
            </a:r>
            <a:r>
              <a:rPr lang="en-US" sz="2000" dirty="0" err="1" smtClean="0"/>
              <a:t>interrupção</a:t>
            </a:r>
            <a:endParaRPr lang="en-US" sz="2000" dirty="0" smtClean="0"/>
          </a:p>
          <a:p>
            <a:pPr lvl="1"/>
            <a:r>
              <a:rPr lang="en-US" sz="2000" dirty="0" smtClean="0"/>
              <a:t>Um host com o “utilities tool </a:t>
            </a:r>
            <a:r>
              <a:rPr lang="en-US" sz="2000" dirty="0" err="1" smtClean="0"/>
              <a:t>Netapp</a:t>
            </a:r>
            <a:r>
              <a:rPr lang="en-US" sz="2000" dirty="0" smtClean="0"/>
              <a:t>” </a:t>
            </a:r>
            <a:r>
              <a:rPr lang="en-US" sz="2000" dirty="0" err="1" smtClean="0"/>
              <a:t>irá</a:t>
            </a:r>
            <a:r>
              <a:rPr lang="en-US" sz="2000" dirty="0" smtClean="0"/>
              <a:t> </a:t>
            </a:r>
            <a:r>
              <a:rPr lang="en-US" sz="2000" dirty="0" err="1" smtClean="0"/>
              <a:t>priorizar</a:t>
            </a:r>
            <a:r>
              <a:rPr lang="en-US" sz="2000" dirty="0" smtClean="0"/>
              <a:t> o </a:t>
            </a:r>
            <a:r>
              <a:rPr lang="en-US" sz="2000" dirty="0" err="1" smtClean="0"/>
              <a:t>acesso</a:t>
            </a:r>
            <a:r>
              <a:rPr lang="en-US" sz="2000" dirty="0" smtClean="0"/>
              <a:t> </a:t>
            </a:r>
            <a:r>
              <a:rPr lang="en-US" sz="2000" dirty="0" err="1" smtClean="0"/>
              <a:t>ao</a:t>
            </a:r>
            <a:r>
              <a:rPr lang="en-US" sz="2000" dirty="0" smtClean="0"/>
              <a:t> </a:t>
            </a:r>
            <a:r>
              <a:rPr lang="en-US" sz="2000" dirty="0" err="1" smtClean="0"/>
              <a:t>nó</a:t>
            </a:r>
            <a:r>
              <a:rPr lang="en-US" sz="2000" dirty="0" smtClean="0"/>
              <a:t> </a:t>
            </a:r>
            <a:r>
              <a:rPr lang="en-US" sz="2000" dirty="0" err="1" smtClean="0"/>
              <a:t>que</a:t>
            </a:r>
            <a:r>
              <a:rPr lang="en-US" sz="2000" dirty="0" smtClean="0"/>
              <a:t> </a:t>
            </a:r>
            <a:r>
              <a:rPr lang="en-US" sz="2000" dirty="0" err="1" smtClean="0"/>
              <a:t>hospeda</a:t>
            </a:r>
            <a:r>
              <a:rPr lang="en-US" sz="2000" dirty="0" smtClean="0"/>
              <a:t> a LUN</a:t>
            </a:r>
          </a:p>
          <a:p>
            <a:r>
              <a:rPr lang="en-US" sz="2400" dirty="0" err="1" smtClean="0"/>
              <a:t>FlexVolumes</a:t>
            </a:r>
            <a:r>
              <a:rPr lang="en-US" sz="2400" dirty="0" smtClean="0"/>
              <a:t> </a:t>
            </a:r>
            <a:r>
              <a:rPr lang="en-US" sz="2400" dirty="0" err="1" smtClean="0"/>
              <a:t>contendo</a:t>
            </a:r>
            <a:r>
              <a:rPr lang="en-US" sz="2400" dirty="0" smtClean="0"/>
              <a:t> LUNs </a:t>
            </a:r>
            <a:r>
              <a:rPr lang="en-US" sz="2400" dirty="0" err="1" smtClean="0"/>
              <a:t>também</a:t>
            </a:r>
            <a:r>
              <a:rPr lang="en-US" sz="2400" dirty="0" smtClean="0"/>
              <a:t> </a:t>
            </a:r>
            <a:r>
              <a:rPr lang="en-US" sz="2400" dirty="0" err="1" smtClean="0"/>
              <a:t>podem</a:t>
            </a:r>
            <a:r>
              <a:rPr lang="en-US" sz="2400" dirty="0" smtClean="0"/>
              <a:t> </a:t>
            </a:r>
            <a:r>
              <a:rPr lang="en-US" sz="2400" dirty="0" err="1" smtClean="0"/>
              <a:t>ser</a:t>
            </a:r>
            <a:r>
              <a:rPr lang="en-US" sz="2400" dirty="0" smtClean="0"/>
              <a:t> </a:t>
            </a:r>
            <a:r>
              <a:rPr lang="en-US" sz="2400" dirty="0" err="1" smtClean="0"/>
              <a:t>movidos</a:t>
            </a:r>
            <a:r>
              <a:rPr lang="en-US" sz="2400" dirty="0" smtClean="0"/>
              <a:t> para outro </a:t>
            </a:r>
            <a:r>
              <a:rPr lang="en-US" sz="2400" dirty="0" err="1" smtClean="0"/>
              <a:t>nó</a:t>
            </a:r>
            <a:r>
              <a:rPr lang="en-US" sz="2400" dirty="0" smtClean="0"/>
              <a:t> </a:t>
            </a:r>
            <a:r>
              <a:rPr lang="en-US" sz="2400" dirty="0" err="1" smtClean="0"/>
              <a:t>sem</a:t>
            </a:r>
            <a:r>
              <a:rPr lang="en-US" sz="2400" dirty="0" smtClean="0"/>
              <a:t> </a:t>
            </a:r>
            <a:r>
              <a:rPr lang="en-US" sz="2400" dirty="0" err="1" smtClean="0"/>
              <a:t>interrupção</a:t>
            </a:r>
            <a:r>
              <a:rPr lang="en-US" sz="2400" dirty="0" smtClean="0"/>
              <a:t>.  </a:t>
            </a:r>
            <a:endParaRPr lang="en-US" sz="2400" dirty="0"/>
          </a:p>
        </p:txBody>
      </p:sp>
      <p:pic>
        <p:nvPicPr>
          <p:cNvPr id="37" name="Picture 18" descr="DS4243-SSD-Storage-Build.gif"/>
          <p:cNvPicPr>
            <a:picLocks noChangeAspect="1"/>
          </p:cNvPicPr>
          <p:nvPr/>
        </p:nvPicPr>
        <p:blipFill>
          <a:blip r:embed="rId3"/>
          <a:srcRect/>
          <a:stretch>
            <a:fillRect/>
          </a:stretch>
        </p:blipFill>
        <p:spPr bwMode="auto">
          <a:xfrm>
            <a:off x="5608166" y="4755861"/>
            <a:ext cx="1289640" cy="682478"/>
          </a:xfrm>
          <a:prstGeom prst="rect">
            <a:avLst/>
          </a:prstGeom>
          <a:noFill/>
          <a:ln w="9525">
            <a:noFill/>
            <a:miter lim="800000"/>
            <a:headEnd/>
            <a:tailEnd/>
          </a:ln>
        </p:spPr>
      </p:pic>
      <p:pic>
        <p:nvPicPr>
          <p:cNvPr id="38" name="Picture 17" descr="DS4243-SSD-Storage-Stack.gif"/>
          <p:cNvPicPr>
            <a:picLocks noChangeAspect="1"/>
          </p:cNvPicPr>
          <p:nvPr/>
        </p:nvPicPr>
        <p:blipFill>
          <a:blip r:embed="rId4"/>
          <a:srcRect/>
          <a:stretch>
            <a:fillRect/>
          </a:stretch>
        </p:blipFill>
        <p:spPr bwMode="auto">
          <a:xfrm>
            <a:off x="5608105" y="4230248"/>
            <a:ext cx="1289640" cy="611655"/>
          </a:xfrm>
          <a:prstGeom prst="rect">
            <a:avLst/>
          </a:prstGeom>
          <a:noFill/>
          <a:ln w="9525">
            <a:noFill/>
            <a:miter lim="800000"/>
            <a:headEnd/>
            <a:tailEnd/>
          </a:ln>
        </p:spPr>
      </p:pic>
      <p:pic>
        <p:nvPicPr>
          <p:cNvPr id="39" name="Picture 12" descr="DS4243-SATA-Storage-Stack.gif"/>
          <p:cNvPicPr>
            <a:picLocks noChangeAspect="1"/>
          </p:cNvPicPr>
          <p:nvPr/>
        </p:nvPicPr>
        <p:blipFill>
          <a:blip r:embed="rId5"/>
          <a:srcRect/>
          <a:stretch>
            <a:fillRect/>
          </a:stretch>
        </p:blipFill>
        <p:spPr bwMode="auto">
          <a:xfrm>
            <a:off x="6929965" y="4050378"/>
            <a:ext cx="1289640" cy="612420"/>
          </a:xfrm>
          <a:prstGeom prst="rect">
            <a:avLst/>
          </a:prstGeom>
          <a:noFill/>
          <a:ln w="9525">
            <a:noFill/>
            <a:miter lim="800000"/>
            <a:headEnd/>
            <a:tailEnd/>
          </a:ln>
        </p:spPr>
      </p:pic>
      <p:pic>
        <p:nvPicPr>
          <p:cNvPr id="40" name="Picture 13" descr="DS4243-SATA-Storage-Build.gif"/>
          <p:cNvPicPr>
            <a:picLocks noChangeAspect="1"/>
          </p:cNvPicPr>
          <p:nvPr/>
        </p:nvPicPr>
        <p:blipFill>
          <a:blip r:embed="rId6"/>
          <a:srcRect/>
          <a:stretch>
            <a:fillRect/>
          </a:stretch>
        </p:blipFill>
        <p:spPr bwMode="auto">
          <a:xfrm>
            <a:off x="6929965" y="4593481"/>
            <a:ext cx="1289640" cy="683331"/>
          </a:xfrm>
          <a:prstGeom prst="rect">
            <a:avLst/>
          </a:prstGeom>
          <a:noFill/>
          <a:ln w="9525">
            <a:noFill/>
            <a:miter lim="800000"/>
            <a:headEnd/>
            <a:tailEnd/>
          </a:ln>
        </p:spPr>
      </p:pic>
      <p:pic>
        <p:nvPicPr>
          <p:cNvPr id="41" name="hardware node 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528" y="2975812"/>
            <a:ext cx="1291290" cy="1220761"/>
          </a:xfrm>
          <a:prstGeom prst="rect">
            <a:avLst/>
          </a:prstGeom>
        </p:spPr>
      </p:pic>
      <p:sp>
        <p:nvSpPr>
          <p:cNvPr id="42" name="caption"/>
          <p:cNvSpPr txBox="1"/>
          <p:nvPr/>
        </p:nvSpPr>
        <p:spPr>
          <a:xfrm>
            <a:off x="5626032" y="5512743"/>
            <a:ext cx="2579280" cy="646331"/>
          </a:xfrm>
          <a:prstGeom prst="rect">
            <a:avLst/>
          </a:prstGeom>
          <a:noFill/>
        </p:spPr>
        <p:txBody>
          <a:bodyPr wrap="square" rtlCol="0">
            <a:spAutoFit/>
          </a:bodyPr>
          <a:lstStyle/>
          <a:p>
            <a:pPr marL="0" indent="0">
              <a:buClr>
                <a:schemeClr val="accent2"/>
              </a:buClr>
              <a:buFont typeface="Wingdings" pitchFamily="2" charset="2"/>
              <a:buNone/>
            </a:pPr>
            <a:r>
              <a:rPr lang="en-US" sz="1200" dirty="0" smtClean="0"/>
              <a:t>HA interconnects, cluster interconnect, and disk shelf connections omitted for clarity</a:t>
            </a:r>
          </a:p>
        </p:txBody>
      </p:sp>
      <p:pic>
        <p:nvPicPr>
          <p:cNvPr id="43" name="hardware node B"/>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29965" y="2984798"/>
            <a:ext cx="1289640" cy="1023860"/>
          </a:xfrm>
          <a:prstGeom prst="rect">
            <a:avLst/>
          </a:prstGeom>
        </p:spPr>
      </p:pic>
      <p:pic>
        <p:nvPicPr>
          <p:cNvPr id="44" name="hardware client" descr="Workgroup-server-quad.gif"/>
          <p:cNvPicPr>
            <a:picLocks noChangeAspect="1"/>
          </p:cNvPicPr>
          <p:nvPr/>
        </p:nvPicPr>
        <p:blipFill>
          <a:blip r:embed="rId9" cstate="print"/>
          <a:srcRect/>
          <a:stretch>
            <a:fillRect/>
          </a:stretch>
        </p:blipFill>
        <p:spPr bwMode="auto">
          <a:xfrm>
            <a:off x="6238558" y="1392907"/>
            <a:ext cx="1354138" cy="730250"/>
          </a:xfrm>
          <a:prstGeom prst="rect">
            <a:avLst/>
          </a:prstGeom>
          <a:noFill/>
          <a:ln w="9525">
            <a:noFill/>
            <a:miter lim="800000"/>
            <a:headEnd/>
            <a:tailEnd/>
          </a:ln>
        </p:spPr>
      </p:pic>
      <p:cxnSp>
        <p:nvCxnSpPr>
          <p:cNvPr id="45" name="line client to A"/>
          <p:cNvCxnSpPr>
            <a:stCxn id="44" idx="2"/>
          </p:cNvCxnSpPr>
          <p:nvPr/>
        </p:nvCxnSpPr>
        <p:spPr bwMode="auto">
          <a:xfrm flipH="1">
            <a:off x="6234320" y="2123157"/>
            <a:ext cx="681307" cy="848894"/>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cxnSp>
        <p:nvCxnSpPr>
          <p:cNvPr id="48" name="line B LIF to B vol"/>
          <p:cNvCxnSpPr/>
          <p:nvPr/>
        </p:nvCxnSpPr>
        <p:spPr bwMode="auto">
          <a:xfrm>
            <a:off x="7582651" y="3168699"/>
            <a:ext cx="0" cy="1215411"/>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cxnSp>
        <p:nvCxnSpPr>
          <p:cNvPr id="49" name="line client to node B"/>
          <p:cNvCxnSpPr>
            <a:stCxn id="44" idx="2"/>
            <a:endCxn id="43" idx="0"/>
          </p:cNvCxnSpPr>
          <p:nvPr/>
        </p:nvCxnSpPr>
        <p:spPr bwMode="auto">
          <a:xfrm>
            <a:off x="6915627" y="2123158"/>
            <a:ext cx="659158" cy="861641"/>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pic>
        <p:nvPicPr>
          <p:cNvPr id="51" name="volume T1" descr="C:\Users\PrestoGeorge\Desktop\Original-Cylindar.gif"/>
          <p:cNvPicPr>
            <a:picLocks noChangeAspect="1" noChangeArrowheads="1"/>
          </p:cNvPicPr>
          <p:nvPr/>
        </p:nvPicPr>
        <p:blipFill>
          <a:blip r:embed="rId10" cstate="print">
            <a:lum bright="70000" contrast="-70000"/>
            <a:extLst>
              <a:ext uri="{BEBA8EAE-BF5A-486C-A8C5-ECC9F3942E4B}">
                <a14:imgProps xmlns:a14="http://schemas.microsoft.com/office/drawing/2010/main">
                  <a14:imgLayer r:embed="rId11">
                    <a14:imgEffect>
                      <a14:brightnessContrast bright="20000" contrast="-40000"/>
                    </a14:imgEffect>
                  </a14:imgLayer>
                </a14:imgProps>
              </a:ext>
            </a:extLst>
          </a:blip>
          <a:srcRect/>
          <a:stretch>
            <a:fillRect/>
          </a:stretch>
        </p:blipFill>
        <p:spPr bwMode="auto">
          <a:xfrm>
            <a:off x="7337026" y="4112032"/>
            <a:ext cx="511343" cy="686276"/>
          </a:xfrm>
          <a:prstGeom prst="rect">
            <a:avLst/>
          </a:prstGeom>
          <a:noFill/>
        </p:spPr>
      </p:pic>
      <p:pic>
        <p:nvPicPr>
          <p:cNvPr id="52" name="volume T2" descr="C:\Users\PrestoGeorge\Desktop\Original-Cylindar.gif"/>
          <p:cNvPicPr>
            <a:picLocks noChangeAspect="1" noChangeArrowheads="1"/>
          </p:cNvPicPr>
          <p:nvPr/>
        </p:nvPicPr>
        <p:blipFill>
          <a:blip r:embed="rId12" cstate="print">
            <a:lum bright="70000" contrast="-70000"/>
            <a:extLst>
              <a:ext uri="{BEBA8EAE-BF5A-486C-A8C5-ECC9F3942E4B}">
                <a14:imgProps xmlns:a14="http://schemas.microsoft.com/office/drawing/2010/main">
                  <a14:imgLayer r:embed="rId11">
                    <a14:imgEffect>
                      <a14:brightnessContrast contrast="40000"/>
                    </a14:imgEffect>
                  </a14:imgLayer>
                </a14:imgProps>
              </a:ext>
            </a:extLst>
          </a:blip>
          <a:srcRect/>
          <a:stretch>
            <a:fillRect/>
          </a:stretch>
        </p:blipFill>
        <p:spPr bwMode="auto">
          <a:xfrm>
            <a:off x="7337026" y="4112032"/>
            <a:ext cx="511343" cy="686276"/>
          </a:xfrm>
          <a:prstGeom prst="rect">
            <a:avLst/>
          </a:prstGeom>
          <a:noFill/>
        </p:spPr>
      </p:pic>
      <p:pic>
        <p:nvPicPr>
          <p:cNvPr id="53" name="volume T3" descr="C:\Users\PrestoGeorge\Desktop\Original-Cylindar.gif"/>
          <p:cNvPicPr>
            <a:picLocks noChangeAspect="1" noChangeArrowheads="1"/>
          </p:cNvPicPr>
          <p:nvPr/>
        </p:nvPicPr>
        <p:blipFill>
          <a:blip r:embed="rId13" cstate="print">
            <a:lum bright="70000" contrast="-70000"/>
            <a:extLst>
              <a:ext uri="{BEBA8EAE-BF5A-486C-A8C5-ECC9F3942E4B}">
                <a14:imgProps xmlns:a14="http://schemas.microsoft.com/office/drawing/2010/main">
                  <a14:imgLayer r:embed="rId11">
                    <a14:imgEffect>
                      <a14:brightnessContrast contrast="20000"/>
                    </a14:imgEffect>
                  </a14:imgLayer>
                </a14:imgProps>
              </a:ext>
            </a:extLst>
          </a:blip>
          <a:srcRect/>
          <a:stretch>
            <a:fillRect/>
          </a:stretch>
        </p:blipFill>
        <p:spPr bwMode="auto">
          <a:xfrm>
            <a:off x="7337026" y="4112032"/>
            <a:ext cx="511343" cy="686276"/>
          </a:xfrm>
          <a:prstGeom prst="rect">
            <a:avLst/>
          </a:prstGeom>
          <a:noFill/>
        </p:spPr>
      </p:pic>
      <p:pic>
        <p:nvPicPr>
          <p:cNvPr id="54" name="volume T4" descr="C:\Users\PrestoGeorge\Desktop\Original-Cylindar.gif"/>
          <p:cNvPicPr>
            <a:picLocks noChangeAspect="1" noChangeArrowheads="1"/>
          </p:cNvPicPr>
          <p:nvPr/>
        </p:nvPicPr>
        <p:blipFill>
          <a:blip r:embed="rId14" cstate="print">
            <a:lum bright="70000" contrast="-70000"/>
          </a:blip>
          <a:srcRect/>
          <a:stretch>
            <a:fillRect/>
          </a:stretch>
        </p:blipFill>
        <p:spPr bwMode="auto">
          <a:xfrm>
            <a:off x="7337026" y="4112032"/>
            <a:ext cx="511343" cy="686276"/>
          </a:xfrm>
          <a:prstGeom prst="rect">
            <a:avLst/>
          </a:prstGeom>
          <a:noFill/>
        </p:spPr>
      </p:pic>
      <p:pic>
        <p:nvPicPr>
          <p:cNvPr id="55" name="volume dest" descr="C:\Users\PrestoGeorge\Desktop\Original-Cylindar.gif"/>
          <p:cNvPicPr>
            <a:picLocks noChangeAspect="1" noChangeArrowheads="1"/>
          </p:cNvPicPr>
          <p:nvPr/>
        </p:nvPicPr>
        <p:blipFill>
          <a:blip r:embed="rId15" cstate="print">
            <a:duotone>
              <a:prstClr val="black"/>
              <a:schemeClr val="accent5">
                <a:tint val="45000"/>
                <a:satMod val="400000"/>
              </a:schemeClr>
            </a:duotone>
          </a:blip>
          <a:srcRect/>
          <a:stretch>
            <a:fillRect/>
          </a:stretch>
        </p:blipFill>
        <p:spPr bwMode="auto">
          <a:xfrm>
            <a:off x="5992657" y="4460111"/>
            <a:ext cx="511343" cy="686276"/>
          </a:xfrm>
          <a:prstGeom prst="rect">
            <a:avLst/>
          </a:prstGeom>
          <a:noFill/>
        </p:spPr>
      </p:pic>
      <p:pic>
        <p:nvPicPr>
          <p:cNvPr id="56" name="volume src" descr="C:\Users\PrestoGeorge\Desktop\Original-Cylindar.gif"/>
          <p:cNvPicPr>
            <a:picLocks noChangeAspect="1" noChangeArrowheads="1"/>
          </p:cNvPicPr>
          <p:nvPr/>
        </p:nvPicPr>
        <p:blipFill>
          <a:blip r:embed="rId15" cstate="print">
            <a:duotone>
              <a:prstClr val="black"/>
              <a:schemeClr val="accent5">
                <a:tint val="45000"/>
                <a:satMod val="400000"/>
              </a:schemeClr>
            </a:duotone>
          </a:blip>
          <a:srcRect/>
          <a:stretch>
            <a:fillRect/>
          </a:stretch>
        </p:blipFill>
        <p:spPr bwMode="auto">
          <a:xfrm>
            <a:off x="7337026" y="4112032"/>
            <a:ext cx="511343" cy="686276"/>
          </a:xfrm>
          <a:prstGeom prst="rect">
            <a:avLst/>
          </a:prstGeom>
          <a:noFill/>
        </p:spPr>
      </p:pic>
      <p:sp>
        <p:nvSpPr>
          <p:cNvPr id="59" name="LIF src"/>
          <p:cNvSpPr>
            <a:spLocks noChangeArrowheads="1"/>
          </p:cNvSpPr>
          <p:nvPr/>
        </p:nvSpPr>
        <p:spPr bwMode="auto">
          <a:xfrm>
            <a:off x="7326662" y="2975812"/>
            <a:ext cx="511977" cy="240131"/>
          </a:xfrm>
          <a:prstGeom prst="hexagon">
            <a:avLst>
              <a:gd name="adj" fmla="val 25001"/>
              <a:gd name="vf" fmla="val 115470"/>
            </a:avLst>
          </a:prstGeom>
          <a:solidFill>
            <a:schemeClr val="accent5">
              <a:lumMod val="75000"/>
            </a:schemeClr>
          </a:solidFill>
          <a:ln w="38100" algn="ctr">
            <a:solidFill>
              <a:schemeClr val="tx1"/>
            </a:solidFill>
            <a:round/>
            <a:headEnd/>
            <a:tailEnd/>
          </a:ln>
        </p:spPr>
        <p:txBody>
          <a:bodyPr wrap="none" anchor="ctr" anchorCtr="1"/>
          <a:lstStyle/>
          <a:p>
            <a:pPr algn="ctr">
              <a:buClr>
                <a:schemeClr val="accent2"/>
              </a:buClr>
            </a:pPr>
            <a:r>
              <a:rPr lang="en-US" sz="1400" b="1" dirty="0" smtClean="0">
                <a:solidFill>
                  <a:schemeClr val="bg1"/>
                </a:solidFill>
              </a:rPr>
              <a:t>LIF</a:t>
            </a:r>
            <a:endParaRPr lang="en-US" sz="1400" b="1" dirty="0">
              <a:solidFill>
                <a:schemeClr val="bg1"/>
              </a:solidFill>
            </a:endParaRPr>
          </a:p>
        </p:txBody>
      </p:sp>
      <p:cxnSp>
        <p:nvCxnSpPr>
          <p:cNvPr id="60" name="line A LIF to A vol"/>
          <p:cNvCxnSpPr>
            <a:endCxn id="55" idx="0"/>
          </p:cNvCxnSpPr>
          <p:nvPr/>
        </p:nvCxnSpPr>
        <p:spPr bwMode="auto">
          <a:xfrm>
            <a:off x="6244174" y="3215943"/>
            <a:ext cx="4155" cy="1244169"/>
          </a:xfrm>
          <a:prstGeom prst="line">
            <a:avLst/>
          </a:prstGeom>
          <a:solidFill>
            <a:schemeClr val="accent1"/>
          </a:solidFill>
          <a:ln w="38100" cap="flat" cmpd="sng" algn="ctr">
            <a:solidFill>
              <a:schemeClr val="accent5">
                <a:lumMod val="75000"/>
              </a:schemeClr>
            </a:solidFill>
            <a:prstDash val="sysDash"/>
            <a:round/>
            <a:headEnd type="none" w="med" len="med"/>
            <a:tailEnd type="none" w="med" len="med"/>
          </a:ln>
          <a:effectLst/>
        </p:spPr>
      </p:cxnSp>
      <p:pic>
        <p:nvPicPr>
          <p:cNvPr id="93" name="SW - LUN" descr="C:\Users\PrestoGeorge\Desktop\Original-Cylindar.gif"/>
          <p:cNvPicPr>
            <a:picLocks noChangeAspect="1" noChangeArrowheads="1"/>
          </p:cNvPicPr>
          <p:nvPr/>
        </p:nvPicPr>
        <p:blipFill>
          <a:blip r:embed="rId15" cstate="print">
            <a:duotone>
              <a:schemeClr val="accent2">
                <a:shade val="45000"/>
                <a:satMod val="135000"/>
              </a:schemeClr>
              <a:prstClr val="white"/>
            </a:duotone>
          </a:blip>
          <a:srcRect/>
          <a:stretch>
            <a:fillRect/>
          </a:stretch>
        </p:blipFill>
        <p:spPr bwMode="auto">
          <a:xfrm>
            <a:off x="7342820" y="4330986"/>
            <a:ext cx="499754" cy="230264"/>
          </a:xfrm>
          <a:prstGeom prst="rect">
            <a:avLst/>
          </a:prstGeom>
          <a:noFill/>
        </p:spPr>
      </p:pic>
      <p:sp>
        <p:nvSpPr>
          <p:cNvPr id="94" name="TXT - LUN"/>
          <p:cNvSpPr txBox="1"/>
          <p:nvPr/>
        </p:nvSpPr>
        <p:spPr>
          <a:xfrm>
            <a:off x="7348360" y="4275456"/>
            <a:ext cx="508677" cy="615531"/>
          </a:xfrm>
          <a:prstGeom prst="rect">
            <a:avLst/>
          </a:prstGeom>
          <a:noFill/>
        </p:spPr>
        <p:txBody>
          <a:bodyPr wrap="square" lIns="121899" tIns="60949" rIns="121899" bIns="60949" rtlCol="0">
            <a:spAutoFit/>
          </a:bodyPr>
          <a:lstStyle/>
          <a:p>
            <a:pPr algn="ctr">
              <a:buClr>
                <a:schemeClr val="accent2"/>
              </a:buClr>
            </a:pPr>
            <a:r>
              <a:rPr lang="en-US" sz="1600" dirty="0"/>
              <a:t>LUN</a:t>
            </a:r>
          </a:p>
        </p:txBody>
      </p:sp>
      <p:sp>
        <p:nvSpPr>
          <p:cNvPr id="95" name="LIF src"/>
          <p:cNvSpPr>
            <a:spLocks noChangeArrowheads="1"/>
          </p:cNvSpPr>
          <p:nvPr/>
        </p:nvSpPr>
        <p:spPr bwMode="auto">
          <a:xfrm>
            <a:off x="5992657" y="2975812"/>
            <a:ext cx="511977" cy="240131"/>
          </a:xfrm>
          <a:prstGeom prst="hexagon">
            <a:avLst>
              <a:gd name="adj" fmla="val 25001"/>
              <a:gd name="vf" fmla="val 115470"/>
            </a:avLst>
          </a:prstGeom>
          <a:solidFill>
            <a:schemeClr val="accent5">
              <a:lumMod val="75000"/>
            </a:schemeClr>
          </a:solidFill>
          <a:ln w="38100" algn="ctr">
            <a:solidFill>
              <a:schemeClr val="tx1"/>
            </a:solidFill>
            <a:round/>
            <a:headEnd/>
            <a:tailEnd/>
          </a:ln>
        </p:spPr>
        <p:txBody>
          <a:bodyPr wrap="none" anchor="ctr" anchorCtr="1"/>
          <a:lstStyle/>
          <a:p>
            <a:pPr algn="ctr">
              <a:buClr>
                <a:schemeClr val="accent2"/>
              </a:buClr>
            </a:pPr>
            <a:r>
              <a:rPr lang="en-US" sz="1400" b="1" dirty="0" smtClean="0">
                <a:solidFill>
                  <a:schemeClr val="bg1"/>
                </a:solidFill>
              </a:rPr>
              <a:t>LIF</a:t>
            </a:r>
            <a:endParaRPr lang="en-US" sz="1400" b="1" dirty="0">
              <a:solidFill>
                <a:schemeClr val="bg1"/>
              </a:solidFill>
            </a:endParaRPr>
          </a:p>
        </p:txBody>
      </p:sp>
      <p:pic>
        <p:nvPicPr>
          <p:cNvPr id="97" name="SW - DST LUN Ghost" descr="C:\Users\PrestoGeorge\Desktop\Original-Cylindar.gif"/>
          <p:cNvPicPr>
            <a:picLocks noChangeAspect="1" noChangeArrowheads="1"/>
          </p:cNvPicPr>
          <p:nvPr/>
        </p:nvPicPr>
        <p:blipFill>
          <a:blip r:embed="rId15" cstate="print">
            <a:lum bright="70000" contrast="-70000"/>
          </a:blip>
          <a:srcRect/>
          <a:stretch>
            <a:fillRect/>
          </a:stretch>
        </p:blipFill>
        <p:spPr bwMode="auto">
          <a:xfrm>
            <a:off x="6003023" y="4674124"/>
            <a:ext cx="499754" cy="230264"/>
          </a:xfrm>
          <a:prstGeom prst="rect">
            <a:avLst/>
          </a:prstGeom>
          <a:noFill/>
        </p:spPr>
      </p:pic>
      <p:pic>
        <p:nvPicPr>
          <p:cNvPr id="100" name="SW - DST  LUN" descr="C:\Users\PrestoGeorge\Desktop\Original-Cylindar.gif"/>
          <p:cNvPicPr>
            <a:picLocks noChangeAspect="1" noChangeArrowheads="1"/>
          </p:cNvPicPr>
          <p:nvPr/>
        </p:nvPicPr>
        <p:blipFill>
          <a:blip r:embed="rId15" cstate="print">
            <a:duotone>
              <a:schemeClr val="accent2">
                <a:shade val="45000"/>
                <a:satMod val="135000"/>
              </a:schemeClr>
              <a:prstClr val="white"/>
            </a:duotone>
          </a:blip>
          <a:srcRect/>
          <a:stretch>
            <a:fillRect/>
          </a:stretch>
        </p:blipFill>
        <p:spPr bwMode="auto">
          <a:xfrm>
            <a:off x="6003023" y="4670734"/>
            <a:ext cx="499754" cy="230264"/>
          </a:xfrm>
          <a:prstGeom prst="rect">
            <a:avLst/>
          </a:prstGeom>
          <a:noFill/>
        </p:spPr>
      </p:pic>
      <p:sp>
        <p:nvSpPr>
          <p:cNvPr id="101" name="TXT - DST LUN"/>
          <p:cNvSpPr txBox="1"/>
          <p:nvPr/>
        </p:nvSpPr>
        <p:spPr>
          <a:xfrm>
            <a:off x="5979982" y="4615204"/>
            <a:ext cx="508677" cy="615531"/>
          </a:xfrm>
          <a:prstGeom prst="rect">
            <a:avLst/>
          </a:prstGeom>
          <a:noFill/>
        </p:spPr>
        <p:txBody>
          <a:bodyPr wrap="square" lIns="121899" tIns="60949" rIns="121899" bIns="60949" rtlCol="0">
            <a:spAutoFit/>
          </a:bodyPr>
          <a:lstStyle/>
          <a:p>
            <a:pPr algn="ctr">
              <a:buClr>
                <a:schemeClr val="accent2"/>
              </a:buClr>
            </a:pPr>
            <a:r>
              <a:rPr lang="en-US" sz="1600" dirty="0"/>
              <a:t>LUN</a:t>
            </a:r>
          </a:p>
        </p:txBody>
      </p:sp>
      <p:sp>
        <p:nvSpPr>
          <p:cNvPr id="13" name="SW - BLK1"/>
          <p:cNvSpPr/>
          <p:nvPr/>
        </p:nvSpPr>
        <p:spPr>
          <a:xfrm>
            <a:off x="7468819" y="4072817"/>
            <a:ext cx="211932" cy="282502"/>
          </a:xfrm>
          <a:prstGeom prst="cube">
            <a:avLst/>
          </a:prstGeom>
          <a:solidFill>
            <a:schemeClr val="accent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smtClean="0"/>
          </a:p>
        </p:txBody>
      </p:sp>
      <p:sp>
        <p:nvSpPr>
          <p:cNvPr id="102" name="SW - BLK2"/>
          <p:cNvSpPr/>
          <p:nvPr/>
        </p:nvSpPr>
        <p:spPr>
          <a:xfrm>
            <a:off x="7468819" y="4072817"/>
            <a:ext cx="211932" cy="282502"/>
          </a:xfrm>
          <a:prstGeom prst="cube">
            <a:avLst/>
          </a:prstGeom>
          <a:solidFill>
            <a:schemeClr val="accent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smtClean="0"/>
          </a:p>
        </p:txBody>
      </p:sp>
      <p:sp>
        <p:nvSpPr>
          <p:cNvPr id="103" name="SW - BLK3"/>
          <p:cNvSpPr/>
          <p:nvPr/>
        </p:nvSpPr>
        <p:spPr>
          <a:xfrm>
            <a:off x="7468819" y="4072817"/>
            <a:ext cx="211932" cy="282502"/>
          </a:xfrm>
          <a:prstGeom prst="cube">
            <a:avLst/>
          </a:prstGeom>
          <a:solidFill>
            <a:schemeClr val="accent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smtClean="0"/>
          </a:p>
        </p:txBody>
      </p:sp>
      <p:sp>
        <p:nvSpPr>
          <p:cNvPr id="104" name="SW - BLK4"/>
          <p:cNvSpPr/>
          <p:nvPr/>
        </p:nvSpPr>
        <p:spPr>
          <a:xfrm>
            <a:off x="7468819" y="4072817"/>
            <a:ext cx="211932" cy="282502"/>
          </a:xfrm>
          <a:prstGeom prst="cube">
            <a:avLst/>
          </a:prstGeom>
          <a:solidFill>
            <a:schemeClr val="accent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smtClean="0"/>
          </a:p>
        </p:txBody>
      </p:sp>
      <p:sp>
        <p:nvSpPr>
          <p:cNvPr id="4" name="Espaço Reservado para Número de Slide 3"/>
          <p:cNvSpPr>
            <a:spLocks noGrp="1"/>
          </p:cNvSpPr>
          <p:nvPr>
            <p:ph type="sldNum" sz="quarter" idx="4"/>
          </p:nvPr>
        </p:nvSpPr>
        <p:spPr/>
        <p:txBody>
          <a:bodyPr/>
          <a:lstStyle/>
          <a:p>
            <a:fld id="{B071A5F3-A4FF-4CEE-8215-C08835B585C1}" type="slidenum">
              <a:rPr lang="en-US" smtClean="0"/>
              <a:pPr/>
              <a:t>72</a:t>
            </a:fld>
            <a:endParaRPr lang="en-US" dirty="0"/>
          </a:p>
        </p:txBody>
      </p:sp>
      <p:sp>
        <p:nvSpPr>
          <p:cNvPr id="34" name="Retângulo 33"/>
          <p:cNvSpPr/>
          <p:nvPr/>
        </p:nvSpPr>
        <p:spPr>
          <a:xfrm>
            <a:off x="7863998" y="6165304"/>
            <a:ext cx="1115616" cy="56783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46" name="Title 1"/>
          <p:cNvSpPr txBox="1">
            <a:spLocks/>
          </p:cNvSpPr>
          <p:nvPr/>
        </p:nvSpPr>
        <p:spPr>
          <a:xfrm>
            <a:off x="2123728" y="332656"/>
            <a:ext cx="6675574" cy="904795"/>
          </a:xfrm>
          <a:prstGeom prst="rect">
            <a:avLst/>
          </a:prstGeom>
        </p:spPr>
        <p:txBody>
          <a:bodyPr wrap="square" lIns="91521">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800" b="1" dirty="0" smtClean="0">
                <a:solidFill>
                  <a:schemeClr val="tx2"/>
                </a:solidFill>
              </a:rPr>
              <a:t>Operações Não-</a:t>
            </a:r>
            <a:r>
              <a:rPr lang="pt-BR" sz="2800" b="1" dirty="0" err="1" smtClean="0">
                <a:solidFill>
                  <a:schemeClr val="tx2"/>
                </a:solidFill>
              </a:rPr>
              <a:t>Disruptivas</a:t>
            </a:r>
            <a:r>
              <a:rPr lang="pt-BR" sz="2800" b="1" dirty="0" smtClean="0">
                <a:solidFill>
                  <a:schemeClr val="tx2"/>
                </a:solidFill>
              </a:rPr>
              <a:t> (NDO) – </a:t>
            </a:r>
            <a:r>
              <a:rPr lang="pt-BR" sz="2400" b="1" dirty="0" smtClean="0">
                <a:solidFill>
                  <a:schemeClr val="tx2"/>
                </a:solidFill>
              </a:rPr>
              <a:t>LUN Move &amp; SAN LIF </a:t>
            </a:r>
            <a:r>
              <a:rPr lang="pt-BR" sz="2400" b="1" dirty="0" err="1" smtClean="0">
                <a:solidFill>
                  <a:schemeClr val="tx2"/>
                </a:solidFill>
              </a:rPr>
              <a:t>multipath</a:t>
            </a:r>
            <a:endParaRPr lang="en-US" sz="2800" b="1" dirty="0">
              <a:solidFill>
                <a:schemeClr val="tx2"/>
              </a:solidFill>
            </a:endParaRPr>
          </a:p>
        </p:txBody>
      </p:sp>
    </p:spTree>
    <p:extLst>
      <p:ext uri="{BB962C8B-B14F-4D97-AF65-F5344CB8AC3E}">
        <p14:creationId xmlns:p14="http://schemas.microsoft.com/office/powerpoint/2010/main" val="97636353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endCondLst>
                                    <p:cond evt="onNext" delay="0">
                                      <p:tgtEl>
                                        <p:sldTgt/>
                                      </p:tgtEl>
                                    </p:cond>
                                  </p:endCondLst>
                                  <p:childTnLst>
                                    <p:animEffect transition="out" filter="fade">
                                      <p:cBhvr>
                                        <p:cTn id="6" dur="500" tmFilter="0, 0; .2, .5; .8, .5; 1, 0"/>
                                        <p:tgtEl>
                                          <p:spTgt spid="49"/>
                                        </p:tgtEl>
                                      </p:cBhvr>
                                    </p:animEffect>
                                    <p:animScale>
                                      <p:cBhvr>
                                        <p:cTn id="7" dur="250" autoRev="1" fill="hold"/>
                                        <p:tgtEl>
                                          <p:spTgt spid="49"/>
                                        </p:tgtEl>
                                      </p:cBhvr>
                                      <p:by x="105000" y="105000"/>
                                    </p:animScale>
                                  </p:childTnLst>
                                </p:cTn>
                              </p:par>
                              <p:par>
                                <p:cTn id="8" presetID="26" presetClass="emph" presetSubtype="0" repeatCount="indefinite" fill="hold" nodeType="withEffect">
                                  <p:stCondLst>
                                    <p:cond delay="0"/>
                                  </p:stCondLst>
                                  <p:endCondLst>
                                    <p:cond evt="onNext" delay="0">
                                      <p:tgtEl>
                                        <p:sldTgt/>
                                      </p:tgtEl>
                                    </p:cond>
                                  </p:endCondLst>
                                  <p:childTnLst>
                                    <p:animEffect transition="out" filter="fade">
                                      <p:cBhvr>
                                        <p:cTn id="9" dur="500" tmFilter="0, 0; .2, .5; .8, .5; 1, 0"/>
                                        <p:tgtEl>
                                          <p:spTgt spid="48"/>
                                        </p:tgtEl>
                                      </p:cBhvr>
                                    </p:animEffect>
                                    <p:animScale>
                                      <p:cBhvr>
                                        <p:cTn id="10" dur="250" autoRev="1" fill="hold"/>
                                        <p:tgtEl>
                                          <p:spTgt spid="4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par>
                          <p:cTn id="23" fill="hold">
                            <p:stCondLst>
                              <p:cond delay="0"/>
                            </p:stCondLst>
                            <p:childTnLst>
                              <p:par>
                                <p:cTn id="24" presetID="26" presetClass="emph" presetSubtype="0" repeatCount="indefinite" fill="hold" nodeType="afterEffect">
                                  <p:stCondLst>
                                    <p:cond delay="0"/>
                                  </p:stCondLst>
                                  <p:endCondLst>
                                    <p:cond evt="onNext" delay="0">
                                      <p:tgtEl>
                                        <p:sldTgt/>
                                      </p:tgtEl>
                                    </p:cond>
                                  </p:endCondLst>
                                  <p:childTnLst>
                                    <p:animEffect transition="out" filter="fade">
                                      <p:cBhvr>
                                        <p:cTn id="25" dur="500" tmFilter="0, 0; .2, .5; .8, .5; 1, 0"/>
                                        <p:tgtEl>
                                          <p:spTgt spid="45"/>
                                        </p:tgtEl>
                                      </p:cBhvr>
                                    </p:animEffect>
                                    <p:animScale>
                                      <p:cBhvr>
                                        <p:cTn id="26" dur="250" autoRev="1" fill="hold"/>
                                        <p:tgtEl>
                                          <p:spTgt spid="45"/>
                                        </p:tgtEl>
                                      </p:cBhvr>
                                      <p:by x="105000" y="105000"/>
                                    </p:animScale>
                                  </p:childTnLst>
                                </p:cTn>
                              </p:par>
                              <p:par>
                                <p:cTn id="27" presetID="26" presetClass="emph" presetSubtype="0" repeatCount="indefinite" fill="hold" nodeType="withEffect">
                                  <p:stCondLst>
                                    <p:cond delay="0"/>
                                  </p:stCondLst>
                                  <p:endCondLst>
                                    <p:cond evt="onNext" delay="0">
                                      <p:tgtEl>
                                        <p:sldTgt/>
                                      </p:tgtEl>
                                    </p:cond>
                                  </p:endCondLst>
                                  <p:childTnLst>
                                    <p:animEffect transition="out" filter="fade">
                                      <p:cBhvr>
                                        <p:cTn id="28" dur="500" tmFilter="0, 0; .2, .5; .8, .5; 1, 0"/>
                                        <p:tgtEl>
                                          <p:spTgt spid="60"/>
                                        </p:tgtEl>
                                      </p:cBhvr>
                                    </p:animEffect>
                                    <p:animScale>
                                      <p:cBhvr>
                                        <p:cTn id="29" dur="250" autoRev="1" fill="hold"/>
                                        <p:tgtEl>
                                          <p:spTgt spid="60"/>
                                        </p:tgtEl>
                                      </p:cBhvr>
                                      <p:by x="105000" y="105000"/>
                                    </p:animScale>
                                  </p:childTnLst>
                                </p:cTn>
                              </p:par>
                              <p:par>
                                <p:cTn id="30" presetID="22" presetClass="entr" presetSubtype="4" fill="hold" nodeType="with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wipe(down)">
                                      <p:cBhvr>
                                        <p:cTn id="32" dur="8000"/>
                                        <p:tgtEl>
                                          <p:spTgt spid="100"/>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0" presetClass="path" presetSubtype="0" accel="50000" decel="50000" fill="hold" grpId="0" nodeType="withEffect">
                                  <p:stCondLst>
                                    <p:cond delay="0"/>
                                  </p:stCondLst>
                                  <p:childTnLst>
                                    <p:animMotion origin="layout" path="M 5E-6 -0.00069 L 5E-6 -0.10625 L -0.14584 -0.10625 L -0.14584 0.05023 " pathEditMode="relative" ptsTypes="AAAA">
                                      <p:cBhvr>
                                        <p:cTn id="38" dur="2000" fill="hold"/>
                                        <p:tgtEl>
                                          <p:spTgt spid="13"/>
                                        </p:tgtEl>
                                        <p:attrNameLst>
                                          <p:attrName>ppt_x</p:attrName>
                                          <p:attrName>ppt_y</p:attrName>
                                        </p:attrNameLst>
                                      </p:cBhvr>
                                    </p:animMotion>
                                  </p:childTnLst>
                                </p:cTn>
                              </p:par>
                              <p:par>
                                <p:cTn id="39" presetID="1" presetClass="exit" presetSubtype="0" fill="hold" grpId="2" nodeType="withEffect">
                                  <p:stCondLst>
                                    <p:cond delay="200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1" nodeType="withEffect">
                                  <p:stCondLst>
                                    <p:cond delay="2000"/>
                                  </p:stCondLst>
                                  <p:childTnLst>
                                    <p:set>
                                      <p:cBhvr>
                                        <p:cTn id="42" dur="1" fill="hold">
                                          <p:stCondLst>
                                            <p:cond delay="0"/>
                                          </p:stCondLst>
                                        </p:cTn>
                                        <p:tgtEl>
                                          <p:spTgt spid="102"/>
                                        </p:tgtEl>
                                        <p:attrNameLst>
                                          <p:attrName>style.visibility</p:attrName>
                                        </p:attrNameLst>
                                      </p:cBhvr>
                                      <p:to>
                                        <p:strVal val="visible"/>
                                      </p:to>
                                    </p:set>
                                  </p:childTnLst>
                                </p:cTn>
                              </p:par>
                              <p:par>
                                <p:cTn id="43" presetID="0" presetClass="path" presetSubtype="0" accel="50000" decel="50000" fill="hold" grpId="0" nodeType="withEffect">
                                  <p:stCondLst>
                                    <p:cond delay="2000"/>
                                  </p:stCondLst>
                                  <p:childTnLst>
                                    <p:animMotion origin="layout" path="M 5E-6 -0.00069 L 5E-6 -0.10625 L -0.14584 -0.10625 L -0.14584 0.05023 " pathEditMode="relative" ptsTypes="AAAA">
                                      <p:cBhvr>
                                        <p:cTn id="44" dur="2000" fill="hold"/>
                                        <p:tgtEl>
                                          <p:spTgt spid="102"/>
                                        </p:tgtEl>
                                        <p:attrNameLst>
                                          <p:attrName>ppt_x</p:attrName>
                                          <p:attrName>ppt_y</p:attrName>
                                        </p:attrNameLst>
                                      </p:cBhvr>
                                    </p:animMotion>
                                  </p:childTnLst>
                                </p:cTn>
                              </p:par>
                              <p:par>
                                <p:cTn id="45" presetID="1" presetClass="exit" presetSubtype="0" fill="hold" grpId="2" nodeType="withEffect">
                                  <p:stCondLst>
                                    <p:cond delay="4000"/>
                                  </p:stCondLst>
                                  <p:childTnLst>
                                    <p:set>
                                      <p:cBhvr>
                                        <p:cTn id="46" dur="1" fill="hold">
                                          <p:stCondLst>
                                            <p:cond delay="0"/>
                                          </p:stCondLst>
                                        </p:cTn>
                                        <p:tgtEl>
                                          <p:spTgt spid="102"/>
                                        </p:tgtEl>
                                        <p:attrNameLst>
                                          <p:attrName>style.visibility</p:attrName>
                                        </p:attrNameLst>
                                      </p:cBhvr>
                                      <p:to>
                                        <p:strVal val="hidden"/>
                                      </p:to>
                                    </p:set>
                                  </p:childTnLst>
                                </p:cTn>
                              </p:par>
                              <p:par>
                                <p:cTn id="47" presetID="1" presetClass="entr" presetSubtype="0" fill="hold" grpId="1" nodeType="withEffect">
                                  <p:stCondLst>
                                    <p:cond delay="4000"/>
                                  </p:stCondLst>
                                  <p:childTnLst>
                                    <p:set>
                                      <p:cBhvr>
                                        <p:cTn id="48" dur="1" fill="hold">
                                          <p:stCondLst>
                                            <p:cond delay="0"/>
                                          </p:stCondLst>
                                        </p:cTn>
                                        <p:tgtEl>
                                          <p:spTgt spid="103"/>
                                        </p:tgtEl>
                                        <p:attrNameLst>
                                          <p:attrName>style.visibility</p:attrName>
                                        </p:attrNameLst>
                                      </p:cBhvr>
                                      <p:to>
                                        <p:strVal val="visible"/>
                                      </p:to>
                                    </p:set>
                                  </p:childTnLst>
                                </p:cTn>
                              </p:par>
                              <p:par>
                                <p:cTn id="49" presetID="0" presetClass="path" presetSubtype="0" accel="50000" decel="50000" fill="hold" grpId="0" nodeType="withEffect">
                                  <p:stCondLst>
                                    <p:cond delay="4000"/>
                                  </p:stCondLst>
                                  <p:childTnLst>
                                    <p:animMotion origin="layout" path="M 5E-6 -0.00069 L 5E-6 -0.10625 L -0.14584 -0.10625 L -0.14584 0.05023 " pathEditMode="relative" ptsTypes="AAAA">
                                      <p:cBhvr>
                                        <p:cTn id="50" dur="2000" fill="hold"/>
                                        <p:tgtEl>
                                          <p:spTgt spid="103"/>
                                        </p:tgtEl>
                                        <p:attrNameLst>
                                          <p:attrName>ppt_x</p:attrName>
                                          <p:attrName>ppt_y</p:attrName>
                                        </p:attrNameLst>
                                      </p:cBhvr>
                                    </p:animMotion>
                                  </p:childTnLst>
                                </p:cTn>
                              </p:par>
                              <p:par>
                                <p:cTn id="51" presetID="1" presetClass="exit" presetSubtype="0" fill="hold" grpId="2" nodeType="withEffect">
                                  <p:stCondLst>
                                    <p:cond delay="6000"/>
                                  </p:stCondLst>
                                  <p:childTnLst>
                                    <p:set>
                                      <p:cBhvr>
                                        <p:cTn id="52" dur="1" fill="hold">
                                          <p:stCondLst>
                                            <p:cond delay="0"/>
                                          </p:stCondLst>
                                        </p:cTn>
                                        <p:tgtEl>
                                          <p:spTgt spid="103"/>
                                        </p:tgtEl>
                                        <p:attrNameLst>
                                          <p:attrName>style.visibility</p:attrName>
                                        </p:attrNameLst>
                                      </p:cBhvr>
                                      <p:to>
                                        <p:strVal val="hidden"/>
                                      </p:to>
                                    </p:set>
                                  </p:childTnLst>
                                </p:cTn>
                              </p:par>
                              <p:par>
                                <p:cTn id="53" presetID="1" presetClass="entr" presetSubtype="0" fill="hold" grpId="1" nodeType="withEffect">
                                  <p:stCondLst>
                                    <p:cond delay="6000"/>
                                  </p:stCondLst>
                                  <p:childTnLst>
                                    <p:set>
                                      <p:cBhvr>
                                        <p:cTn id="54" dur="1" fill="hold">
                                          <p:stCondLst>
                                            <p:cond delay="0"/>
                                          </p:stCondLst>
                                        </p:cTn>
                                        <p:tgtEl>
                                          <p:spTgt spid="104"/>
                                        </p:tgtEl>
                                        <p:attrNameLst>
                                          <p:attrName>style.visibility</p:attrName>
                                        </p:attrNameLst>
                                      </p:cBhvr>
                                      <p:to>
                                        <p:strVal val="visible"/>
                                      </p:to>
                                    </p:set>
                                  </p:childTnLst>
                                </p:cTn>
                              </p:par>
                              <p:par>
                                <p:cTn id="55" presetID="0" presetClass="path" presetSubtype="0" accel="50000" decel="50000" fill="hold" grpId="0" nodeType="withEffect">
                                  <p:stCondLst>
                                    <p:cond delay="6000"/>
                                  </p:stCondLst>
                                  <p:childTnLst>
                                    <p:animMotion origin="layout" path="M 5E-6 -0.00069 L 5E-6 -0.10625 L -0.14584 -0.10625 L -0.14584 0.05023 " pathEditMode="relative" ptsTypes="AAAA">
                                      <p:cBhvr>
                                        <p:cTn id="56" dur="2000" fill="hold"/>
                                        <p:tgtEl>
                                          <p:spTgt spid="104"/>
                                        </p:tgtEl>
                                        <p:attrNameLst>
                                          <p:attrName>ppt_x</p:attrName>
                                          <p:attrName>ppt_y</p:attrName>
                                        </p:attrNameLst>
                                      </p:cBhvr>
                                    </p:animMotion>
                                  </p:childTnLst>
                                </p:cTn>
                              </p:par>
                              <p:par>
                                <p:cTn id="57" presetID="1" presetClass="exit" presetSubtype="0" fill="hold" grpId="2" nodeType="withEffect">
                                  <p:stCondLst>
                                    <p:cond delay="8000"/>
                                  </p:stCondLst>
                                  <p:childTnLst>
                                    <p:set>
                                      <p:cBhvr>
                                        <p:cTn id="58" dur="1" fill="hold">
                                          <p:stCondLst>
                                            <p:cond delay="0"/>
                                          </p:stCondLst>
                                        </p:cTn>
                                        <p:tgtEl>
                                          <p:spTgt spid="104"/>
                                        </p:tgtEl>
                                        <p:attrNameLst>
                                          <p:attrName>style.visibility</p:attrName>
                                        </p:attrNameLst>
                                      </p:cBhvr>
                                      <p:to>
                                        <p:strVal val="hidden"/>
                                      </p:to>
                                    </p:set>
                                  </p:childTnLst>
                                </p:cTn>
                              </p:par>
                              <p:par>
                                <p:cTn id="59" presetID="1" presetClass="exit" presetSubtype="0" fill="hold" grpId="0" nodeType="withEffect">
                                  <p:stCondLst>
                                    <p:cond delay="8000"/>
                                  </p:stCondLst>
                                  <p:childTnLst>
                                    <p:set>
                                      <p:cBhvr>
                                        <p:cTn id="60" dur="1" fill="hold">
                                          <p:stCondLst>
                                            <p:cond delay="0"/>
                                          </p:stCondLst>
                                        </p:cTn>
                                        <p:tgtEl>
                                          <p:spTgt spid="94"/>
                                        </p:tgtEl>
                                        <p:attrNameLst>
                                          <p:attrName>style.visibility</p:attrName>
                                        </p:attrNameLst>
                                      </p:cBhvr>
                                      <p:to>
                                        <p:strVal val="hidden"/>
                                      </p:to>
                                    </p:set>
                                  </p:childTnLst>
                                </p:cTn>
                              </p:par>
                              <p:par>
                                <p:cTn id="61" presetID="1" presetClass="exit" presetSubtype="0" fill="hold" nodeType="withEffect">
                                  <p:stCondLst>
                                    <p:cond delay="8000"/>
                                  </p:stCondLst>
                                  <p:childTnLst>
                                    <p:set>
                                      <p:cBhvr>
                                        <p:cTn id="62" dur="1" fill="hold">
                                          <p:stCondLst>
                                            <p:cond delay="0"/>
                                          </p:stCondLst>
                                        </p:cTn>
                                        <p:tgtEl>
                                          <p:spTgt spid="9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1" presetClass="exit" presetSubtype="0" fill="hold" grpId="1" nodeType="clickEffect">
                                  <p:stCondLst>
                                    <p:cond delay="0"/>
                                  </p:stCondLst>
                                  <p:childTnLst>
                                    <p:anim calcmode="lin" valueType="num">
                                      <p:cBhvr>
                                        <p:cTn id="66" dur="1000"/>
                                        <p:tgtEl>
                                          <p:spTgt spid="94"/>
                                        </p:tgtEl>
                                        <p:attrNameLst>
                                          <p:attrName>ppt_w</p:attrName>
                                        </p:attrNameLst>
                                      </p:cBhvr>
                                      <p:tavLst>
                                        <p:tav tm="0">
                                          <p:val>
                                            <p:strVal val="ppt_w"/>
                                          </p:val>
                                        </p:tav>
                                        <p:tav tm="100000">
                                          <p:val>
                                            <p:fltVal val="0"/>
                                          </p:val>
                                        </p:tav>
                                      </p:tavLst>
                                    </p:anim>
                                    <p:anim calcmode="lin" valueType="num">
                                      <p:cBhvr>
                                        <p:cTn id="67" dur="1000"/>
                                        <p:tgtEl>
                                          <p:spTgt spid="94"/>
                                        </p:tgtEl>
                                        <p:attrNameLst>
                                          <p:attrName>ppt_h</p:attrName>
                                        </p:attrNameLst>
                                      </p:cBhvr>
                                      <p:tavLst>
                                        <p:tav tm="0">
                                          <p:val>
                                            <p:strVal val="ppt_h"/>
                                          </p:val>
                                        </p:tav>
                                        <p:tav tm="100000">
                                          <p:val>
                                            <p:fltVal val="0"/>
                                          </p:val>
                                        </p:tav>
                                      </p:tavLst>
                                    </p:anim>
                                    <p:anim calcmode="lin" valueType="num">
                                      <p:cBhvr>
                                        <p:cTn id="68" dur="1000"/>
                                        <p:tgtEl>
                                          <p:spTgt spid="94"/>
                                        </p:tgtEl>
                                        <p:attrNameLst>
                                          <p:attrName>style.rotation</p:attrName>
                                        </p:attrNameLst>
                                      </p:cBhvr>
                                      <p:tavLst>
                                        <p:tav tm="0">
                                          <p:val>
                                            <p:fltVal val="0"/>
                                          </p:val>
                                        </p:tav>
                                        <p:tav tm="100000">
                                          <p:val>
                                            <p:fltVal val="90"/>
                                          </p:val>
                                        </p:tav>
                                      </p:tavLst>
                                    </p:anim>
                                    <p:animEffect transition="out" filter="fade">
                                      <p:cBhvr>
                                        <p:cTn id="69" dur="1000"/>
                                        <p:tgtEl>
                                          <p:spTgt spid="94"/>
                                        </p:tgtEl>
                                      </p:cBhvr>
                                    </p:animEffect>
                                    <p:set>
                                      <p:cBhvr>
                                        <p:cTn id="70" dur="1" fill="hold">
                                          <p:stCondLst>
                                            <p:cond delay="999"/>
                                          </p:stCondLst>
                                        </p:cTn>
                                        <p:tgtEl>
                                          <p:spTgt spid="94"/>
                                        </p:tgtEl>
                                        <p:attrNameLst>
                                          <p:attrName>style.visibility</p:attrName>
                                        </p:attrNameLst>
                                      </p:cBhvr>
                                      <p:to>
                                        <p:strVal val="hidden"/>
                                      </p:to>
                                    </p:set>
                                  </p:childTnLst>
                                </p:cTn>
                              </p:par>
                              <p:par>
                                <p:cTn id="71" presetID="31" presetClass="exit" presetSubtype="0" fill="hold" nodeType="withEffect">
                                  <p:stCondLst>
                                    <p:cond delay="0"/>
                                  </p:stCondLst>
                                  <p:childTnLst>
                                    <p:anim calcmode="lin" valueType="num">
                                      <p:cBhvr>
                                        <p:cTn id="72" dur="1000"/>
                                        <p:tgtEl>
                                          <p:spTgt spid="93"/>
                                        </p:tgtEl>
                                        <p:attrNameLst>
                                          <p:attrName>ppt_w</p:attrName>
                                        </p:attrNameLst>
                                      </p:cBhvr>
                                      <p:tavLst>
                                        <p:tav tm="0">
                                          <p:val>
                                            <p:strVal val="ppt_w"/>
                                          </p:val>
                                        </p:tav>
                                        <p:tav tm="100000">
                                          <p:val>
                                            <p:fltVal val="0"/>
                                          </p:val>
                                        </p:tav>
                                      </p:tavLst>
                                    </p:anim>
                                    <p:anim calcmode="lin" valueType="num">
                                      <p:cBhvr>
                                        <p:cTn id="73" dur="1000"/>
                                        <p:tgtEl>
                                          <p:spTgt spid="93"/>
                                        </p:tgtEl>
                                        <p:attrNameLst>
                                          <p:attrName>ppt_h</p:attrName>
                                        </p:attrNameLst>
                                      </p:cBhvr>
                                      <p:tavLst>
                                        <p:tav tm="0">
                                          <p:val>
                                            <p:strVal val="ppt_h"/>
                                          </p:val>
                                        </p:tav>
                                        <p:tav tm="100000">
                                          <p:val>
                                            <p:fltVal val="0"/>
                                          </p:val>
                                        </p:tav>
                                      </p:tavLst>
                                    </p:anim>
                                    <p:anim calcmode="lin" valueType="num">
                                      <p:cBhvr>
                                        <p:cTn id="74" dur="1000"/>
                                        <p:tgtEl>
                                          <p:spTgt spid="93"/>
                                        </p:tgtEl>
                                        <p:attrNameLst>
                                          <p:attrName>style.rotation</p:attrName>
                                        </p:attrNameLst>
                                      </p:cBhvr>
                                      <p:tavLst>
                                        <p:tav tm="0">
                                          <p:val>
                                            <p:fltVal val="0"/>
                                          </p:val>
                                        </p:tav>
                                        <p:tav tm="100000">
                                          <p:val>
                                            <p:fltVal val="90"/>
                                          </p:val>
                                        </p:tav>
                                      </p:tavLst>
                                    </p:anim>
                                    <p:animEffect transition="out" filter="fade">
                                      <p:cBhvr>
                                        <p:cTn id="75" dur="1000"/>
                                        <p:tgtEl>
                                          <p:spTgt spid="93"/>
                                        </p:tgtEl>
                                      </p:cBhvr>
                                    </p:animEffect>
                                    <p:set>
                                      <p:cBhvr>
                                        <p:cTn id="76" dur="1" fill="hold">
                                          <p:stCondLst>
                                            <p:cond delay="999"/>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4" grpId="1"/>
      <p:bldP spid="101" grpId="0"/>
      <p:bldP spid="13" grpId="0" animBg="1"/>
      <p:bldP spid="13" grpId="1" animBg="1"/>
      <p:bldP spid="13" grpId="2" animBg="1"/>
      <p:bldP spid="102" grpId="0" animBg="1"/>
      <p:bldP spid="102" grpId="1" animBg="1"/>
      <p:bldP spid="102" grpId="2" animBg="1"/>
      <p:bldP spid="103" grpId="0" animBg="1"/>
      <p:bldP spid="103" grpId="1" animBg="1"/>
      <p:bldP spid="103" grpId="2" animBg="1"/>
      <p:bldP spid="104" grpId="0" animBg="1"/>
      <p:bldP spid="104" grpId="1" animBg="1"/>
      <p:bldP spid="104" grpId="2"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38292" y="1640910"/>
            <a:ext cx="8500909" cy="4698509"/>
          </a:xfrm>
        </p:spPr>
        <p:txBody>
          <a:bodyPr/>
          <a:lstStyle/>
          <a:p>
            <a:r>
              <a:rPr lang="en-US" sz="2400" dirty="0" smtClean="0"/>
              <a:t>Mover flex Volumes, LUNs, e LIFs </a:t>
            </a:r>
            <a:r>
              <a:rPr lang="en-US" sz="2400" dirty="0" err="1" smtClean="0"/>
              <a:t>enquanto</a:t>
            </a:r>
            <a:r>
              <a:rPr lang="en-US" sz="2400" dirty="0" smtClean="0"/>
              <a:t> o dado é </a:t>
            </a:r>
            <a:r>
              <a:rPr lang="en-US" sz="2400" dirty="0" err="1" smtClean="0"/>
              <a:t>acessado</a:t>
            </a:r>
            <a:endParaRPr lang="en-US" sz="2400" dirty="0" smtClean="0"/>
          </a:p>
          <a:p>
            <a:r>
              <a:rPr lang="en-US" sz="2400" dirty="0" err="1" smtClean="0"/>
              <a:t>Os</a:t>
            </a:r>
            <a:r>
              <a:rPr lang="en-US" sz="2400" dirty="0" smtClean="0"/>
              <a:t> </a:t>
            </a:r>
            <a:r>
              <a:rPr lang="en-US" sz="2400" dirty="0" err="1" smtClean="0"/>
              <a:t>acesso</a:t>
            </a:r>
            <a:r>
              <a:rPr lang="en-US" sz="2400" dirty="0" smtClean="0"/>
              <a:t> de </a:t>
            </a:r>
            <a:r>
              <a:rPr lang="en-US" sz="2400" dirty="0" err="1" smtClean="0"/>
              <a:t>clientes</a:t>
            </a:r>
            <a:r>
              <a:rPr lang="en-US" sz="2400" dirty="0" smtClean="0"/>
              <a:t> e Host </a:t>
            </a:r>
            <a:r>
              <a:rPr lang="en-US" sz="2400" dirty="0" err="1" smtClean="0"/>
              <a:t>permanecem</a:t>
            </a:r>
            <a:r>
              <a:rPr lang="en-US" sz="2400" dirty="0" smtClean="0"/>
              <a:t> </a:t>
            </a:r>
            <a:r>
              <a:rPr lang="en-US" sz="2400" dirty="0" err="1" smtClean="0"/>
              <a:t>os</a:t>
            </a:r>
            <a:r>
              <a:rPr lang="en-US" sz="2400" dirty="0" smtClean="0"/>
              <a:t> </a:t>
            </a:r>
            <a:r>
              <a:rPr lang="en-US" sz="2400" dirty="0" err="1" smtClean="0"/>
              <a:t>mesmos</a:t>
            </a:r>
            <a:r>
              <a:rPr lang="en-US" sz="2400" dirty="0" smtClean="0"/>
              <a:t> </a:t>
            </a:r>
            <a:r>
              <a:rPr lang="en-US" sz="2400" dirty="0" err="1" smtClean="0"/>
              <a:t>após</a:t>
            </a:r>
            <a:r>
              <a:rPr lang="en-US" sz="2400" dirty="0" smtClean="0"/>
              <a:t> as </a:t>
            </a:r>
            <a:r>
              <a:rPr lang="en-US" sz="2400" dirty="0" err="1" smtClean="0"/>
              <a:t>mudança</a:t>
            </a:r>
            <a:r>
              <a:rPr lang="en-US" sz="2400" dirty="0" smtClean="0"/>
              <a:t> de </a:t>
            </a:r>
            <a:r>
              <a:rPr lang="en-US" sz="2400" dirty="0" err="1" smtClean="0"/>
              <a:t>rede</a:t>
            </a:r>
            <a:r>
              <a:rPr lang="en-US" sz="2400" dirty="0" smtClean="0"/>
              <a:t> e </a:t>
            </a:r>
            <a:r>
              <a:rPr lang="en-US" sz="2400" dirty="0" err="1" smtClean="0"/>
              <a:t>hospedagem</a:t>
            </a:r>
            <a:r>
              <a:rPr lang="en-US" sz="2400" dirty="0" smtClean="0"/>
              <a:t> dados.</a:t>
            </a:r>
          </a:p>
        </p:txBody>
      </p:sp>
      <p:sp>
        <p:nvSpPr>
          <p:cNvPr id="2" name="Title 1"/>
          <p:cNvSpPr>
            <a:spLocks noGrp="1"/>
          </p:cNvSpPr>
          <p:nvPr>
            <p:ph type="title"/>
          </p:nvPr>
        </p:nvSpPr>
        <p:spPr>
          <a:xfrm>
            <a:off x="2259380" y="240330"/>
            <a:ext cx="6512081" cy="904795"/>
          </a:xfrm>
        </p:spPr>
        <p:txBody>
          <a:bodyPr/>
          <a:lstStyle/>
          <a:p>
            <a:pPr algn="l"/>
            <a:r>
              <a:rPr lang="pt-BR" sz="3200" b="1" dirty="0" smtClean="0">
                <a:solidFill>
                  <a:schemeClr val="tx2"/>
                </a:solidFill>
              </a:rPr>
              <a:t>Upgrade Não-</a:t>
            </a:r>
            <a:r>
              <a:rPr lang="pt-BR" sz="3200" b="1" dirty="0" err="1" smtClean="0">
                <a:solidFill>
                  <a:schemeClr val="tx2"/>
                </a:solidFill>
              </a:rPr>
              <a:t>Disruptivo</a:t>
            </a:r>
            <a:r>
              <a:rPr lang="pt-BR" sz="3200" b="1" dirty="0" smtClean="0">
                <a:solidFill>
                  <a:schemeClr val="tx2"/>
                </a:solidFill>
              </a:rPr>
              <a:t> </a:t>
            </a:r>
            <a:r>
              <a:rPr lang="pt-BR" sz="3200" b="1" dirty="0">
                <a:solidFill>
                  <a:schemeClr val="tx2"/>
                </a:solidFill>
              </a:rPr>
              <a:t>(</a:t>
            </a:r>
            <a:r>
              <a:rPr lang="pt-BR" sz="3200" b="1" dirty="0" smtClean="0">
                <a:solidFill>
                  <a:schemeClr val="tx2"/>
                </a:solidFill>
              </a:rPr>
              <a:t>NDU)</a:t>
            </a:r>
            <a:endParaRPr lang="en-US" sz="3200" dirty="0"/>
          </a:p>
        </p:txBody>
      </p:sp>
      <p:pic>
        <p:nvPicPr>
          <p:cNvPr id="66" name="HW -N1D2" descr="DS4243-SAS-Storage-Build.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5443" y="5057673"/>
            <a:ext cx="1271016" cy="504475"/>
          </a:xfrm>
          <a:prstGeom prst="rect">
            <a:avLst/>
          </a:prstGeom>
        </p:spPr>
      </p:pic>
      <p:pic>
        <p:nvPicPr>
          <p:cNvPr id="67" name="HW -N1D1" descr="DS4243-SAS-Storage-Stack.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0224" y="4664814"/>
            <a:ext cx="1271016" cy="452062"/>
          </a:xfrm>
          <a:prstGeom prst="rect">
            <a:avLst/>
          </a:prstGeom>
        </p:spPr>
      </p:pic>
      <p:pic>
        <p:nvPicPr>
          <p:cNvPr id="68" name="HW -N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328" y="3607131"/>
            <a:ext cx="1271016" cy="1009074"/>
          </a:xfrm>
          <a:prstGeom prst="rect">
            <a:avLst/>
          </a:prstGeom>
        </p:spPr>
      </p:pic>
      <p:pic>
        <p:nvPicPr>
          <p:cNvPr id="69" name="HW -N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4017" y="3595011"/>
            <a:ext cx="1271016" cy="1201593"/>
          </a:xfrm>
          <a:prstGeom prst="rect">
            <a:avLst/>
          </a:prstGeom>
        </p:spPr>
      </p:pic>
      <p:pic>
        <p:nvPicPr>
          <p:cNvPr id="70" name="HW -N3D1" descr="DS4243-SSD-Storage-Stack.gif"/>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4018" y="4851498"/>
            <a:ext cx="1271016" cy="452062"/>
          </a:xfrm>
          <a:prstGeom prst="rect">
            <a:avLst/>
          </a:prstGeom>
        </p:spPr>
      </p:pic>
      <p:pic>
        <p:nvPicPr>
          <p:cNvPr id="71" name="HW -N3D2" descr="DS4243-SSD-Storage-Build.gif"/>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4017" y="5251707"/>
            <a:ext cx="1271016" cy="504475"/>
          </a:xfrm>
          <a:prstGeom prst="rect">
            <a:avLst/>
          </a:prstGeom>
        </p:spPr>
      </p:pic>
      <p:pic>
        <p:nvPicPr>
          <p:cNvPr id="72" name="HW-RC" descr="FAS3200-Series-2-Node-R.gif"/>
          <p:cNvPicPr>
            <a:picLocks noChangeAspect="1"/>
          </p:cNvPicPr>
          <p:nvPr/>
        </p:nvPicPr>
        <p:blipFill rotWithShape="1">
          <a:blip r:embed="rId9" cstate="print">
            <a:extLst>
              <a:ext uri="{28A0092B-C50C-407E-A947-70E740481C1C}">
                <a14:useLocalDpi xmlns:a14="http://schemas.microsoft.com/office/drawing/2010/main" val="0"/>
              </a:ext>
            </a:extLst>
          </a:blip>
          <a:srcRect b="76567"/>
          <a:stretch/>
        </p:blipFill>
        <p:spPr>
          <a:xfrm>
            <a:off x="4227190" y="3360720"/>
            <a:ext cx="1357081" cy="246413"/>
          </a:xfrm>
          <a:prstGeom prst="rect">
            <a:avLst/>
          </a:prstGeom>
        </p:spPr>
      </p:pic>
      <p:pic>
        <p:nvPicPr>
          <p:cNvPr id="73" name="HW -MC" descr="FAS3200-Series-2-Node-M.gif"/>
          <p:cNvPicPr>
            <a:picLocks noChangeAspect="1"/>
          </p:cNvPicPr>
          <p:nvPr/>
        </p:nvPicPr>
        <p:blipFill rotWithShape="1">
          <a:blip r:embed="rId10" cstate="print">
            <a:extLst>
              <a:ext uri="{28A0092B-C50C-407E-A947-70E740481C1C}">
                <a14:useLocalDpi xmlns:a14="http://schemas.microsoft.com/office/drawing/2010/main" val="0"/>
              </a:ext>
            </a:extLst>
          </a:blip>
          <a:srcRect b="76567"/>
          <a:stretch/>
        </p:blipFill>
        <p:spPr>
          <a:xfrm>
            <a:off x="2692481" y="3360719"/>
            <a:ext cx="1534709" cy="246413"/>
          </a:xfrm>
          <a:prstGeom prst="rect">
            <a:avLst/>
          </a:prstGeom>
        </p:spPr>
      </p:pic>
      <p:pic>
        <p:nvPicPr>
          <p:cNvPr id="74" name="HW -LC" descr="FAS6200-Series-2-Node-L.gif"/>
          <p:cNvPicPr>
            <a:picLocks noChangeAspect="1"/>
          </p:cNvPicPr>
          <p:nvPr/>
        </p:nvPicPr>
        <p:blipFill rotWithShape="1">
          <a:blip r:embed="rId11" cstate="print">
            <a:extLst>
              <a:ext uri="{28A0092B-C50C-407E-A947-70E740481C1C}">
                <a14:useLocalDpi xmlns:a14="http://schemas.microsoft.com/office/drawing/2010/main" val="0"/>
              </a:ext>
            </a:extLst>
          </a:blip>
          <a:srcRect t="1" b="85588"/>
          <a:stretch/>
        </p:blipFill>
        <p:spPr>
          <a:xfrm>
            <a:off x="2876186" y="3360717"/>
            <a:ext cx="1394038" cy="246415"/>
          </a:xfrm>
          <a:prstGeom prst="rect">
            <a:avLst/>
          </a:prstGeom>
        </p:spPr>
      </p:pic>
      <p:pic>
        <p:nvPicPr>
          <p:cNvPr id="75" name="HW -N2D2" descr="DS4243-SAS-Storage-Build.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4326" y="5056814"/>
            <a:ext cx="1271016" cy="504475"/>
          </a:xfrm>
          <a:prstGeom prst="rect">
            <a:avLst/>
          </a:prstGeom>
        </p:spPr>
      </p:pic>
      <p:pic>
        <p:nvPicPr>
          <p:cNvPr id="76" name="HW -N2D1" descr="DS4243-SAS-Storage-Stack.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4327" y="4664814"/>
            <a:ext cx="1271016" cy="452062"/>
          </a:xfrm>
          <a:prstGeom prst="rect">
            <a:avLst/>
          </a:prstGeom>
        </p:spPr>
      </p:pic>
      <p:pic>
        <p:nvPicPr>
          <p:cNvPr id="77" name="HW -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4957" y="3595010"/>
            <a:ext cx="1286283" cy="1021195"/>
          </a:xfrm>
          <a:prstGeom prst="rect">
            <a:avLst/>
          </a:prstGeom>
        </p:spPr>
      </p:pic>
      <p:pic>
        <p:nvPicPr>
          <p:cNvPr id="78" name="HW -N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5618" y="3607132"/>
            <a:ext cx="1271016" cy="1201593"/>
          </a:xfrm>
          <a:prstGeom prst="rect">
            <a:avLst/>
          </a:prstGeom>
        </p:spPr>
      </p:pic>
      <p:pic>
        <p:nvPicPr>
          <p:cNvPr id="79" name="HW -N3D1" descr="DS4243-SSD-Storage-Stack.gif"/>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0224" y="4853667"/>
            <a:ext cx="1271016" cy="452062"/>
          </a:xfrm>
          <a:prstGeom prst="rect">
            <a:avLst/>
          </a:prstGeom>
        </p:spPr>
      </p:pic>
      <p:pic>
        <p:nvPicPr>
          <p:cNvPr id="80" name="HW -N3D2" descr="DS4243-SSD-Storage-Build.gif"/>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0224" y="5251707"/>
            <a:ext cx="1271016" cy="504475"/>
          </a:xfrm>
          <a:prstGeom prst="rect">
            <a:avLst/>
          </a:prstGeom>
        </p:spPr>
      </p:pic>
      <p:grpSp>
        <p:nvGrpSpPr>
          <p:cNvPr id="99" name="SW - PURPLE NAS VOL"/>
          <p:cNvGrpSpPr>
            <a:grpSpLocks noChangeAspect="1"/>
          </p:cNvGrpSpPr>
          <p:nvPr/>
        </p:nvGrpSpPr>
        <p:grpSpPr>
          <a:xfrm>
            <a:off x="4998360" y="5251706"/>
            <a:ext cx="218022" cy="292608"/>
            <a:chOff x="7226499" y="5415148"/>
            <a:chExt cx="545441" cy="549172"/>
          </a:xfrm>
        </p:grpSpPr>
        <p:pic>
          <p:nvPicPr>
            <p:cNvPr id="100" name="NAS volume src" descr="C:\Users\PrestoGeorge\Desktop\Original-Cylindar.gif"/>
            <p:cNvPicPr>
              <a:picLocks noChangeAspect="1" noChangeArrowheads="1"/>
            </p:cNvPicPr>
            <p:nvPr/>
          </p:nvPicPr>
          <p:blipFill>
            <a:blip r:embed="rId12" cstate="print">
              <a:duotone>
                <a:schemeClr val="accent6">
                  <a:shade val="45000"/>
                  <a:satMod val="135000"/>
                </a:schemeClr>
                <a:prstClr val="white"/>
              </a:duotone>
            </a:blip>
            <a:srcRect/>
            <a:stretch>
              <a:fillRect/>
            </a:stretch>
          </p:blipFill>
          <p:spPr bwMode="auto">
            <a:xfrm>
              <a:off x="7226499" y="5415148"/>
              <a:ext cx="545441" cy="549172"/>
            </a:xfrm>
            <a:prstGeom prst="rect">
              <a:avLst/>
            </a:prstGeom>
            <a:noFill/>
          </p:spPr>
        </p:pic>
        <p:pic>
          <p:nvPicPr>
            <p:cNvPr id="101" name="SW - NAS Data" descr="Folder_Group"/>
            <p:cNvPicPr>
              <a:picLocks noChangeAspect="1" noChangeArrowheads="1"/>
            </p:cNvPicPr>
            <p:nvPr/>
          </p:nvPicPr>
          <p:blipFill>
            <a:blip r:embed="rId13"/>
            <a:srcRect/>
            <a:stretch>
              <a:fillRect/>
            </a:stretch>
          </p:blipFill>
          <p:spPr bwMode="auto">
            <a:xfrm>
              <a:off x="7329445" y="5567857"/>
              <a:ext cx="339548" cy="243753"/>
            </a:xfrm>
            <a:prstGeom prst="rect">
              <a:avLst/>
            </a:prstGeom>
            <a:noFill/>
            <a:ln w="9525">
              <a:noFill/>
              <a:miter lim="800000"/>
              <a:headEnd/>
              <a:tailEnd/>
            </a:ln>
          </p:spPr>
        </p:pic>
      </p:grpSp>
      <p:sp>
        <p:nvSpPr>
          <p:cNvPr id="86" name="SW - PURPLE NAS LIF"/>
          <p:cNvSpPr>
            <a:spLocks noChangeArrowheads="1"/>
          </p:cNvSpPr>
          <p:nvPr/>
        </p:nvSpPr>
        <p:spPr bwMode="auto">
          <a:xfrm>
            <a:off x="4287320" y="4256836"/>
            <a:ext cx="272940" cy="274320"/>
          </a:xfrm>
          <a:prstGeom prst="hexagon">
            <a:avLst>
              <a:gd name="adj" fmla="val 25001"/>
              <a:gd name="vf" fmla="val 115470"/>
            </a:avLst>
          </a:prstGeom>
          <a:solidFill>
            <a:schemeClr val="accent6">
              <a:lumMod val="60000"/>
              <a:lumOff val="40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NAS</a:t>
            </a:r>
          </a:p>
          <a:p>
            <a:pPr algn="ctr">
              <a:buClr>
                <a:schemeClr val="accent2"/>
              </a:buClr>
            </a:pPr>
            <a:r>
              <a:rPr lang="en-US" sz="800" b="1" dirty="0" smtClean="0">
                <a:solidFill>
                  <a:schemeClr val="bg1"/>
                </a:solidFill>
              </a:rPr>
              <a:t>LIF</a:t>
            </a:r>
            <a:endParaRPr lang="en-US" sz="800" b="1" dirty="0">
              <a:solidFill>
                <a:schemeClr val="bg1"/>
              </a:solidFill>
            </a:endParaRPr>
          </a:p>
        </p:txBody>
      </p:sp>
      <p:sp>
        <p:nvSpPr>
          <p:cNvPr id="82" name="SW - BLUE SAN LIF"/>
          <p:cNvSpPr>
            <a:spLocks noChangeArrowheads="1"/>
          </p:cNvSpPr>
          <p:nvPr/>
        </p:nvSpPr>
        <p:spPr bwMode="auto">
          <a:xfrm>
            <a:off x="4287320" y="3641214"/>
            <a:ext cx="272940" cy="274320"/>
          </a:xfrm>
          <a:prstGeom prst="hexagon">
            <a:avLst>
              <a:gd name="adj" fmla="val 25001"/>
              <a:gd name="vf" fmla="val 115470"/>
            </a:avLst>
          </a:prstGeom>
          <a:solidFill>
            <a:schemeClr val="accent2">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SAN</a:t>
            </a:r>
          </a:p>
          <a:p>
            <a:pPr algn="ctr">
              <a:buClr>
                <a:schemeClr val="accent2"/>
              </a:buClr>
            </a:pPr>
            <a:r>
              <a:rPr lang="en-US" sz="800" b="1" dirty="0" smtClean="0">
                <a:solidFill>
                  <a:schemeClr val="bg1"/>
                </a:solidFill>
              </a:rPr>
              <a:t>LIF</a:t>
            </a:r>
            <a:endParaRPr lang="en-US" sz="800" b="1" dirty="0">
              <a:solidFill>
                <a:schemeClr val="bg1"/>
              </a:solidFill>
            </a:endParaRPr>
          </a:p>
        </p:txBody>
      </p:sp>
      <p:sp>
        <p:nvSpPr>
          <p:cNvPr id="83" name="SW - BLUE NAS LIF"/>
          <p:cNvSpPr>
            <a:spLocks noChangeArrowheads="1"/>
          </p:cNvSpPr>
          <p:nvPr/>
        </p:nvSpPr>
        <p:spPr bwMode="auto">
          <a:xfrm>
            <a:off x="4998358" y="4256836"/>
            <a:ext cx="272940" cy="274320"/>
          </a:xfrm>
          <a:prstGeom prst="hexagon">
            <a:avLst>
              <a:gd name="adj" fmla="val 25001"/>
              <a:gd name="vf" fmla="val 115470"/>
            </a:avLst>
          </a:prstGeom>
          <a:solidFill>
            <a:schemeClr val="accent2">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NAS</a:t>
            </a:r>
          </a:p>
          <a:p>
            <a:pPr algn="ctr">
              <a:buClr>
                <a:schemeClr val="accent2"/>
              </a:buClr>
            </a:pPr>
            <a:r>
              <a:rPr lang="en-US" sz="800" b="1" dirty="0" smtClean="0">
                <a:solidFill>
                  <a:schemeClr val="bg1"/>
                </a:solidFill>
              </a:rPr>
              <a:t>LIF</a:t>
            </a:r>
            <a:endParaRPr lang="en-US" sz="800" b="1" dirty="0">
              <a:solidFill>
                <a:schemeClr val="bg1"/>
              </a:solidFill>
            </a:endParaRPr>
          </a:p>
        </p:txBody>
      </p:sp>
      <p:pic>
        <p:nvPicPr>
          <p:cNvPr id="84" name="SW - BLUE SAN VOL" descr="C:\Users\PrestoGeorge\Desktop\Original-Cylindar.gif"/>
          <p:cNvPicPr>
            <a:picLocks noChangeAspect="1" noChangeArrowheads="1"/>
          </p:cNvPicPr>
          <p:nvPr/>
        </p:nvPicPr>
        <p:blipFill>
          <a:blip r:embed="rId12" cstate="print">
            <a:duotone>
              <a:prstClr val="black"/>
              <a:schemeClr val="accent2">
                <a:tint val="45000"/>
                <a:satMod val="400000"/>
              </a:schemeClr>
            </a:duotone>
          </a:blip>
          <a:srcRect/>
          <a:stretch>
            <a:fillRect/>
          </a:stretch>
        </p:blipFill>
        <p:spPr bwMode="auto">
          <a:xfrm>
            <a:off x="4275443" y="5208638"/>
            <a:ext cx="218022" cy="292608"/>
          </a:xfrm>
          <a:prstGeom prst="rect">
            <a:avLst/>
          </a:prstGeom>
          <a:noFill/>
        </p:spPr>
      </p:pic>
      <p:grpSp>
        <p:nvGrpSpPr>
          <p:cNvPr id="87" name="SW - BLUE NAS VOL"/>
          <p:cNvGrpSpPr>
            <a:grpSpLocks noChangeAspect="1"/>
          </p:cNvGrpSpPr>
          <p:nvPr/>
        </p:nvGrpSpPr>
        <p:grpSpPr>
          <a:xfrm>
            <a:off x="5318612" y="5216049"/>
            <a:ext cx="218022" cy="292608"/>
            <a:chOff x="7910219" y="4437502"/>
            <a:chExt cx="545441" cy="549172"/>
          </a:xfrm>
        </p:grpSpPr>
        <p:pic>
          <p:nvPicPr>
            <p:cNvPr id="88" name="NAS volume src" descr="C:\Users\PrestoGeorge\Desktop\Original-Cylindar.gif"/>
            <p:cNvPicPr>
              <a:picLocks noChangeAspect="1" noChangeArrowheads="1"/>
            </p:cNvPicPr>
            <p:nvPr/>
          </p:nvPicPr>
          <p:blipFill>
            <a:blip r:embed="rId12" cstate="print">
              <a:duotone>
                <a:prstClr val="black"/>
                <a:schemeClr val="accent2">
                  <a:tint val="45000"/>
                  <a:satMod val="400000"/>
                </a:schemeClr>
              </a:duotone>
            </a:blip>
            <a:srcRect/>
            <a:stretch>
              <a:fillRect/>
            </a:stretch>
          </p:blipFill>
          <p:spPr bwMode="auto">
            <a:xfrm>
              <a:off x="7910219" y="4437502"/>
              <a:ext cx="545441" cy="549172"/>
            </a:xfrm>
            <a:prstGeom prst="rect">
              <a:avLst/>
            </a:prstGeom>
            <a:noFill/>
          </p:spPr>
        </p:pic>
        <p:pic>
          <p:nvPicPr>
            <p:cNvPr id="89" name="SW - NAS Data" descr="Folder_Group"/>
            <p:cNvPicPr>
              <a:picLocks noChangeAspect="1" noChangeArrowheads="1"/>
            </p:cNvPicPr>
            <p:nvPr/>
          </p:nvPicPr>
          <p:blipFill>
            <a:blip r:embed="rId13"/>
            <a:srcRect/>
            <a:stretch>
              <a:fillRect/>
            </a:stretch>
          </p:blipFill>
          <p:spPr bwMode="auto">
            <a:xfrm>
              <a:off x="8013166" y="4576057"/>
              <a:ext cx="339548" cy="243753"/>
            </a:xfrm>
            <a:prstGeom prst="rect">
              <a:avLst/>
            </a:prstGeom>
            <a:noFill/>
            <a:ln w="9525">
              <a:noFill/>
              <a:miter lim="800000"/>
              <a:headEnd/>
              <a:tailEnd/>
            </a:ln>
          </p:spPr>
        </p:pic>
      </p:grpSp>
      <p:pic>
        <p:nvPicPr>
          <p:cNvPr id="107" name="SW - BLUE SAN VOL" descr="C:\Users\PrestoGeorge\Desktop\Original-Cylindar.gif"/>
          <p:cNvPicPr>
            <a:picLocks noChangeAspect="1" noChangeArrowheads="1"/>
          </p:cNvPicPr>
          <p:nvPr/>
        </p:nvPicPr>
        <p:blipFill>
          <a:blip r:embed="rId12" cstate="print">
            <a:duotone>
              <a:prstClr val="black"/>
              <a:schemeClr val="accent2">
                <a:tint val="45000"/>
                <a:satMod val="400000"/>
              </a:schemeClr>
            </a:duotone>
          </a:blip>
          <a:srcRect/>
          <a:stretch>
            <a:fillRect/>
          </a:stretch>
        </p:blipFill>
        <p:spPr bwMode="auto">
          <a:xfrm>
            <a:off x="1536292" y="5251706"/>
            <a:ext cx="218022" cy="292608"/>
          </a:xfrm>
          <a:prstGeom prst="rect">
            <a:avLst/>
          </a:prstGeom>
          <a:noFill/>
        </p:spPr>
      </p:pic>
      <p:grpSp>
        <p:nvGrpSpPr>
          <p:cNvPr id="93" name="SW - BLUE NAS VOL"/>
          <p:cNvGrpSpPr>
            <a:grpSpLocks noChangeAspect="1"/>
          </p:cNvGrpSpPr>
          <p:nvPr/>
        </p:nvGrpSpPr>
        <p:grpSpPr>
          <a:xfrm>
            <a:off x="4270224" y="4845287"/>
            <a:ext cx="218022" cy="292608"/>
            <a:chOff x="7227759" y="5011906"/>
            <a:chExt cx="545441" cy="549172"/>
          </a:xfrm>
        </p:grpSpPr>
        <p:pic>
          <p:nvPicPr>
            <p:cNvPr id="94" name="NAS volume src" descr="C:\Users\PrestoGeorge\Desktop\Original-Cylindar.gif"/>
            <p:cNvPicPr>
              <a:picLocks noChangeAspect="1" noChangeArrowheads="1"/>
            </p:cNvPicPr>
            <p:nvPr/>
          </p:nvPicPr>
          <p:blipFill>
            <a:blip r:embed="rId12" cstate="print">
              <a:duotone>
                <a:prstClr val="black"/>
                <a:schemeClr val="accent2">
                  <a:tint val="45000"/>
                  <a:satMod val="400000"/>
                </a:schemeClr>
              </a:duotone>
            </a:blip>
            <a:srcRect/>
            <a:stretch>
              <a:fillRect/>
            </a:stretch>
          </p:blipFill>
          <p:spPr bwMode="auto">
            <a:xfrm>
              <a:off x="7227759" y="5011906"/>
              <a:ext cx="545441" cy="549172"/>
            </a:xfrm>
            <a:prstGeom prst="rect">
              <a:avLst/>
            </a:prstGeom>
            <a:noFill/>
          </p:spPr>
        </p:pic>
        <p:pic>
          <p:nvPicPr>
            <p:cNvPr id="95" name="SW - NAS Data" descr="Folder_Group"/>
            <p:cNvPicPr>
              <a:picLocks noChangeAspect="1" noChangeArrowheads="1"/>
            </p:cNvPicPr>
            <p:nvPr/>
          </p:nvPicPr>
          <p:blipFill>
            <a:blip r:embed="rId13"/>
            <a:srcRect/>
            <a:stretch>
              <a:fillRect/>
            </a:stretch>
          </p:blipFill>
          <p:spPr bwMode="auto">
            <a:xfrm>
              <a:off x="7330705" y="5165565"/>
              <a:ext cx="339548" cy="243753"/>
            </a:xfrm>
            <a:prstGeom prst="rect">
              <a:avLst/>
            </a:prstGeom>
            <a:noFill/>
            <a:ln w="9525">
              <a:noFill/>
              <a:miter lim="800000"/>
              <a:headEnd/>
              <a:tailEnd/>
            </a:ln>
          </p:spPr>
        </p:pic>
      </p:grpSp>
      <p:grpSp>
        <p:nvGrpSpPr>
          <p:cNvPr id="90" name="SW - BLUE NAS VOL"/>
          <p:cNvGrpSpPr>
            <a:grpSpLocks noChangeAspect="1"/>
          </p:cNvGrpSpPr>
          <p:nvPr/>
        </p:nvGrpSpPr>
        <p:grpSpPr>
          <a:xfrm>
            <a:off x="4643994" y="4853667"/>
            <a:ext cx="218022" cy="292608"/>
            <a:chOff x="7910219" y="5012109"/>
            <a:chExt cx="545441" cy="549172"/>
          </a:xfrm>
        </p:grpSpPr>
        <p:pic>
          <p:nvPicPr>
            <p:cNvPr id="91" name="NAS volume src" descr="C:\Users\PrestoGeorge\Desktop\Original-Cylindar.gif"/>
            <p:cNvPicPr>
              <a:picLocks noChangeAspect="1" noChangeArrowheads="1"/>
            </p:cNvPicPr>
            <p:nvPr/>
          </p:nvPicPr>
          <p:blipFill>
            <a:blip r:embed="rId12" cstate="print">
              <a:duotone>
                <a:prstClr val="black"/>
                <a:schemeClr val="accent2">
                  <a:tint val="45000"/>
                  <a:satMod val="400000"/>
                </a:schemeClr>
              </a:duotone>
            </a:blip>
            <a:srcRect/>
            <a:stretch>
              <a:fillRect/>
            </a:stretch>
          </p:blipFill>
          <p:spPr bwMode="auto">
            <a:xfrm>
              <a:off x="7910219" y="5012109"/>
              <a:ext cx="545441" cy="549172"/>
            </a:xfrm>
            <a:prstGeom prst="rect">
              <a:avLst/>
            </a:prstGeom>
            <a:noFill/>
          </p:spPr>
        </p:pic>
        <p:pic>
          <p:nvPicPr>
            <p:cNvPr id="92" name="SW - NAS Data" descr="Folder_Group"/>
            <p:cNvPicPr>
              <a:picLocks noChangeAspect="1" noChangeArrowheads="1"/>
            </p:cNvPicPr>
            <p:nvPr/>
          </p:nvPicPr>
          <p:blipFill>
            <a:blip r:embed="rId13"/>
            <a:srcRect/>
            <a:stretch>
              <a:fillRect/>
            </a:stretch>
          </p:blipFill>
          <p:spPr bwMode="auto">
            <a:xfrm>
              <a:off x="8013166" y="5164818"/>
              <a:ext cx="339548" cy="243753"/>
            </a:xfrm>
            <a:prstGeom prst="rect">
              <a:avLst/>
            </a:prstGeom>
            <a:noFill/>
            <a:ln w="9525">
              <a:noFill/>
              <a:miter lim="800000"/>
              <a:headEnd/>
              <a:tailEnd/>
            </a:ln>
          </p:spPr>
        </p:pic>
      </p:grpSp>
      <p:sp>
        <p:nvSpPr>
          <p:cNvPr id="109" name="SW - BLUE SAN LIF"/>
          <p:cNvSpPr>
            <a:spLocks noChangeArrowheads="1"/>
          </p:cNvSpPr>
          <p:nvPr/>
        </p:nvSpPr>
        <p:spPr bwMode="auto">
          <a:xfrm>
            <a:off x="1791354" y="3641214"/>
            <a:ext cx="272940" cy="274320"/>
          </a:xfrm>
          <a:prstGeom prst="hexagon">
            <a:avLst>
              <a:gd name="adj" fmla="val 25001"/>
              <a:gd name="vf" fmla="val 115470"/>
            </a:avLst>
          </a:prstGeom>
          <a:solidFill>
            <a:schemeClr val="accent2">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SAN</a:t>
            </a:r>
          </a:p>
          <a:p>
            <a:pPr algn="ctr">
              <a:buClr>
                <a:schemeClr val="accent2"/>
              </a:buClr>
            </a:pPr>
            <a:r>
              <a:rPr lang="en-US" sz="800" b="1" dirty="0" smtClean="0">
                <a:solidFill>
                  <a:schemeClr val="bg1"/>
                </a:solidFill>
              </a:rPr>
              <a:t>LIF</a:t>
            </a:r>
            <a:endParaRPr lang="en-US" sz="800" b="1" dirty="0">
              <a:solidFill>
                <a:schemeClr val="bg1"/>
              </a:solidFill>
            </a:endParaRPr>
          </a:p>
        </p:txBody>
      </p:sp>
      <p:sp>
        <p:nvSpPr>
          <p:cNvPr id="53" name="SW - BLUE SAN LIF"/>
          <p:cNvSpPr>
            <a:spLocks noChangeArrowheads="1"/>
          </p:cNvSpPr>
          <p:nvPr/>
        </p:nvSpPr>
        <p:spPr bwMode="auto">
          <a:xfrm>
            <a:off x="4287320" y="3629094"/>
            <a:ext cx="272940" cy="274320"/>
          </a:xfrm>
          <a:prstGeom prst="hexagon">
            <a:avLst>
              <a:gd name="adj" fmla="val 25001"/>
              <a:gd name="vf" fmla="val 115470"/>
            </a:avLst>
          </a:prstGeom>
          <a:solidFill>
            <a:schemeClr val="accent2">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SAN</a:t>
            </a:r>
          </a:p>
          <a:p>
            <a:pPr algn="ctr">
              <a:buClr>
                <a:schemeClr val="accent2"/>
              </a:buClr>
            </a:pPr>
            <a:r>
              <a:rPr lang="en-US" sz="800" b="1" dirty="0" smtClean="0">
                <a:solidFill>
                  <a:schemeClr val="bg1"/>
                </a:solidFill>
              </a:rPr>
              <a:t>LIF</a:t>
            </a:r>
            <a:endParaRPr lang="en-US" sz="800" b="1" dirty="0">
              <a:solidFill>
                <a:schemeClr val="bg1"/>
              </a:solidFill>
            </a:endParaRPr>
          </a:p>
        </p:txBody>
      </p:sp>
      <p:sp>
        <p:nvSpPr>
          <p:cNvPr id="54" name="SW - BLUE SAN LIF"/>
          <p:cNvSpPr>
            <a:spLocks noChangeArrowheads="1"/>
          </p:cNvSpPr>
          <p:nvPr/>
        </p:nvSpPr>
        <p:spPr bwMode="auto">
          <a:xfrm>
            <a:off x="4292082" y="4252363"/>
            <a:ext cx="272940" cy="274320"/>
          </a:xfrm>
          <a:prstGeom prst="hexagon">
            <a:avLst>
              <a:gd name="adj" fmla="val 25001"/>
              <a:gd name="vf" fmla="val 115470"/>
            </a:avLst>
          </a:prstGeom>
          <a:solidFill>
            <a:schemeClr val="accent2">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SAN</a:t>
            </a:r>
          </a:p>
          <a:p>
            <a:pPr algn="ctr">
              <a:buClr>
                <a:schemeClr val="accent2"/>
              </a:buClr>
            </a:pPr>
            <a:r>
              <a:rPr lang="en-US" sz="800" b="1" dirty="0" smtClean="0">
                <a:solidFill>
                  <a:schemeClr val="bg1"/>
                </a:solidFill>
              </a:rPr>
              <a:t>LIF</a:t>
            </a:r>
            <a:endParaRPr lang="en-US" sz="800" b="1" dirty="0">
              <a:solidFill>
                <a:schemeClr val="bg1"/>
              </a:solidFill>
            </a:endParaRPr>
          </a:p>
        </p:txBody>
      </p:sp>
      <p:sp>
        <p:nvSpPr>
          <p:cNvPr id="56" name="SW -  BLUE SAN LIF"/>
          <p:cNvSpPr>
            <a:spLocks noChangeArrowheads="1"/>
          </p:cNvSpPr>
          <p:nvPr/>
        </p:nvSpPr>
        <p:spPr bwMode="auto">
          <a:xfrm>
            <a:off x="2122910" y="4247810"/>
            <a:ext cx="272940" cy="274320"/>
          </a:xfrm>
          <a:prstGeom prst="hexagon">
            <a:avLst>
              <a:gd name="adj" fmla="val 25001"/>
              <a:gd name="vf" fmla="val 115470"/>
            </a:avLst>
          </a:prstGeom>
          <a:solidFill>
            <a:schemeClr val="accent2">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SAN</a:t>
            </a:r>
          </a:p>
          <a:p>
            <a:pPr algn="ctr">
              <a:buClr>
                <a:schemeClr val="accent2"/>
              </a:buClr>
            </a:pPr>
            <a:r>
              <a:rPr lang="en-US" sz="800" b="1" dirty="0" smtClean="0">
                <a:solidFill>
                  <a:schemeClr val="bg1"/>
                </a:solidFill>
              </a:rPr>
              <a:t>LIF</a:t>
            </a:r>
            <a:endParaRPr lang="en-US" sz="800" b="1" dirty="0">
              <a:solidFill>
                <a:schemeClr val="bg1"/>
              </a:solidFill>
            </a:endParaRPr>
          </a:p>
        </p:txBody>
      </p:sp>
      <p:pic>
        <p:nvPicPr>
          <p:cNvPr id="85" name="SW - BLUE LUN" descr="C:\Users\PrestoGeorge\Desktop\Original-Cylindar.gif"/>
          <p:cNvPicPr>
            <a:picLocks noChangeAspect="1" noChangeArrowheads="1"/>
          </p:cNvPicPr>
          <p:nvPr/>
        </p:nvPicPr>
        <p:blipFill>
          <a:blip r:embed="rId12" cstate="print">
            <a:grayscl/>
          </a:blip>
          <a:srcRect/>
          <a:stretch>
            <a:fillRect/>
          </a:stretch>
        </p:blipFill>
        <p:spPr bwMode="auto">
          <a:xfrm>
            <a:off x="4276228" y="5304372"/>
            <a:ext cx="219513" cy="101141"/>
          </a:xfrm>
          <a:prstGeom prst="rect">
            <a:avLst/>
          </a:prstGeom>
          <a:noFill/>
        </p:spPr>
      </p:pic>
      <p:sp>
        <p:nvSpPr>
          <p:cNvPr id="81" name="SW - RED SAN LIF"/>
          <p:cNvSpPr>
            <a:spLocks noChangeArrowheads="1"/>
          </p:cNvSpPr>
          <p:nvPr/>
        </p:nvSpPr>
        <p:spPr bwMode="auto">
          <a:xfrm>
            <a:off x="4630388" y="4256835"/>
            <a:ext cx="280563" cy="274320"/>
          </a:xfrm>
          <a:prstGeom prst="hexagon">
            <a:avLst>
              <a:gd name="adj" fmla="val 25001"/>
              <a:gd name="vf" fmla="val 115470"/>
            </a:avLst>
          </a:prstGeom>
          <a:solidFill>
            <a:schemeClr val="accent5">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SAN</a:t>
            </a:r>
          </a:p>
          <a:p>
            <a:pPr algn="ctr">
              <a:buClr>
                <a:schemeClr val="accent2"/>
              </a:buClr>
            </a:pPr>
            <a:r>
              <a:rPr lang="en-US" sz="800" b="1" dirty="0" smtClean="0">
                <a:solidFill>
                  <a:schemeClr val="bg1"/>
                </a:solidFill>
              </a:rPr>
              <a:t>LIF</a:t>
            </a:r>
            <a:endParaRPr lang="en-US" sz="800" b="1" dirty="0">
              <a:solidFill>
                <a:schemeClr val="bg1"/>
              </a:solidFill>
            </a:endParaRPr>
          </a:p>
        </p:txBody>
      </p:sp>
      <p:sp>
        <p:nvSpPr>
          <p:cNvPr id="106" name="SW -  RED NAS LIF"/>
          <p:cNvSpPr>
            <a:spLocks noChangeArrowheads="1"/>
          </p:cNvSpPr>
          <p:nvPr/>
        </p:nvSpPr>
        <p:spPr bwMode="auto">
          <a:xfrm>
            <a:off x="4630388" y="3641213"/>
            <a:ext cx="280563" cy="274320"/>
          </a:xfrm>
          <a:prstGeom prst="hexagon">
            <a:avLst>
              <a:gd name="adj" fmla="val 25001"/>
              <a:gd name="vf" fmla="val 115470"/>
            </a:avLst>
          </a:prstGeom>
          <a:solidFill>
            <a:schemeClr val="accent5">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NAS</a:t>
            </a:r>
          </a:p>
          <a:p>
            <a:pPr algn="ctr">
              <a:buClr>
                <a:schemeClr val="accent2"/>
              </a:buClr>
            </a:pPr>
            <a:r>
              <a:rPr lang="en-US" sz="800" b="1" dirty="0" smtClean="0">
                <a:solidFill>
                  <a:schemeClr val="bg1"/>
                </a:solidFill>
              </a:rPr>
              <a:t>LIF</a:t>
            </a:r>
            <a:endParaRPr lang="en-US" sz="800" b="1" dirty="0">
              <a:solidFill>
                <a:schemeClr val="bg1"/>
              </a:solidFill>
            </a:endParaRPr>
          </a:p>
        </p:txBody>
      </p:sp>
      <p:grpSp>
        <p:nvGrpSpPr>
          <p:cNvPr id="96" name="SW - RED NAS VOL"/>
          <p:cNvGrpSpPr/>
          <p:nvPr/>
        </p:nvGrpSpPr>
        <p:grpSpPr>
          <a:xfrm>
            <a:off x="4643863" y="5212213"/>
            <a:ext cx="218152" cy="292783"/>
            <a:chOff x="9367586" y="4430467"/>
            <a:chExt cx="545441" cy="549172"/>
          </a:xfrm>
        </p:grpSpPr>
        <p:pic>
          <p:nvPicPr>
            <p:cNvPr id="97" name="NAS volume src" descr="C:\Users\PrestoGeorge\Desktop\Original-Cylindar.gif"/>
            <p:cNvPicPr>
              <a:picLocks noChangeAspect="1" noChangeArrowheads="1"/>
            </p:cNvPicPr>
            <p:nvPr/>
          </p:nvPicPr>
          <p:blipFill>
            <a:blip r:embed="rId12" cstate="print">
              <a:duotone>
                <a:prstClr val="black"/>
                <a:schemeClr val="accent5">
                  <a:tint val="45000"/>
                  <a:satMod val="400000"/>
                </a:schemeClr>
              </a:duotone>
            </a:blip>
            <a:srcRect/>
            <a:stretch>
              <a:fillRect/>
            </a:stretch>
          </p:blipFill>
          <p:spPr bwMode="auto">
            <a:xfrm>
              <a:off x="9367586" y="4430467"/>
              <a:ext cx="545441" cy="549172"/>
            </a:xfrm>
            <a:prstGeom prst="rect">
              <a:avLst/>
            </a:prstGeom>
            <a:noFill/>
          </p:spPr>
        </p:pic>
        <p:pic>
          <p:nvPicPr>
            <p:cNvPr id="98" name="SW - NAS Data" descr="Folder_Group"/>
            <p:cNvPicPr>
              <a:picLocks noChangeAspect="1" noChangeArrowheads="1"/>
            </p:cNvPicPr>
            <p:nvPr/>
          </p:nvPicPr>
          <p:blipFill>
            <a:blip r:embed="rId13"/>
            <a:srcRect/>
            <a:stretch>
              <a:fillRect/>
            </a:stretch>
          </p:blipFill>
          <p:spPr bwMode="auto">
            <a:xfrm>
              <a:off x="9470532" y="4590211"/>
              <a:ext cx="339548" cy="243753"/>
            </a:xfrm>
            <a:prstGeom prst="rect">
              <a:avLst/>
            </a:prstGeom>
            <a:noFill/>
            <a:ln w="9525">
              <a:noFill/>
              <a:miter lim="800000"/>
              <a:headEnd/>
              <a:tailEnd/>
            </a:ln>
          </p:spPr>
        </p:pic>
      </p:grpSp>
      <p:grpSp>
        <p:nvGrpSpPr>
          <p:cNvPr id="102" name="SW - RED SAN VOL"/>
          <p:cNvGrpSpPr>
            <a:grpSpLocks noChangeAspect="1"/>
          </p:cNvGrpSpPr>
          <p:nvPr/>
        </p:nvGrpSpPr>
        <p:grpSpPr>
          <a:xfrm>
            <a:off x="4998358" y="4824268"/>
            <a:ext cx="218024" cy="292608"/>
            <a:chOff x="9244918" y="5218059"/>
            <a:chExt cx="545447" cy="549173"/>
          </a:xfrm>
        </p:grpSpPr>
        <p:pic>
          <p:nvPicPr>
            <p:cNvPr id="103" name="NAS volume src" descr="C:\Users\PrestoGeorge\Desktop\Original-Cylindar.gif"/>
            <p:cNvPicPr>
              <a:picLocks noChangeAspect="1" noChangeArrowheads="1"/>
            </p:cNvPicPr>
            <p:nvPr/>
          </p:nvPicPr>
          <p:blipFill>
            <a:blip r:embed="rId12" cstate="print">
              <a:duotone>
                <a:prstClr val="black"/>
                <a:schemeClr val="accent5">
                  <a:tint val="45000"/>
                  <a:satMod val="400000"/>
                </a:schemeClr>
              </a:duotone>
            </a:blip>
            <a:srcRect/>
            <a:stretch>
              <a:fillRect/>
            </a:stretch>
          </p:blipFill>
          <p:spPr bwMode="auto">
            <a:xfrm>
              <a:off x="9244924" y="5218059"/>
              <a:ext cx="545441" cy="549173"/>
            </a:xfrm>
            <a:prstGeom prst="rect">
              <a:avLst/>
            </a:prstGeom>
            <a:noFill/>
          </p:spPr>
        </p:pic>
        <p:pic>
          <p:nvPicPr>
            <p:cNvPr id="104" name="NAS volume src" descr="C:\Users\PrestoGeorge\Desktop\Original-Cylindar.gif"/>
            <p:cNvPicPr>
              <a:picLocks noChangeAspect="1" noChangeArrowheads="1"/>
            </p:cNvPicPr>
            <p:nvPr/>
          </p:nvPicPr>
          <p:blipFill>
            <a:blip r:embed="rId12" cstate="print">
              <a:grayscl/>
            </a:blip>
            <a:srcRect/>
            <a:stretch>
              <a:fillRect/>
            </a:stretch>
          </p:blipFill>
          <p:spPr bwMode="auto">
            <a:xfrm>
              <a:off x="9244921" y="5343564"/>
              <a:ext cx="545441" cy="188535"/>
            </a:xfrm>
            <a:prstGeom prst="rect">
              <a:avLst/>
            </a:prstGeom>
            <a:noFill/>
          </p:spPr>
        </p:pic>
        <p:pic>
          <p:nvPicPr>
            <p:cNvPr id="105" name="NAS volume src" descr="C:\Users\PrestoGeorge\Desktop\Original-Cylindar.gif"/>
            <p:cNvPicPr>
              <a:picLocks noChangeAspect="1" noChangeArrowheads="1"/>
            </p:cNvPicPr>
            <p:nvPr/>
          </p:nvPicPr>
          <p:blipFill>
            <a:blip r:embed="rId12" cstate="print">
              <a:grayscl/>
            </a:blip>
            <a:srcRect/>
            <a:stretch>
              <a:fillRect/>
            </a:stretch>
          </p:blipFill>
          <p:spPr bwMode="auto">
            <a:xfrm>
              <a:off x="9244918" y="5532095"/>
              <a:ext cx="545441" cy="188535"/>
            </a:xfrm>
            <a:prstGeom prst="rect">
              <a:avLst/>
            </a:prstGeom>
            <a:noFill/>
          </p:spPr>
        </p:pic>
      </p:grpSp>
      <p:sp>
        <p:nvSpPr>
          <p:cNvPr id="108" name="SW -  RED SAN LIF"/>
          <p:cNvSpPr>
            <a:spLocks noChangeArrowheads="1"/>
          </p:cNvSpPr>
          <p:nvPr/>
        </p:nvSpPr>
        <p:spPr bwMode="auto">
          <a:xfrm>
            <a:off x="3292641" y="4157502"/>
            <a:ext cx="280563" cy="274320"/>
          </a:xfrm>
          <a:prstGeom prst="hexagon">
            <a:avLst>
              <a:gd name="adj" fmla="val 25001"/>
              <a:gd name="vf" fmla="val 115470"/>
            </a:avLst>
          </a:prstGeom>
          <a:solidFill>
            <a:schemeClr val="accent5">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SAN</a:t>
            </a:r>
          </a:p>
          <a:p>
            <a:pPr algn="ctr">
              <a:buClr>
                <a:schemeClr val="accent2"/>
              </a:buClr>
            </a:pPr>
            <a:r>
              <a:rPr lang="en-US" sz="800" b="1" dirty="0" smtClean="0">
                <a:solidFill>
                  <a:schemeClr val="bg1"/>
                </a:solidFill>
              </a:rPr>
              <a:t>LIF</a:t>
            </a:r>
            <a:endParaRPr lang="en-US" sz="800" b="1" dirty="0">
              <a:solidFill>
                <a:schemeClr val="bg1"/>
              </a:solidFill>
            </a:endParaRPr>
          </a:p>
        </p:txBody>
      </p:sp>
      <p:sp>
        <p:nvSpPr>
          <p:cNvPr id="55" name="SW - RED SAN LIF"/>
          <p:cNvSpPr>
            <a:spLocks noChangeArrowheads="1"/>
          </p:cNvSpPr>
          <p:nvPr/>
        </p:nvSpPr>
        <p:spPr bwMode="auto">
          <a:xfrm>
            <a:off x="4967089" y="3641213"/>
            <a:ext cx="280563" cy="274320"/>
          </a:xfrm>
          <a:prstGeom prst="hexagon">
            <a:avLst>
              <a:gd name="adj" fmla="val 25001"/>
              <a:gd name="vf" fmla="val 115470"/>
            </a:avLst>
          </a:prstGeom>
          <a:solidFill>
            <a:schemeClr val="accent5">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SAN</a:t>
            </a:r>
          </a:p>
          <a:p>
            <a:pPr algn="ctr">
              <a:buClr>
                <a:schemeClr val="accent2"/>
              </a:buClr>
            </a:pPr>
            <a:r>
              <a:rPr lang="en-US" sz="800" b="1" dirty="0" smtClean="0">
                <a:solidFill>
                  <a:schemeClr val="bg1"/>
                </a:solidFill>
              </a:rPr>
              <a:t>LIF</a:t>
            </a:r>
            <a:endParaRPr lang="en-US" sz="800" b="1" dirty="0">
              <a:solidFill>
                <a:schemeClr val="bg1"/>
              </a:solidFill>
            </a:endParaRPr>
          </a:p>
        </p:txBody>
      </p:sp>
      <p:sp>
        <p:nvSpPr>
          <p:cNvPr id="57" name="SW - RED SAN LIF"/>
          <p:cNvSpPr>
            <a:spLocks noChangeArrowheads="1"/>
          </p:cNvSpPr>
          <p:nvPr/>
        </p:nvSpPr>
        <p:spPr bwMode="auto">
          <a:xfrm>
            <a:off x="3292641" y="3642126"/>
            <a:ext cx="280563" cy="274320"/>
          </a:xfrm>
          <a:prstGeom prst="hexagon">
            <a:avLst>
              <a:gd name="adj" fmla="val 25001"/>
              <a:gd name="vf" fmla="val 115470"/>
            </a:avLst>
          </a:prstGeom>
          <a:solidFill>
            <a:schemeClr val="accent5">
              <a:lumMod val="75000"/>
            </a:schemeClr>
          </a:solidFill>
          <a:ln w="28575" algn="ctr">
            <a:solidFill>
              <a:schemeClr val="bg1"/>
            </a:solidFill>
            <a:round/>
            <a:headEnd/>
            <a:tailEnd/>
          </a:ln>
        </p:spPr>
        <p:txBody>
          <a:bodyPr wrap="none" anchor="ctr" anchorCtr="1"/>
          <a:lstStyle/>
          <a:p>
            <a:pPr algn="ctr">
              <a:buClr>
                <a:schemeClr val="accent2"/>
              </a:buClr>
            </a:pPr>
            <a:r>
              <a:rPr lang="en-US" sz="800" b="1" dirty="0" smtClean="0">
                <a:solidFill>
                  <a:schemeClr val="bg1"/>
                </a:solidFill>
              </a:rPr>
              <a:t>SAN</a:t>
            </a:r>
          </a:p>
          <a:p>
            <a:pPr algn="ctr">
              <a:buClr>
                <a:schemeClr val="accent2"/>
              </a:buClr>
            </a:pPr>
            <a:r>
              <a:rPr lang="en-US" sz="800" b="1" dirty="0" smtClean="0">
                <a:solidFill>
                  <a:schemeClr val="bg1"/>
                </a:solidFill>
              </a:rPr>
              <a:t>LIF</a:t>
            </a:r>
            <a:endParaRPr lang="en-US" sz="800" b="1" dirty="0">
              <a:solidFill>
                <a:schemeClr val="bg1"/>
              </a:solidFill>
            </a:endParaRPr>
          </a:p>
        </p:txBody>
      </p:sp>
      <p:sp>
        <p:nvSpPr>
          <p:cNvPr id="4" name="TextBox 3"/>
          <p:cNvSpPr txBox="1"/>
          <p:nvPr/>
        </p:nvSpPr>
        <p:spPr>
          <a:xfrm>
            <a:off x="5804435" y="3629094"/>
            <a:ext cx="2823065" cy="4572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800" b="1" i="0" u="none" strike="noStrike" kern="1200" cap="none" spc="0" normalizeH="0" baseline="0" noProof="0" dirty="0" smtClean="0">
                <a:ln>
                  <a:noFill/>
                </a:ln>
                <a:solidFill>
                  <a:schemeClr val="accent5">
                    <a:lumMod val="75000"/>
                  </a:schemeClr>
                </a:solidFill>
                <a:effectLst/>
                <a:uLnTx/>
                <a:uFillTx/>
                <a:latin typeface="+mn-lt"/>
              </a:rPr>
              <a:t>Storage Virtual Machine (SVM)</a:t>
            </a:r>
            <a:r>
              <a:rPr kumimoji="0" lang="en-US" sz="1800" b="1" i="0" u="none" strike="noStrike" kern="1200" cap="none" spc="0" normalizeH="0" noProof="0" dirty="0" smtClean="0">
                <a:ln>
                  <a:noFill/>
                </a:ln>
                <a:solidFill>
                  <a:schemeClr val="accent5">
                    <a:lumMod val="75000"/>
                  </a:schemeClr>
                </a:solidFill>
                <a:effectLst/>
                <a:uLnTx/>
                <a:uFillTx/>
                <a:latin typeface="+mn-lt"/>
              </a:rPr>
              <a:t> 1</a:t>
            </a:r>
            <a:endParaRPr kumimoji="0" lang="en-US" sz="1800" b="1" i="0" u="none" strike="noStrike" kern="1200" cap="none" spc="0" normalizeH="0" baseline="0" noProof="0" dirty="0" smtClean="0">
              <a:ln>
                <a:noFill/>
              </a:ln>
              <a:solidFill>
                <a:schemeClr val="accent5">
                  <a:lumMod val="75000"/>
                </a:schemeClr>
              </a:solidFill>
              <a:effectLst/>
              <a:uLnTx/>
              <a:uFillTx/>
              <a:latin typeface="+mn-lt"/>
            </a:endParaRPr>
          </a:p>
        </p:txBody>
      </p:sp>
      <p:sp>
        <p:nvSpPr>
          <p:cNvPr id="59" name="TextBox 58"/>
          <p:cNvSpPr txBox="1"/>
          <p:nvPr/>
        </p:nvSpPr>
        <p:spPr>
          <a:xfrm>
            <a:off x="5804434" y="4136165"/>
            <a:ext cx="2823065" cy="4572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800" b="1" i="0" u="none" strike="noStrike" kern="1200" cap="none" spc="0" normalizeH="0" baseline="0" noProof="0" dirty="0" smtClean="0">
                <a:ln>
                  <a:noFill/>
                </a:ln>
                <a:solidFill>
                  <a:schemeClr val="accent2">
                    <a:lumMod val="75000"/>
                  </a:schemeClr>
                </a:solidFill>
                <a:effectLst/>
                <a:uLnTx/>
                <a:uFillTx/>
                <a:latin typeface="+mn-lt"/>
              </a:rPr>
              <a:t>Storage Virtual Machine (SVM)</a:t>
            </a:r>
            <a:r>
              <a:rPr kumimoji="0" lang="en-US" sz="1800" b="1" i="0" u="none" strike="noStrike" kern="1200" cap="none" spc="0" normalizeH="0" noProof="0" dirty="0" smtClean="0">
                <a:ln>
                  <a:noFill/>
                </a:ln>
                <a:solidFill>
                  <a:schemeClr val="accent2">
                    <a:lumMod val="75000"/>
                  </a:schemeClr>
                </a:solidFill>
                <a:effectLst/>
                <a:uLnTx/>
                <a:uFillTx/>
                <a:latin typeface="+mn-lt"/>
              </a:rPr>
              <a:t> 2</a:t>
            </a:r>
            <a:endParaRPr kumimoji="0" lang="en-US" sz="1800" b="1" i="0" u="none" strike="noStrike" kern="1200" cap="none" spc="0" normalizeH="0" baseline="0" noProof="0" dirty="0" smtClean="0">
              <a:ln>
                <a:noFill/>
              </a:ln>
              <a:solidFill>
                <a:schemeClr val="accent2">
                  <a:lumMod val="75000"/>
                </a:schemeClr>
              </a:solidFill>
              <a:effectLst/>
              <a:uLnTx/>
              <a:uFillTx/>
              <a:latin typeface="+mn-lt"/>
            </a:endParaRPr>
          </a:p>
        </p:txBody>
      </p:sp>
      <p:sp>
        <p:nvSpPr>
          <p:cNvPr id="60" name="TextBox 59"/>
          <p:cNvSpPr txBox="1"/>
          <p:nvPr/>
        </p:nvSpPr>
        <p:spPr>
          <a:xfrm>
            <a:off x="5804435" y="4643236"/>
            <a:ext cx="2823065" cy="4572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800" b="1" i="0" u="none" strike="noStrike" kern="1200" cap="none" spc="0" normalizeH="0" baseline="0" noProof="0" dirty="0" smtClean="0">
                <a:ln>
                  <a:noFill/>
                </a:ln>
                <a:solidFill>
                  <a:schemeClr val="accent6">
                    <a:lumMod val="75000"/>
                  </a:schemeClr>
                </a:solidFill>
                <a:effectLst/>
                <a:uLnTx/>
                <a:uFillTx/>
                <a:latin typeface="+mn-lt"/>
              </a:rPr>
              <a:t>Storage Virtual Machine (SVM)</a:t>
            </a:r>
            <a:r>
              <a:rPr kumimoji="0" lang="en-US" sz="1800" b="1" i="0" u="none" strike="noStrike" kern="1200" cap="none" spc="0" normalizeH="0" noProof="0" dirty="0" smtClean="0">
                <a:ln>
                  <a:noFill/>
                </a:ln>
                <a:solidFill>
                  <a:schemeClr val="accent6">
                    <a:lumMod val="75000"/>
                  </a:schemeClr>
                </a:solidFill>
                <a:effectLst/>
                <a:uLnTx/>
                <a:uFillTx/>
                <a:latin typeface="+mn-lt"/>
              </a:rPr>
              <a:t> 3</a:t>
            </a:r>
            <a:endParaRPr kumimoji="0" lang="en-US" sz="1800" b="1" i="0" u="none" strike="noStrike" kern="1200" cap="none" spc="0" normalizeH="0" baseline="0" noProof="0" dirty="0" smtClean="0">
              <a:ln>
                <a:noFill/>
              </a:ln>
              <a:solidFill>
                <a:schemeClr val="accent6">
                  <a:lumMod val="75000"/>
                </a:schemeClr>
              </a:solidFill>
              <a:effectLst/>
              <a:uLnTx/>
              <a:uFillTx/>
              <a:latin typeface="+mn-lt"/>
            </a:endParaRPr>
          </a:p>
        </p:txBody>
      </p:sp>
    </p:spTree>
    <p:extLst>
      <p:ext uri="{BB962C8B-B14F-4D97-AF65-F5344CB8AC3E}">
        <p14:creationId xmlns:p14="http://schemas.microsoft.com/office/powerpoint/2010/main" val="141357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ppt_x"/>
                                          </p:val>
                                        </p:tav>
                                        <p:tav tm="100000">
                                          <p:val>
                                            <p:strVal val="#ppt_x"/>
                                          </p:val>
                                        </p:tav>
                                      </p:tavLst>
                                    </p:anim>
                                    <p:anim calcmode="lin" valueType="num">
                                      <p:cBhvr additive="base">
                                        <p:cTn id="12" dur="500" fill="hold"/>
                                        <p:tgtEl>
                                          <p:spTgt spid="7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500" fill="hold"/>
                                        <p:tgtEl>
                                          <p:spTgt spid="76"/>
                                        </p:tgtEl>
                                        <p:attrNameLst>
                                          <p:attrName>ppt_x</p:attrName>
                                        </p:attrNameLst>
                                      </p:cBhvr>
                                      <p:tavLst>
                                        <p:tav tm="0">
                                          <p:val>
                                            <p:strVal val="#ppt_x"/>
                                          </p:val>
                                        </p:tav>
                                        <p:tav tm="100000">
                                          <p:val>
                                            <p:strVal val="#ppt_x"/>
                                          </p:val>
                                        </p:tav>
                                      </p:tavLst>
                                    </p:anim>
                                    <p:anim calcmode="lin" valueType="num">
                                      <p:cBhvr additive="base">
                                        <p:cTn id="20" dur="500" fill="hold"/>
                                        <p:tgtEl>
                                          <p:spTgt spid="7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0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childTnLst>
                          </p:cTn>
                        </p:par>
                        <p:par>
                          <p:cTn id="30" fill="hold">
                            <p:stCondLst>
                              <p:cond delay="500"/>
                            </p:stCondLst>
                            <p:childTnLst>
                              <p:par>
                                <p:cTn id="31" presetID="42" presetClass="path" presetSubtype="0" accel="50000" decel="50000" fill="hold" grpId="0" nodeType="afterEffect">
                                  <p:stCondLst>
                                    <p:cond delay="0"/>
                                  </p:stCondLst>
                                  <p:childTnLst>
                                    <p:animMotion origin="layout" path="M 3.125E-6 1.85185E-6 L -0.1918 1.85185E-6 " pathEditMode="relative" rAng="0" ptsTypes="AA">
                                      <p:cBhvr>
                                        <p:cTn id="32" dur="2000" fill="hold"/>
                                        <p:tgtEl>
                                          <p:spTgt spid="106"/>
                                        </p:tgtEl>
                                        <p:attrNameLst>
                                          <p:attrName>ppt_x</p:attrName>
                                          <p:attrName>ppt_y</p:attrName>
                                        </p:attrNameLst>
                                      </p:cBhvr>
                                      <p:rCtr x="-9596" y="0"/>
                                    </p:animMotion>
                                  </p:childTnLst>
                                </p:cTn>
                              </p:par>
                              <p:par>
                                <p:cTn id="33" presetID="42" presetClass="path" presetSubtype="0" accel="50000" decel="50000" fill="hold" nodeType="withEffect">
                                  <p:stCondLst>
                                    <p:cond delay="0"/>
                                  </p:stCondLst>
                                  <p:childTnLst>
                                    <p:animMotion origin="layout" path="M -3.75E-6 -3.7037E-7 L -0.18984 -3.7037E-7 " pathEditMode="relative" rAng="0" ptsTypes="AA">
                                      <p:cBhvr>
                                        <p:cTn id="34" dur="2000" fill="hold"/>
                                        <p:tgtEl>
                                          <p:spTgt spid="96"/>
                                        </p:tgtEl>
                                        <p:attrNameLst>
                                          <p:attrName>ppt_x</p:attrName>
                                          <p:attrName>ppt_y</p:attrName>
                                        </p:attrNameLst>
                                      </p:cBhvr>
                                      <p:rCtr x="-9492" y="0"/>
                                    </p:animMotion>
                                  </p:childTnLst>
                                </p:cTn>
                              </p:par>
                              <p:par>
                                <p:cTn id="35" presetID="42" presetClass="path" presetSubtype="0" accel="50000" decel="50000" fill="hold" grpId="0" nodeType="withEffect">
                                  <p:stCondLst>
                                    <p:cond delay="0"/>
                                  </p:stCondLst>
                                  <p:childTnLst>
                                    <p:animMotion origin="layout" path="M -3.75E-6 7.40741E-7 L -0.15377 -0.02014 " pathEditMode="relative" rAng="0" ptsTypes="AA">
                                      <p:cBhvr>
                                        <p:cTn id="36" dur="2000" fill="hold"/>
                                        <p:tgtEl>
                                          <p:spTgt spid="86"/>
                                        </p:tgtEl>
                                        <p:attrNameLst>
                                          <p:attrName>ppt_x</p:attrName>
                                          <p:attrName>ppt_y</p:attrName>
                                        </p:attrNameLst>
                                      </p:cBhvr>
                                      <p:rCtr x="-7695" y="-1019"/>
                                    </p:animMotion>
                                  </p:childTnLst>
                                </p:cTn>
                              </p:par>
                              <p:par>
                                <p:cTn id="37" presetID="42" presetClass="path" presetSubtype="0" accel="50000" decel="50000" fill="hold" nodeType="withEffect">
                                  <p:stCondLst>
                                    <p:cond delay="0"/>
                                  </p:stCondLst>
                                  <p:childTnLst>
                                    <p:animMotion origin="layout" path="M -3.33333E-6 2.96296E-6 L -0.19205 -0.00625 " pathEditMode="relative" rAng="0" ptsTypes="AA">
                                      <p:cBhvr>
                                        <p:cTn id="38" dur="2000" fill="hold"/>
                                        <p:tgtEl>
                                          <p:spTgt spid="99"/>
                                        </p:tgtEl>
                                        <p:attrNameLst>
                                          <p:attrName>ppt_x</p:attrName>
                                          <p:attrName>ppt_y</p:attrName>
                                        </p:attrNameLst>
                                      </p:cBhvr>
                                      <p:rCtr x="-9609" y="-324"/>
                                    </p:animMotion>
                                  </p:childTnLst>
                                </p:cTn>
                              </p:par>
                              <p:par>
                                <p:cTn id="39" presetID="42" presetClass="path" presetSubtype="0" accel="50000" decel="50000" fill="hold" nodeType="withEffect">
                                  <p:stCondLst>
                                    <p:cond delay="0"/>
                                  </p:stCondLst>
                                  <p:childTnLst>
                                    <p:animMotion origin="layout" path="M -3.33333E-6 1.48148E-6 L -0.19205 0.00301 " pathEditMode="relative" rAng="0" ptsTypes="AA">
                                      <p:cBhvr>
                                        <p:cTn id="40" dur="2000" fill="hold"/>
                                        <p:tgtEl>
                                          <p:spTgt spid="102"/>
                                        </p:tgtEl>
                                        <p:attrNameLst>
                                          <p:attrName>ppt_x</p:attrName>
                                          <p:attrName>ppt_y</p:attrName>
                                        </p:attrNameLst>
                                      </p:cBhvr>
                                      <p:rCtr x="-9609" y="139"/>
                                    </p:animMotion>
                                  </p:childTnLst>
                                </p:cTn>
                              </p:par>
                            </p:childTnLst>
                          </p:cTn>
                        </p:par>
                        <p:par>
                          <p:cTn id="41" fill="hold">
                            <p:stCondLst>
                              <p:cond delay="2500"/>
                            </p:stCondLst>
                            <p:childTnLst>
                              <p:par>
                                <p:cTn id="42" presetID="1" presetClass="exit" presetSubtype="0" fill="hold" grpId="0" nodeType="afterEffect">
                                  <p:stCondLst>
                                    <p:cond delay="0"/>
                                  </p:stCondLst>
                                  <p:childTnLst>
                                    <p:set>
                                      <p:cBhvr>
                                        <p:cTn id="43" dur="1" fill="hold">
                                          <p:stCondLst>
                                            <p:cond delay="0"/>
                                          </p:stCondLst>
                                        </p:cTn>
                                        <p:tgtEl>
                                          <p:spTgt spid="81"/>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69"/>
                                        </p:tgtEl>
                                        <p:attrNameLst>
                                          <p:attrName>style.visibility</p:attrName>
                                        </p:attrNameLst>
                                      </p:cBhvr>
                                      <p:to>
                                        <p:strVal val="visible"/>
                                      </p:to>
                                    </p:set>
                                    <p:anim calcmode="lin" valueType="num">
                                      <p:cBhvr additive="base">
                                        <p:cTn id="50" dur="500" fill="hold"/>
                                        <p:tgtEl>
                                          <p:spTgt spid="69"/>
                                        </p:tgtEl>
                                        <p:attrNameLst>
                                          <p:attrName>ppt_x</p:attrName>
                                        </p:attrNameLst>
                                      </p:cBhvr>
                                      <p:tavLst>
                                        <p:tav tm="0">
                                          <p:val>
                                            <p:strVal val="#ppt_x"/>
                                          </p:val>
                                        </p:tav>
                                        <p:tav tm="100000">
                                          <p:val>
                                            <p:strVal val="#ppt_x"/>
                                          </p:val>
                                        </p:tav>
                                      </p:tavLst>
                                    </p:anim>
                                    <p:anim calcmode="lin" valueType="num">
                                      <p:cBhvr additive="base">
                                        <p:cTn id="51" dur="500" fill="hold"/>
                                        <p:tgtEl>
                                          <p:spTgt spid="69"/>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70"/>
                                        </p:tgtEl>
                                        <p:attrNameLst>
                                          <p:attrName>style.visibility</p:attrName>
                                        </p:attrNameLst>
                                      </p:cBhvr>
                                      <p:to>
                                        <p:strVal val="visible"/>
                                      </p:to>
                                    </p:set>
                                    <p:anim calcmode="lin" valueType="num">
                                      <p:cBhvr additive="base">
                                        <p:cTn id="54" dur="500" fill="hold"/>
                                        <p:tgtEl>
                                          <p:spTgt spid="70"/>
                                        </p:tgtEl>
                                        <p:attrNameLst>
                                          <p:attrName>ppt_x</p:attrName>
                                        </p:attrNameLst>
                                      </p:cBhvr>
                                      <p:tavLst>
                                        <p:tav tm="0">
                                          <p:val>
                                            <p:strVal val="#ppt_x"/>
                                          </p:val>
                                        </p:tav>
                                        <p:tav tm="100000">
                                          <p:val>
                                            <p:strVal val="#ppt_x"/>
                                          </p:val>
                                        </p:tav>
                                      </p:tavLst>
                                    </p:anim>
                                    <p:anim calcmode="lin" valueType="num">
                                      <p:cBhvr additive="base">
                                        <p:cTn id="55" dur="500" fill="hold"/>
                                        <p:tgtEl>
                                          <p:spTgt spid="70"/>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71"/>
                                        </p:tgtEl>
                                        <p:attrNameLst>
                                          <p:attrName>style.visibility</p:attrName>
                                        </p:attrNameLst>
                                      </p:cBhvr>
                                      <p:to>
                                        <p:strVal val="visible"/>
                                      </p:to>
                                    </p:set>
                                    <p:anim calcmode="lin" valueType="num">
                                      <p:cBhvr additive="base">
                                        <p:cTn id="58" dur="500" fill="hold"/>
                                        <p:tgtEl>
                                          <p:spTgt spid="71"/>
                                        </p:tgtEl>
                                        <p:attrNameLst>
                                          <p:attrName>ppt_x</p:attrName>
                                        </p:attrNameLst>
                                      </p:cBhvr>
                                      <p:tavLst>
                                        <p:tav tm="0">
                                          <p:val>
                                            <p:strVal val="#ppt_x"/>
                                          </p:val>
                                        </p:tav>
                                        <p:tav tm="100000">
                                          <p:val>
                                            <p:strVal val="#ppt_x"/>
                                          </p:val>
                                        </p:tav>
                                      </p:tavLst>
                                    </p:anim>
                                    <p:anim calcmode="lin" valueType="num">
                                      <p:cBhvr additive="base">
                                        <p:cTn id="59" dur="500" fill="hold"/>
                                        <p:tgtEl>
                                          <p:spTgt spid="71"/>
                                        </p:tgtEl>
                                        <p:attrNameLst>
                                          <p:attrName>ppt_y</p:attrName>
                                        </p:attrNameLst>
                                      </p:cBhvr>
                                      <p:tavLst>
                                        <p:tav tm="0">
                                          <p:val>
                                            <p:strVal val="1+#ppt_h/2"/>
                                          </p:val>
                                        </p:tav>
                                        <p:tav tm="100000">
                                          <p:val>
                                            <p:strVal val="#ppt_y"/>
                                          </p:val>
                                        </p:tav>
                                      </p:tavLst>
                                    </p:anim>
                                  </p:childTnLst>
                                </p:cTn>
                              </p:par>
                              <p:par>
                                <p:cTn id="60" presetID="42" presetClass="path" presetSubtype="0" accel="50000" decel="50000" fill="hold" nodeType="withEffect">
                                  <p:stCondLst>
                                    <p:cond delay="0"/>
                                  </p:stCondLst>
                                  <p:childTnLst>
                                    <p:animMotion origin="layout" path="M 2.77778E-7 -3.33333E-6 L -0.16267 0.0007 " pathEditMode="relative" rAng="0" ptsTypes="AA">
                                      <p:cBhvr>
                                        <p:cTn id="61" dur="500" fill="hold"/>
                                        <p:tgtEl>
                                          <p:spTgt spid="74"/>
                                        </p:tgtEl>
                                        <p:attrNameLst>
                                          <p:attrName>ppt_x</p:attrName>
                                          <p:attrName>ppt_y</p:attrName>
                                        </p:attrNameLst>
                                      </p:cBhvr>
                                      <p:rCtr x="-8142" y="23"/>
                                    </p:animMotion>
                                  </p:childTnLst>
                                </p:cTn>
                              </p:par>
                              <p:par>
                                <p:cTn id="62" presetID="2" presetClass="entr" presetSubtype="4" fill="hold" nodeType="withEffect">
                                  <p:stCondLst>
                                    <p:cond delay="0"/>
                                  </p:stCondLst>
                                  <p:childTnLst>
                                    <p:set>
                                      <p:cBhvr>
                                        <p:cTn id="63" dur="1" fill="hold">
                                          <p:stCondLst>
                                            <p:cond delay="0"/>
                                          </p:stCondLst>
                                        </p:cTn>
                                        <p:tgtEl>
                                          <p:spTgt spid="73"/>
                                        </p:tgtEl>
                                        <p:attrNameLst>
                                          <p:attrName>style.visibility</p:attrName>
                                        </p:attrNameLst>
                                      </p:cBhvr>
                                      <p:to>
                                        <p:strVal val="visible"/>
                                      </p:to>
                                    </p:set>
                                    <p:anim calcmode="lin" valueType="num">
                                      <p:cBhvr additive="base">
                                        <p:cTn id="64" dur="500" fill="hold"/>
                                        <p:tgtEl>
                                          <p:spTgt spid="73"/>
                                        </p:tgtEl>
                                        <p:attrNameLst>
                                          <p:attrName>ppt_x</p:attrName>
                                        </p:attrNameLst>
                                      </p:cBhvr>
                                      <p:tavLst>
                                        <p:tav tm="0">
                                          <p:val>
                                            <p:strVal val="#ppt_x"/>
                                          </p:val>
                                        </p:tav>
                                        <p:tav tm="100000">
                                          <p:val>
                                            <p:strVal val="#ppt_x"/>
                                          </p:val>
                                        </p:tav>
                                      </p:tavLst>
                                    </p:anim>
                                    <p:anim calcmode="lin" valueType="num">
                                      <p:cBhvr additive="base">
                                        <p:cTn id="65" dur="500" fill="hold"/>
                                        <p:tgtEl>
                                          <p:spTgt spid="73"/>
                                        </p:tgtEl>
                                        <p:attrNameLst>
                                          <p:attrName>ppt_y</p:attrName>
                                        </p:attrNameLst>
                                      </p:cBhvr>
                                      <p:tavLst>
                                        <p:tav tm="0">
                                          <p:val>
                                            <p:strVal val="1+#ppt_h/2"/>
                                          </p:val>
                                        </p:tav>
                                        <p:tav tm="100000">
                                          <p:val>
                                            <p:strVal val="#ppt_y"/>
                                          </p:val>
                                        </p:tav>
                                      </p:tavLst>
                                    </p:anim>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par>
                          <p:cTn id="71" fill="hold">
                            <p:stCondLst>
                              <p:cond delay="500"/>
                            </p:stCondLst>
                            <p:childTnLst>
                              <p:par>
                                <p:cTn id="72" presetID="42" presetClass="path" presetSubtype="0" accel="50000" decel="50000" fill="hold" grpId="0" nodeType="afterEffect">
                                  <p:stCondLst>
                                    <p:cond delay="0"/>
                                  </p:stCondLst>
                                  <p:childTnLst>
                                    <p:animMotion origin="layout" path="M -6.25E-7 -1.48148E-6 L -0.35273 0.00023 " pathEditMode="relative" rAng="0" ptsTypes="AA">
                                      <p:cBhvr>
                                        <p:cTn id="73" dur="2000" fill="hold"/>
                                        <p:tgtEl>
                                          <p:spTgt spid="83"/>
                                        </p:tgtEl>
                                        <p:attrNameLst>
                                          <p:attrName>ppt_x</p:attrName>
                                          <p:attrName>ppt_y</p:attrName>
                                        </p:attrNameLst>
                                      </p:cBhvr>
                                      <p:rCtr x="-17643" y="0"/>
                                    </p:animMotion>
                                  </p:childTnLst>
                                </p:cTn>
                              </p:par>
                              <p:par>
                                <p:cTn id="74" presetID="42" presetClass="path" presetSubtype="0" accel="50000" decel="50000" fill="hold" nodeType="withEffect">
                                  <p:stCondLst>
                                    <p:cond delay="0"/>
                                  </p:stCondLst>
                                  <p:childTnLst>
                                    <p:animMotion origin="layout" path="M -3.75E-6 1.11111E-6 L -0.34218 1.11111E-6 " pathEditMode="relative" rAng="0" ptsTypes="AA">
                                      <p:cBhvr>
                                        <p:cTn id="75" dur="2000" fill="hold"/>
                                        <p:tgtEl>
                                          <p:spTgt spid="90"/>
                                        </p:tgtEl>
                                        <p:attrNameLst>
                                          <p:attrName>ppt_x</p:attrName>
                                          <p:attrName>ppt_y</p:attrName>
                                        </p:attrNameLst>
                                      </p:cBhvr>
                                      <p:rCtr x="-17109" y="0"/>
                                    </p:animMotion>
                                  </p:childTnLst>
                                </p:cTn>
                              </p:par>
                              <p:par>
                                <p:cTn id="76" presetID="42" presetClass="path" presetSubtype="0" accel="50000" decel="50000" fill="hold" nodeType="withEffect">
                                  <p:stCondLst>
                                    <p:cond delay="0"/>
                                  </p:stCondLst>
                                  <p:childTnLst>
                                    <p:animMotion origin="layout" path="M 3.95833E-6 2.22222E-6 L -0.25079 0.00116 " pathEditMode="relative" rAng="0" ptsTypes="AA">
                                      <p:cBhvr>
                                        <p:cTn id="77" dur="2000" fill="hold"/>
                                        <p:tgtEl>
                                          <p:spTgt spid="93"/>
                                        </p:tgtEl>
                                        <p:attrNameLst>
                                          <p:attrName>ppt_x</p:attrName>
                                          <p:attrName>ppt_y</p:attrName>
                                        </p:attrNameLst>
                                      </p:cBhvr>
                                      <p:rCtr x="-12539" y="46"/>
                                    </p:animMotion>
                                  </p:childTnLst>
                                </p:cTn>
                              </p:par>
                              <p:par>
                                <p:cTn id="78" presetID="1" presetClass="entr" presetSubtype="0" fill="hold" nodeType="withEffect">
                                  <p:stCondLst>
                                    <p:cond delay="0"/>
                                  </p:stCondLst>
                                  <p:childTnLst>
                                    <p:set>
                                      <p:cBhvr>
                                        <p:cTn id="79" dur="1" fill="hold">
                                          <p:stCondLst>
                                            <p:cond delay="0"/>
                                          </p:stCondLst>
                                        </p:cTn>
                                        <p:tgtEl>
                                          <p:spTgt spid="107"/>
                                        </p:tgtEl>
                                        <p:attrNameLst>
                                          <p:attrName>style.visibility</p:attrName>
                                        </p:attrNameLst>
                                      </p:cBhvr>
                                      <p:to>
                                        <p:strVal val="visible"/>
                                      </p:to>
                                    </p:set>
                                  </p:childTnLst>
                                </p:cTn>
                              </p:par>
                              <p:par>
                                <p:cTn id="80" presetID="42" presetClass="path" presetSubtype="0" accel="50000" decel="50000" fill="hold" nodeType="withEffect">
                                  <p:stCondLst>
                                    <p:cond delay="0"/>
                                  </p:stCondLst>
                                  <p:childTnLst>
                                    <p:animMotion origin="layout" path="M 2.56577E-6 2.59259E-6 L -0.29852 0.0074 " pathEditMode="relative" rAng="0" ptsTypes="AA">
                                      <p:cBhvr>
                                        <p:cTn id="81" dur="2000" fill="hold"/>
                                        <p:tgtEl>
                                          <p:spTgt spid="85"/>
                                        </p:tgtEl>
                                        <p:attrNameLst>
                                          <p:attrName>ppt_x</p:attrName>
                                          <p:attrName>ppt_y</p:attrName>
                                        </p:attrNameLst>
                                      </p:cBhvr>
                                      <p:rCtr x="-14926" y="370"/>
                                    </p:animMotion>
                                  </p:childTnLst>
                                </p:cTn>
                              </p:par>
                              <p:par>
                                <p:cTn id="82" presetID="42" presetClass="path" presetSubtype="0" accel="50000" decel="50000" fill="hold" nodeType="withEffect">
                                  <p:stCondLst>
                                    <p:cond delay="0"/>
                                  </p:stCondLst>
                                  <p:childTnLst>
                                    <p:animMotion origin="layout" path="M -6.25E-7 -3.33333E-6 L -0.35534 0.00648 " pathEditMode="relative" rAng="0" ptsTypes="AA">
                                      <p:cBhvr>
                                        <p:cTn id="83" dur="2000" fill="hold"/>
                                        <p:tgtEl>
                                          <p:spTgt spid="87"/>
                                        </p:tgtEl>
                                        <p:attrNameLst>
                                          <p:attrName>ppt_x</p:attrName>
                                          <p:attrName>ppt_y</p:attrName>
                                        </p:attrNameLst>
                                      </p:cBhvr>
                                      <p:rCtr x="-17773" y="324"/>
                                    </p:animMotion>
                                  </p:childTnLst>
                                </p:cTn>
                              </p:par>
                            </p:childTnLst>
                          </p:cTn>
                        </p:par>
                        <p:par>
                          <p:cTn id="84" fill="hold">
                            <p:stCondLst>
                              <p:cond delay="2500"/>
                            </p:stCondLst>
                            <p:childTnLst>
                              <p:par>
                                <p:cTn id="85" presetID="1" presetClass="exit" presetSubtype="0" fill="hold" nodeType="afterEffect">
                                  <p:stCondLst>
                                    <p:cond delay="0"/>
                                  </p:stCondLst>
                                  <p:childTnLst>
                                    <p:set>
                                      <p:cBhvr>
                                        <p:cTn id="86" dur="1" fill="hold">
                                          <p:stCondLst>
                                            <p:cond delay="0"/>
                                          </p:stCondLst>
                                        </p:cTn>
                                        <p:tgtEl>
                                          <p:spTgt spid="84"/>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 presetClass="exit" presetSubtype="4" fill="hold" nodeType="clickEffect">
                                  <p:stCondLst>
                                    <p:cond delay="0"/>
                                  </p:stCondLst>
                                  <p:childTnLst>
                                    <p:anim calcmode="lin" valueType="num">
                                      <p:cBhvr additive="base">
                                        <p:cTn id="92" dur="500"/>
                                        <p:tgtEl>
                                          <p:spTgt spid="77"/>
                                        </p:tgtEl>
                                        <p:attrNameLst>
                                          <p:attrName>ppt_x</p:attrName>
                                        </p:attrNameLst>
                                      </p:cBhvr>
                                      <p:tavLst>
                                        <p:tav tm="0">
                                          <p:val>
                                            <p:strVal val="ppt_x"/>
                                          </p:val>
                                        </p:tav>
                                        <p:tav tm="100000">
                                          <p:val>
                                            <p:strVal val="ppt_x"/>
                                          </p:val>
                                        </p:tav>
                                      </p:tavLst>
                                    </p:anim>
                                    <p:anim calcmode="lin" valueType="num">
                                      <p:cBhvr additive="base">
                                        <p:cTn id="93" dur="500"/>
                                        <p:tgtEl>
                                          <p:spTgt spid="77"/>
                                        </p:tgtEl>
                                        <p:attrNameLst>
                                          <p:attrName>ppt_y</p:attrName>
                                        </p:attrNameLst>
                                      </p:cBhvr>
                                      <p:tavLst>
                                        <p:tav tm="0">
                                          <p:val>
                                            <p:strVal val="ppt_y"/>
                                          </p:val>
                                        </p:tav>
                                        <p:tav tm="100000">
                                          <p:val>
                                            <p:strVal val="1+ppt_h/2"/>
                                          </p:val>
                                        </p:tav>
                                      </p:tavLst>
                                    </p:anim>
                                    <p:set>
                                      <p:cBhvr>
                                        <p:cTn id="94" dur="1" fill="hold">
                                          <p:stCondLst>
                                            <p:cond delay="499"/>
                                          </p:stCondLst>
                                        </p:cTn>
                                        <p:tgtEl>
                                          <p:spTgt spid="77"/>
                                        </p:tgtEl>
                                        <p:attrNameLst>
                                          <p:attrName>style.visibility</p:attrName>
                                        </p:attrNameLst>
                                      </p:cBhvr>
                                      <p:to>
                                        <p:strVal val="hidden"/>
                                      </p:to>
                                    </p:set>
                                  </p:childTnLst>
                                </p:cTn>
                              </p:par>
                              <p:par>
                                <p:cTn id="95" presetID="2" presetClass="exit" presetSubtype="4" fill="hold" nodeType="withEffect">
                                  <p:stCondLst>
                                    <p:cond delay="0"/>
                                  </p:stCondLst>
                                  <p:childTnLst>
                                    <p:anim calcmode="lin" valueType="num">
                                      <p:cBhvr additive="base">
                                        <p:cTn id="96" dur="500"/>
                                        <p:tgtEl>
                                          <p:spTgt spid="67"/>
                                        </p:tgtEl>
                                        <p:attrNameLst>
                                          <p:attrName>ppt_x</p:attrName>
                                        </p:attrNameLst>
                                      </p:cBhvr>
                                      <p:tavLst>
                                        <p:tav tm="0">
                                          <p:val>
                                            <p:strVal val="ppt_x"/>
                                          </p:val>
                                        </p:tav>
                                        <p:tav tm="100000">
                                          <p:val>
                                            <p:strVal val="ppt_x"/>
                                          </p:val>
                                        </p:tav>
                                      </p:tavLst>
                                    </p:anim>
                                    <p:anim calcmode="lin" valueType="num">
                                      <p:cBhvr additive="base">
                                        <p:cTn id="97" dur="500"/>
                                        <p:tgtEl>
                                          <p:spTgt spid="67"/>
                                        </p:tgtEl>
                                        <p:attrNameLst>
                                          <p:attrName>ppt_y</p:attrName>
                                        </p:attrNameLst>
                                      </p:cBhvr>
                                      <p:tavLst>
                                        <p:tav tm="0">
                                          <p:val>
                                            <p:strVal val="ppt_y"/>
                                          </p:val>
                                        </p:tav>
                                        <p:tav tm="100000">
                                          <p:val>
                                            <p:strVal val="1+ppt_h/2"/>
                                          </p:val>
                                        </p:tav>
                                      </p:tavLst>
                                    </p:anim>
                                    <p:set>
                                      <p:cBhvr>
                                        <p:cTn id="98" dur="1" fill="hold">
                                          <p:stCondLst>
                                            <p:cond delay="499"/>
                                          </p:stCondLst>
                                        </p:cTn>
                                        <p:tgtEl>
                                          <p:spTgt spid="67"/>
                                        </p:tgtEl>
                                        <p:attrNameLst>
                                          <p:attrName>style.visibility</p:attrName>
                                        </p:attrNameLst>
                                      </p:cBhvr>
                                      <p:to>
                                        <p:strVal val="hidden"/>
                                      </p:to>
                                    </p:set>
                                  </p:childTnLst>
                                </p:cTn>
                              </p:par>
                              <p:par>
                                <p:cTn id="99" presetID="2" presetClass="exit" presetSubtype="4" fill="hold" nodeType="withEffect">
                                  <p:stCondLst>
                                    <p:cond delay="0"/>
                                  </p:stCondLst>
                                  <p:childTnLst>
                                    <p:anim calcmode="lin" valueType="num">
                                      <p:cBhvr additive="base">
                                        <p:cTn id="100" dur="500"/>
                                        <p:tgtEl>
                                          <p:spTgt spid="66"/>
                                        </p:tgtEl>
                                        <p:attrNameLst>
                                          <p:attrName>ppt_x</p:attrName>
                                        </p:attrNameLst>
                                      </p:cBhvr>
                                      <p:tavLst>
                                        <p:tav tm="0">
                                          <p:val>
                                            <p:strVal val="ppt_x"/>
                                          </p:val>
                                        </p:tav>
                                        <p:tav tm="100000">
                                          <p:val>
                                            <p:strVal val="ppt_x"/>
                                          </p:val>
                                        </p:tav>
                                      </p:tavLst>
                                    </p:anim>
                                    <p:anim calcmode="lin" valueType="num">
                                      <p:cBhvr additive="base">
                                        <p:cTn id="101" dur="500"/>
                                        <p:tgtEl>
                                          <p:spTgt spid="66"/>
                                        </p:tgtEl>
                                        <p:attrNameLst>
                                          <p:attrName>ppt_y</p:attrName>
                                        </p:attrNameLst>
                                      </p:cBhvr>
                                      <p:tavLst>
                                        <p:tav tm="0">
                                          <p:val>
                                            <p:strVal val="ppt_y"/>
                                          </p:val>
                                        </p:tav>
                                        <p:tav tm="100000">
                                          <p:val>
                                            <p:strVal val="1+ppt_h/2"/>
                                          </p:val>
                                        </p:tav>
                                      </p:tavLst>
                                    </p:anim>
                                    <p:set>
                                      <p:cBhvr>
                                        <p:cTn id="102" dur="1" fill="hold">
                                          <p:stCondLst>
                                            <p:cond delay="499"/>
                                          </p:stCondLst>
                                        </p:cTn>
                                        <p:tgtEl>
                                          <p:spTgt spid="66"/>
                                        </p:tgtEl>
                                        <p:attrNameLst>
                                          <p:attrName>style.visibility</p:attrName>
                                        </p:attrNameLst>
                                      </p:cBhvr>
                                      <p:to>
                                        <p:strVal val="hidden"/>
                                      </p:to>
                                    </p:set>
                                  </p:childTnLst>
                                </p:cTn>
                              </p:par>
                            </p:childTnLst>
                          </p:cTn>
                        </p:par>
                        <p:par>
                          <p:cTn id="103" fill="hold">
                            <p:stCondLst>
                              <p:cond delay="500"/>
                            </p:stCondLst>
                            <p:childTnLst>
                              <p:par>
                                <p:cTn id="104" presetID="2" presetClass="entr" presetSubtype="4" fill="hold" nodeType="afterEffect">
                                  <p:stCondLst>
                                    <p:cond delay="0"/>
                                  </p:stCondLst>
                                  <p:childTnLst>
                                    <p:set>
                                      <p:cBhvr>
                                        <p:cTn id="105" dur="1" fill="hold">
                                          <p:stCondLst>
                                            <p:cond delay="0"/>
                                          </p:stCondLst>
                                        </p:cTn>
                                        <p:tgtEl>
                                          <p:spTgt spid="78"/>
                                        </p:tgtEl>
                                        <p:attrNameLst>
                                          <p:attrName>style.visibility</p:attrName>
                                        </p:attrNameLst>
                                      </p:cBhvr>
                                      <p:to>
                                        <p:strVal val="visible"/>
                                      </p:to>
                                    </p:set>
                                    <p:anim calcmode="lin" valueType="num">
                                      <p:cBhvr additive="base">
                                        <p:cTn id="106" dur="500" fill="hold"/>
                                        <p:tgtEl>
                                          <p:spTgt spid="78"/>
                                        </p:tgtEl>
                                        <p:attrNameLst>
                                          <p:attrName>ppt_x</p:attrName>
                                        </p:attrNameLst>
                                      </p:cBhvr>
                                      <p:tavLst>
                                        <p:tav tm="0">
                                          <p:val>
                                            <p:strVal val="#ppt_x"/>
                                          </p:val>
                                        </p:tav>
                                        <p:tav tm="100000">
                                          <p:val>
                                            <p:strVal val="#ppt_x"/>
                                          </p:val>
                                        </p:tav>
                                      </p:tavLst>
                                    </p:anim>
                                    <p:anim calcmode="lin" valueType="num">
                                      <p:cBhvr additive="base">
                                        <p:cTn id="107" dur="500" fill="hold"/>
                                        <p:tgtEl>
                                          <p:spTgt spid="78"/>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79"/>
                                        </p:tgtEl>
                                        <p:attrNameLst>
                                          <p:attrName>style.visibility</p:attrName>
                                        </p:attrNameLst>
                                      </p:cBhvr>
                                      <p:to>
                                        <p:strVal val="visible"/>
                                      </p:to>
                                    </p:set>
                                    <p:anim calcmode="lin" valueType="num">
                                      <p:cBhvr additive="base">
                                        <p:cTn id="110" dur="500" fill="hold"/>
                                        <p:tgtEl>
                                          <p:spTgt spid="79"/>
                                        </p:tgtEl>
                                        <p:attrNameLst>
                                          <p:attrName>ppt_x</p:attrName>
                                        </p:attrNameLst>
                                      </p:cBhvr>
                                      <p:tavLst>
                                        <p:tav tm="0">
                                          <p:val>
                                            <p:strVal val="#ppt_x"/>
                                          </p:val>
                                        </p:tav>
                                        <p:tav tm="100000">
                                          <p:val>
                                            <p:strVal val="#ppt_x"/>
                                          </p:val>
                                        </p:tav>
                                      </p:tavLst>
                                    </p:anim>
                                    <p:anim calcmode="lin" valueType="num">
                                      <p:cBhvr additive="base">
                                        <p:cTn id="111" dur="500" fill="hold"/>
                                        <p:tgtEl>
                                          <p:spTgt spid="79"/>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80"/>
                                        </p:tgtEl>
                                        <p:attrNameLst>
                                          <p:attrName>style.visibility</p:attrName>
                                        </p:attrNameLst>
                                      </p:cBhvr>
                                      <p:to>
                                        <p:strVal val="visible"/>
                                      </p:to>
                                    </p:set>
                                    <p:anim calcmode="lin" valueType="num">
                                      <p:cBhvr additive="base">
                                        <p:cTn id="114" dur="500" fill="hold"/>
                                        <p:tgtEl>
                                          <p:spTgt spid="80"/>
                                        </p:tgtEl>
                                        <p:attrNameLst>
                                          <p:attrName>ppt_x</p:attrName>
                                        </p:attrNameLst>
                                      </p:cBhvr>
                                      <p:tavLst>
                                        <p:tav tm="0">
                                          <p:val>
                                            <p:strVal val="#ppt_x"/>
                                          </p:val>
                                        </p:tav>
                                        <p:tav tm="100000">
                                          <p:val>
                                            <p:strVal val="#ppt_x"/>
                                          </p:val>
                                        </p:tav>
                                      </p:tavLst>
                                    </p:anim>
                                    <p:anim calcmode="lin" valueType="num">
                                      <p:cBhvr additive="base">
                                        <p:cTn id="115"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3"/>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4"/>
                                        </p:tgtEl>
                                        <p:attrNameLst>
                                          <p:attrName>style.visibility</p:attrName>
                                        </p:attrNameLst>
                                      </p:cBhvr>
                                      <p:to>
                                        <p:strVal val="visible"/>
                                      </p:to>
                                    </p:set>
                                  </p:childTnLst>
                                </p:cTn>
                              </p:par>
                              <p:par>
                                <p:cTn id="122" presetID="1" presetClass="entr" presetSubtype="0" fill="hold" grpId="1" nodeType="withEffect">
                                  <p:stCondLst>
                                    <p:cond delay="0"/>
                                  </p:stCondLst>
                                  <p:childTnLst>
                                    <p:set>
                                      <p:cBhvr>
                                        <p:cTn id="123" dur="1" fill="hold">
                                          <p:stCondLst>
                                            <p:cond delay="0"/>
                                          </p:stCondLst>
                                        </p:cTn>
                                        <p:tgtEl>
                                          <p:spTgt spid="54"/>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84"/>
                                        </p:tgtEl>
                                        <p:attrNameLst>
                                          <p:attrName>style.visibility</p:attrName>
                                        </p:attrNameLst>
                                      </p:cBhvr>
                                      <p:to>
                                        <p:strVal val="visible"/>
                                      </p:to>
                                    </p:set>
                                  </p:childTnLst>
                                </p:cTn>
                              </p:par>
                            </p:childTnLst>
                          </p:cTn>
                        </p:par>
                        <p:par>
                          <p:cTn id="126" fill="hold">
                            <p:stCondLst>
                              <p:cond delay="0"/>
                            </p:stCondLst>
                            <p:childTnLst>
                              <p:par>
                                <p:cTn id="127" presetID="42" presetClass="path" presetSubtype="0" accel="50000" decel="50000" fill="hold" nodeType="afterEffect">
                                  <p:stCondLst>
                                    <p:cond delay="0"/>
                                  </p:stCondLst>
                                  <p:childTnLst>
                                    <p:animMotion origin="layout" path="M -0.29856 0.0074 L 3.60948E-6 2.59259E-6 " pathEditMode="relative" rAng="0" ptsTypes="AA">
                                      <p:cBhvr>
                                        <p:cTn id="128" dur="2000" fill="hold"/>
                                        <p:tgtEl>
                                          <p:spTgt spid="85"/>
                                        </p:tgtEl>
                                        <p:attrNameLst>
                                          <p:attrName>ppt_x</p:attrName>
                                          <p:attrName>ppt_y</p:attrName>
                                        </p:attrNameLst>
                                      </p:cBhvr>
                                      <p:rCtr x="14928" y="-370"/>
                                    </p:animMotion>
                                  </p:childTnLst>
                                </p:cTn>
                              </p:par>
                              <p:par>
                                <p:cTn id="129" presetID="42" presetClass="path" presetSubtype="0" accel="50000" decel="50000" fill="hold" nodeType="withEffect">
                                  <p:stCondLst>
                                    <p:cond delay="0"/>
                                  </p:stCondLst>
                                  <p:childTnLst>
                                    <p:animMotion origin="layout" path="M -0.14909 1.48148E-6 L 2.29167E-6 1.48148E-6 " pathEditMode="relative" rAng="0" ptsTypes="AA">
                                      <p:cBhvr>
                                        <p:cTn id="130" dur="2000" fill="hold"/>
                                        <p:tgtEl>
                                          <p:spTgt spid="93"/>
                                        </p:tgtEl>
                                        <p:attrNameLst>
                                          <p:attrName>ppt_x</p:attrName>
                                          <p:attrName>ppt_y</p:attrName>
                                        </p:attrNameLst>
                                      </p:cBhvr>
                                      <p:rCtr x="7448" y="0"/>
                                    </p:animMotion>
                                  </p:childTnLst>
                                </p:cTn>
                              </p:par>
                              <p:par>
                                <p:cTn id="131" presetID="42" presetClass="path" presetSubtype="0" accel="50000" decel="50000" fill="hold" nodeType="withEffect">
                                  <p:stCondLst>
                                    <p:cond delay="0"/>
                                  </p:stCondLst>
                                  <p:childTnLst>
                                    <p:animMotion origin="layout" path="M -0.34205 -1.11111E-6 L -3.75E-6 -1.11111E-6 " pathEditMode="relative" rAng="0" ptsTypes="AA">
                                      <p:cBhvr>
                                        <p:cTn id="132" dur="2000" fill="hold"/>
                                        <p:tgtEl>
                                          <p:spTgt spid="90"/>
                                        </p:tgtEl>
                                        <p:attrNameLst>
                                          <p:attrName>ppt_x</p:attrName>
                                          <p:attrName>ppt_y</p:attrName>
                                        </p:attrNameLst>
                                      </p:cBhvr>
                                      <p:rCtr x="17096" y="0"/>
                                    </p:animMotion>
                                  </p:childTnLst>
                                </p:cTn>
                              </p:par>
                              <p:par>
                                <p:cTn id="133" presetID="42" presetClass="path" presetSubtype="0" accel="50000" decel="50000" fill="hold" nodeType="withEffect">
                                  <p:stCondLst>
                                    <p:cond delay="0"/>
                                  </p:stCondLst>
                                  <p:childTnLst>
                                    <p:animMotion origin="layout" path="M -0.35534 0.00649 L -0.00013 -4.81481E-6 " pathEditMode="relative" rAng="0" ptsTypes="AA">
                                      <p:cBhvr>
                                        <p:cTn id="134" dur="2000" fill="hold"/>
                                        <p:tgtEl>
                                          <p:spTgt spid="87"/>
                                        </p:tgtEl>
                                        <p:attrNameLst>
                                          <p:attrName>ppt_x</p:attrName>
                                          <p:attrName>ppt_y</p:attrName>
                                        </p:attrNameLst>
                                      </p:cBhvr>
                                      <p:rCtr x="17760" y="-324"/>
                                    </p:animMotion>
                                  </p:childTnLst>
                                </p:cTn>
                              </p:par>
                              <p:par>
                                <p:cTn id="135" presetID="42" presetClass="path" presetSubtype="0" accel="50000" decel="50000" fill="hold" grpId="1" nodeType="withEffect">
                                  <p:stCondLst>
                                    <p:cond delay="0"/>
                                  </p:stCondLst>
                                  <p:childTnLst>
                                    <p:animMotion origin="layout" path="M -0.35273 0.00023 L -0.03984 0.00023 " pathEditMode="relative" rAng="0" ptsTypes="AA">
                                      <p:cBhvr>
                                        <p:cTn id="136" dur="2000" fill="hold"/>
                                        <p:tgtEl>
                                          <p:spTgt spid="83"/>
                                        </p:tgtEl>
                                        <p:attrNameLst>
                                          <p:attrName>ppt_x</p:attrName>
                                          <p:attrName>ppt_y</p:attrName>
                                        </p:attrNameLst>
                                      </p:cBhvr>
                                      <p:rCtr x="15638" y="0"/>
                                    </p:animMotion>
                                  </p:childTnLst>
                                </p:cTn>
                              </p:par>
                            </p:childTnLst>
                          </p:cTn>
                        </p:par>
                        <p:par>
                          <p:cTn id="137" fill="hold">
                            <p:stCondLst>
                              <p:cond delay="2000"/>
                            </p:stCondLst>
                            <p:childTnLst>
                              <p:par>
                                <p:cTn id="138" presetID="1" presetClass="exit" presetSubtype="0" fill="hold" nodeType="afterEffect">
                                  <p:stCondLst>
                                    <p:cond delay="0"/>
                                  </p:stCondLst>
                                  <p:childTnLst>
                                    <p:set>
                                      <p:cBhvr>
                                        <p:cTn id="139" dur="1" fill="hold">
                                          <p:stCondLst>
                                            <p:cond delay="0"/>
                                          </p:stCondLst>
                                        </p:cTn>
                                        <p:tgtEl>
                                          <p:spTgt spid="107"/>
                                        </p:tgtEl>
                                        <p:attrNameLst>
                                          <p:attrName>style.visibility</p:attrName>
                                        </p:attrNameLst>
                                      </p:cBhvr>
                                      <p:to>
                                        <p:strVal val="hidden"/>
                                      </p:to>
                                    </p:set>
                                  </p:childTnLst>
                                </p:cTn>
                              </p:par>
                            </p:childTnLst>
                          </p:cTn>
                        </p:par>
                        <p:par>
                          <p:cTn id="140" fill="hold">
                            <p:stCondLst>
                              <p:cond delay="2000"/>
                            </p:stCondLst>
                            <p:childTnLst>
                              <p:par>
                                <p:cTn id="141" presetID="1" presetClass="exit" presetSubtype="0" fill="hold" grpId="1" nodeType="afterEffect">
                                  <p:stCondLst>
                                    <p:cond delay="0"/>
                                  </p:stCondLst>
                                  <p:childTnLst>
                                    <p:set>
                                      <p:cBhvr>
                                        <p:cTn id="142" dur="1" fill="hold">
                                          <p:stCondLst>
                                            <p:cond delay="0"/>
                                          </p:stCondLst>
                                        </p:cTn>
                                        <p:tgtEl>
                                          <p:spTgt spid="109"/>
                                        </p:tgtEl>
                                        <p:attrNameLst>
                                          <p:attrName>style.visibility</p:attrName>
                                        </p:attrNameLst>
                                      </p:cBhvr>
                                      <p:to>
                                        <p:strVal val="hidden"/>
                                      </p:to>
                                    </p:set>
                                  </p:childTnLst>
                                </p:cTn>
                              </p:par>
                            </p:childTnLst>
                          </p:cTn>
                        </p:par>
                        <p:par>
                          <p:cTn id="143" fill="hold">
                            <p:stCondLst>
                              <p:cond delay="2000"/>
                            </p:stCondLst>
                            <p:childTnLst>
                              <p:par>
                                <p:cTn id="144" presetID="1" presetClass="exit" presetSubtype="0" fill="hold" grpId="1" nodeType="afterEffect">
                                  <p:stCondLst>
                                    <p:cond delay="0"/>
                                  </p:stCondLst>
                                  <p:childTnLst>
                                    <p:set>
                                      <p:cBhvr>
                                        <p:cTn id="145"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2" grpId="0" animBg="1"/>
      <p:bldP spid="83" grpId="0" animBg="1"/>
      <p:bldP spid="83" grpId="1" animBg="1"/>
      <p:bldP spid="109" grpId="0" animBg="1"/>
      <p:bldP spid="109" grpId="1" animBg="1"/>
      <p:bldP spid="53" grpId="0" animBg="1"/>
      <p:bldP spid="54" grpId="0" animBg="1"/>
      <p:bldP spid="54" grpId="1" animBg="1"/>
      <p:bldP spid="56" grpId="0" animBg="1"/>
      <p:bldP spid="56" grpId="1" animBg="1"/>
      <p:bldP spid="81" grpId="0" animBg="1"/>
      <p:bldP spid="106" grpId="0" animBg="1"/>
      <p:bldP spid="108" grpId="0" animBg="1"/>
      <p:bldP spid="55" grpId="0" animBg="1"/>
      <p:bldP spid="5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chor="ctr"/>
          <a:lstStyle/>
          <a:p>
            <a:r>
              <a:rPr lang="en-US" sz="2400" dirty="0" smtClean="0"/>
              <a:t>É </a:t>
            </a:r>
            <a:r>
              <a:rPr lang="en-US" sz="2400" dirty="0" err="1" smtClean="0"/>
              <a:t>possivel</a:t>
            </a:r>
            <a:r>
              <a:rPr lang="en-US" sz="2400" dirty="0" smtClean="0"/>
              <a:t> </a:t>
            </a:r>
            <a:r>
              <a:rPr lang="en-US" sz="2400" dirty="0" err="1" smtClean="0"/>
              <a:t>executar</a:t>
            </a:r>
            <a:r>
              <a:rPr lang="en-US" sz="2400" dirty="0" smtClean="0"/>
              <a:t> upgrade de pares HA </a:t>
            </a:r>
            <a:r>
              <a:rPr lang="en-US" sz="2400" dirty="0" err="1" smtClean="0"/>
              <a:t>usando</a:t>
            </a:r>
            <a:r>
              <a:rPr lang="en-US" sz="2400" dirty="0" smtClean="0"/>
              <a:t> o Aggregate relocation (ARL)</a:t>
            </a:r>
          </a:p>
          <a:p>
            <a:r>
              <a:rPr lang="en-US" sz="2400" dirty="0" smtClean="0"/>
              <a:t>É </a:t>
            </a:r>
            <a:r>
              <a:rPr lang="en-US" sz="2400" dirty="0" err="1" smtClean="0"/>
              <a:t>possível</a:t>
            </a:r>
            <a:r>
              <a:rPr lang="en-US" sz="2400" dirty="0" smtClean="0"/>
              <a:t> a </a:t>
            </a:r>
            <a:r>
              <a:rPr lang="en-US" sz="2400" dirty="0" err="1" smtClean="0"/>
              <a:t>remoção</a:t>
            </a:r>
            <a:r>
              <a:rPr lang="en-US" sz="2400" dirty="0" smtClean="0"/>
              <a:t> e </a:t>
            </a:r>
            <a:r>
              <a:rPr lang="en-US" sz="2400" dirty="0" err="1" smtClean="0"/>
              <a:t>recolocação</a:t>
            </a:r>
            <a:r>
              <a:rPr lang="en-US" sz="2400" dirty="0" smtClean="0"/>
              <a:t> online de </a:t>
            </a:r>
            <a:r>
              <a:rPr lang="en-US" sz="2400" dirty="0" err="1" smtClean="0"/>
              <a:t>gaveta</a:t>
            </a:r>
            <a:r>
              <a:rPr lang="en-US" sz="2400" dirty="0" smtClean="0"/>
              <a:t> de disco com o “</a:t>
            </a:r>
            <a:r>
              <a:rPr lang="en-US" sz="2400" dirty="0" err="1" smtClean="0"/>
              <a:t>nondisruptive</a:t>
            </a:r>
            <a:r>
              <a:rPr lang="en-US" sz="2400" dirty="0" smtClean="0"/>
              <a:t> shelf removal” (NDSR)</a:t>
            </a:r>
          </a:p>
          <a:p>
            <a:pPr marL="0" indent="0">
              <a:buNone/>
            </a:pPr>
            <a:endParaRPr lang="en-US" sz="2400" dirty="0"/>
          </a:p>
        </p:txBody>
      </p:sp>
      <p:cxnSp>
        <p:nvCxnSpPr>
          <p:cNvPr id="30" name="R2L"/>
          <p:cNvCxnSpPr/>
          <p:nvPr/>
        </p:nvCxnSpPr>
        <p:spPr bwMode="auto">
          <a:xfrm flipH="1">
            <a:off x="5926964" y="3308443"/>
            <a:ext cx="1544809" cy="453941"/>
          </a:xfrm>
          <a:prstGeom prst="line">
            <a:avLst/>
          </a:prstGeom>
          <a:solidFill>
            <a:schemeClr val="accent1"/>
          </a:solidFill>
          <a:ln w="63500" cap="flat" cmpd="sng" algn="ctr">
            <a:solidFill>
              <a:schemeClr val="bg2"/>
            </a:solidFill>
            <a:prstDash val="solid"/>
            <a:round/>
            <a:headEnd type="none" w="med" len="med"/>
            <a:tailEnd type="none" w="med" len="med"/>
          </a:ln>
          <a:effectLst/>
        </p:spPr>
      </p:cxnSp>
      <p:cxnSp>
        <p:nvCxnSpPr>
          <p:cNvPr id="31" name="R2R"/>
          <p:cNvCxnSpPr>
            <a:endCxn id="37" idx="0"/>
          </p:cNvCxnSpPr>
          <p:nvPr/>
        </p:nvCxnSpPr>
        <p:spPr bwMode="auto">
          <a:xfrm flipH="1">
            <a:off x="7421479" y="3308443"/>
            <a:ext cx="50292" cy="345907"/>
          </a:xfrm>
          <a:prstGeom prst="line">
            <a:avLst/>
          </a:prstGeom>
          <a:solidFill>
            <a:schemeClr val="accent1"/>
          </a:solidFill>
          <a:ln w="63500" cap="flat" cmpd="sng" algn="ctr">
            <a:solidFill>
              <a:schemeClr val="bg2"/>
            </a:solidFill>
            <a:prstDash val="solid"/>
            <a:round/>
            <a:headEnd type="none" w="med" len="med"/>
            <a:tailEnd type="none" w="med" len="med"/>
          </a:ln>
          <a:effectLst/>
        </p:spPr>
      </p:cxnSp>
      <p:cxnSp>
        <p:nvCxnSpPr>
          <p:cNvPr id="39" name="L2R"/>
          <p:cNvCxnSpPr/>
          <p:nvPr/>
        </p:nvCxnSpPr>
        <p:spPr bwMode="auto">
          <a:xfrm>
            <a:off x="6132344" y="3308443"/>
            <a:ext cx="1595099" cy="453941"/>
          </a:xfrm>
          <a:prstGeom prst="line">
            <a:avLst/>
          </a:prstGeom>
          <a:solidFill>
            <a:schemeClr val="accent1"/>
          </a:solidFill>
          <a:ln w="63500" cap="flat" cmpd="sng" algn="ctr">
            <a:solidFill>
              <a:schemeClr val="bg2"/>
            </a:solidFill>
            <a:prstDash val="solid"/>
            <a:round/>
            <a:headEnd type="none" w="med" len="med"/>
            <a:tailEnd type="none" w="med" len="med"/>
          </a:ln>
          <a:effectLst/>
        </p:spPr>
      </p:cxnSp>
      <p:cxnSp>
        <p:nvCxnSpPr>
          <p:cNvPr id="40" name="L2L"/>
          <p:cNvCxnSpPr>
            <a:endCxn id="34" idx="0"/>
          </p:cNvCxnSpPr>
          <p:nvPr/>
        </p:nvCxnSpPr>
        <p:spPr bwMode="auto">
          <a:xfrm>
            <a:off x="6132344" y="3308443"/>
            <a:ext cx="37719" cy="345907"/>
          </a:xfrm>
          <a:prstGeom prst="line">
            <a:avLst/>
          </a:prstGeom>
          <a:solidFill>
            <a:schemeClr val="accent1"/>
          </a:solidFill>
          <a:ln w="63500" cap="flat" cmpd="sng" algn="ctr">
            <a:solidFill>
              <a:schemeClr val="bg2"/>
            </a:solidFill>
            <a:prstDash val="solid"/>
            <a:round/>
            <a:headEnd type="none" w="med" len="med"/>
            <a:tailEnd type="none" w="med" len="med"/>
          </a:ln>
          <a:effectLst/>
        </p:spPr>
      </p:cxnSp>
      <p:pic>
        <p:nvPicPr>
          <p:cNvPr id="32" name="HW 8020 Righ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672" y="2996037"/>
            <a:ext cx="1173023" cy="487851"/>
          </a:xfrm>
          <a:prstGeom prst="rect">
            <a:avLst/>
          </a:prstGeom>
        </p:spPr>
      </p:pic>
      <p:pic>
        <p:nvPicPr>
          <p:cNvPr id="33" name="Picture 32" descr="DS4243-SAS-Storage.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4846" y="4105520"/>
            <a:ext cx="1170432" cy="451172"/>
          </a:xfrm>
          <a:prstGeom prst="rect">
            <a:avLst/>
          </a:prstGeom>
        </p:spPr>
      </p:pic>
      <p:pic>
        <p:nvPicPr>
          <p:cNvPr id="34" name="Picture 33" descr="DS4243-SAS-Storage.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4846" y="3654348"/>
            <a:ext cx="1170432" cy="451172"/>
          </a:xfrm>
          <a:prstGeom prst="rect">
            <a:avLst/>
          </a:prstGeom>
        </p:spPr>
      </p:pic>
      <p:pic>
        <p:nvPicPr>
          <p:cNvPr id="35" name="HW 8060 Right"/>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6836263" y="2513637"/>
            <a:ext cx="1174621" cy="914400"/>
          </a:xfrm>
          <a:prstGeom prst="rect">
            <a:avLst/>
          </a:prstGeom>
          <a:noFill/>
          <a:ln w="9525">
            <a:noFill/>
            <a:miter lim="800000"/>
            <a:headEnd/>
            <a:tailEnd/>
          </a:ln>
        </p:spPr>
      </p:pic>
      <p:pic>
        <p:nvPicPr>
          <p:cNvPr id="36" name="Picture 35" descr="DS4243-SAS-Storage.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6263" y="4105520"/>
            <a:ext cx="1170432" cy="451172"/>
          </a:xfrm>
          <a:prstGeom prst="rect">
            <a:avLst/>
          </a:prstGeom>
        </p:spPr>
      </p:pic>
      <p:pic>
        <p:nvPicPr>
          <p:cNvPr id="37" name="Picture 36" descr="DS4243-SAS-Storage.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6263" y="3654348"/>
            <a:ext cx="1170432" cy="451172"/>
          </a:xfrm>
          <a:prstGeom prst="rect">
            <a:avLst/>
          </a:prstGeom>
        </p:spPr>
      </p:pic>
      <p:pic>
        <p:nvPicPr>
          <p:cNvPr id="46" name="NDSR2" descr="DS4243-SSD-Storage.gif"/>
          <p:cNvPicPr>
            <a:picLocks noChangeAspect="1"/>
          </p:cNvPicPr>
          <p:nvPr/>
        </p:nvPicPr>
        <p:blipFill>
          <a:blip r:embed="rId6" cstate="print"/>
          <a:srcRect/>
          <a:stretch>
            <a:fillRect/>
          </a:stretch>
        </p:blipFill>
        <p:spPr bwMode="auto">
          <a:xfrm>
            <a:off x="6835121" y="4557014"/>
            <a:ext cx="1171575" cy="450850"/>
          </a:xfrm>
          <a:prstGeom prst="rect">
            <a:avLst/>
          </a:prstGeom>
          <a:noFill/>
          <a:ln w="9525">
            <a:noFill/>
            <a:miter lim="800000"/>
            <a:headEnd/>
            <a:tailEnd/>
          </a:ln>
        </p:spPr>
      </p:pic>
      <p:pic>
        <p:nvPicPr>
          <p:cNvPr id="28" name="NDSR1" descr="DS4243-SAS-Storage.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6263" y="4556692"/>
            <a:ext cx="1170432" cy="451172"/>
          </a:xfrm>
          <a:prstGeom prst="rect">
            <a:avLst/>
          </a:prstGeom>
        </p:spPr>
      </p:pic>
      <p:pic>
        <p:nvPicPr>
          <p:cNvPr id="41" name="HW 8020 Lef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123" y="2996038"/>
            <a:ext cx="1173023" cy="487851"/>
          </a:xfrm>
          <a:prstGeom prst="rect">
            <a:avLst/>
          </a:prstGeom>
        </p:spPr>
      </p:pic>
      <p:pic>
        <p:nvPicPr>
          <p:cNvPr id="42" name="volume" descr="C:\Users\PrestoGeorge\Desktop\Original-Cylindar.gif"/>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auto">
          <a:xfrm>
            <a:off x="5926964" y="3762382"/>
            <a:ext cx="511343" cy="686276"/>
          </a:xfrm>
          <a:prstGeom prst="rect">
            <a:avLst/>
          </a:prstGeom>
          <a:noFill/>
        </p:spPr>
      </p:pic>
      <p:sp>
        <p:nvSpPr>
          <p:cNvPr id="43" name="LIF"/>
          <p:cNvSpPr>
            <a:spLocks noChangeArrowheads="1"/>
          </p:cNvSpPr>
          <p:nvPr/>
        </p:nvSpPr>
        <p:spPr bwMode="auto">
          <a:xfrm>
            <a:off x="7595303" y="2845240"/>
            <a:ext cx="511977" cy="240131"/>
          </a:xfrm>
          <a:prstGeom prst="hexagon">
            <a:avLst>
              <a:gd name="adj" fmla="val 25001"/>
              <a:gd name="vf" fmla="val 115470"/>
            </a:avLst>
          </a:prstGeom>
          <a:solidFill>
            <a:schemeClr val="accent5">
              <a:lumMod val="75000"/>
            </a:schemeClr>
          </a:solidFill>
          <a:ln w="28575" algn="ctr">
            <a:solidFill>
              <a:schemeClr val="bg1"/>
            </a:solidFill>
            <a:round/>
            <a:headEnd/>
            <a:tailEnd/>
          </a:ln>
        </p:spPr>
        <p:txBody>
          <a:bodyPr wrap="none" anchor="ctr" anchorCtr="1"/>
          <a:lstStyle/>
          <a:p>
            <a:pPr algn="ctr">
              <a:buClr>
                <a:schemeClr val="accent2"/>
              </a:buClr>
            </a:pPr>
            <a:r>
              <a:rPr lang="en-US" sz="1400" b="1" dirty="0" smtClean="0">
                <a:solidFill>
                  <a:schemeClr val="bg1"/>
                </a:solidFill>
              </a:rPr>
              <a:t>LIF</a:t>
            </a:r>
            <a:endParaRPr lang="en-US" sz="1400" b="1" dirty="0">
              <a:solidFill>
                <a:schemeClr val="bg1"/>
              </a:solidFill>
            </a:endParaRPr>
          </a:p>
        </p:txBody>
      </p:sp>
      <p:pic>
        <p:nvPicPr>
          <p:cNvPr id="44" name="HW 8060 Left"/>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84845" y="2513638"/>
            <a:ext cx="1170432" cy="911139"/>
          </a:xfrm>
          <a:prstGeom prst="rect">
            <a:avLst/>
          </a:prstGeom>
          <a:noFill/>
          <a:ln w="9525">
            <a:noFill/>
            <a:miter lim="800000"/>
            <a:headEnd/>
            <a:tailEnd/>
          </a:ln>
        </p:spPr>
      </p:pic>
      <p:sp>
        <p:nvSpPr>
          <p:cNvPr id="45" name="LIF"/>
          <p:cNvSpPr>
            <a:spLocks noChangeArrowheads="1"/>
          </p:cNvSpPr>
          <p:nvPr/>
        </p:nvSpPr>
        <p:spPr bwMode="auto">
          <a:xfrm>
            <a:off x="5496835" y="2849143"/>
            <a:ext cx="511977" cy="240131"/>
          </a:xfrm>
          <a:prstGeom prst="hexagon">
            <a:avLst>
              <a:gd name="adj" fmla="val 25001"/>
              <a:gd name="vf" fmla="val 115470"/>
            </a:avLst>
          </a:prstGeom>
          <a:solidFill>
            <a:schemeClr val="accent2">
              <a:lumMod val="75000"/>
            </a:schemeClr>
          </a:solidFill>
          <a:ln w="28575" algn="ctr">
            <a:solidFill>
              <a:schemeClr val="bg1"/>
            </a:solidFill>
            <a:round/>
            <a:headEnd/>
            <a:tailEnd/>
          </a:ln>
        </p:spPr>
        <p:txBody>
          <a:bodyPr wrap="none" anchor="ctr" anchorCtr="1"/>
          <a:lstStyle/>
          <a:p>
            <a:pPr algn="ctr">
              <a:buClr>
                <a:schemeClr val="accent2"/>
              </a:buClr>
            </a:pPr>
            <a:r>
              <a:rPr lang="en-US" sz="1400" b="1" dirty="0" smtClean="0">
                <a:solidFill>
                  <a:schemeClr val="bg1"/>
                </a:solidFill>
              </a:rPr>
              <a:t>LIF</a:t>
            </a:r>
            <a:endParaRPr lang="en-US" sz="1400" b="1" dirty="0">
              <a:solidFill>
                <a:schemeClr val="bg1"/>
              </a:solidFill>
            </a:endParaRPr>
          </a:p>
        </p:txBody>
      </p:sp>
      <p:sp>
        <p:nvSpPr>
          <p:cNvPr id="8" name="TextBox 7"/>
          <p:cNvSpPr txBox="1"/>
          <p:nvPr/>
        </p:nvSpPr>
        <p:spPr>
          <a:xfrm>
            <a:off x="5594138" y="5105400"/>
            <a:ext cx="2455037" cy="523220"/>
          </a:xfrm>
          <a:prstGeom prst="rect">
            <a:avLst/>
          </a:prstGeom>
          <a:noFill/>
        </p:spPr>
        <p:txBody>
          <a:bodyPr wrap="square" rtlCol="0">
            <a:spAutoFit/>
          </a:bodyPr>
          <a:lstStyle/>
          <a:p>
            <a:pPr marL="0" indent="0">
              <a:buClr>
                <a:schemeClr val="accent2"/>
              </a:buClr>
              <a:buFont typeface="Wingdings" pitchFamily="2" charset="2"/>
              <a:buNone/>
            </a:pPr>
            <a:r>
              <a:rPr lang="en-US" sz="1400" dirty="0" smtClean="0"/>
              <a:t>HA interconnect and cluster network omitted for clarity</a:t>
            </a:r>
          </a:p>
        </p:txBody>
      </p:sp>
      <p:grpSp>
        <p:nvGrpSpPr>
          <p:cNvPr id="23" name="SAN vol dst"/>
          <p:cNvGrpSpPr/>
          <p:nvPr/>
        </p:nvGrpSpPr>
        <p:grpSpPr>
          <a:xfrm>
            <a:off x="7216102" y="3762382"/>
            <a:ext cx="511346" cy="686276"/>
            <a:chOff x="4868839" y="4802494"/>
            <a:chExt cx="511346" cy="686276"/>
          </a:xfrm>
        </p:grpSpPr>
        <p:pic>
          <p:nvPicPr>
            <p:cNvPr id="24" name="NAS volume src" descr="C:\Users\PrestoGeorge\Desktop\Original-Cylindar.gif"/>
            <p:cNvPicPr>
              <a:picLocks noChangeAspect="1" noChangeArrowheads="1"/>
            </p:cNvPicPr>
            <p:nvPr/>
          </p:nvPicPr>
          <p:blipFill>
            <a:blip r:embed="rId7" cstate="print">
              <a:duotone>
                <a:prstClr val="black"/>
                <a:schemeClr val="accent5">
                  <a:tint val="45000"/>
                  <a:satMod val="400000"/>
                </a:schemeClr>
              </a:duotone>
            </a:blip>
            <a:srcRect/>
            <a:stretch>
              <a:fillRect/>
            </a:stretch>
          </p:blipFill>
          <p:spPr bwMode="auto">
            <a:xfrm>
              <a:off x="4868839" y="4802494"/>
              <a:ext cx="511343" cy="686276"/>
            </a:xfrm>
            <a:prstGeom prst="rect">
              <a:avLst/>
            </a:prstGeom>
            <a:noFill/>
          </p:spPr>
        </p:pic>
        <p:grpSp>
          <p:nvGrpSpPr>
            <p:cNvPr id="25" name="Group 24"/>
            <p:cNvGrpSpPr/>
            <p:nvPr/>
          </p:nvGrpSpPr>
          <p:grpSpPr>
            <a:xfrm>
              <a:off x="4868839" y="5027831"/>
              <a:ext cx="511346" cy="276999"/>
              <a:chOff x="6505523" y="4408650"/>
              <a:chExt cx="511346" cy="276999"/>
            </a:xfrm>
          </p:grpSpPr>
          <p:pic>
            <p:nvPicPr>
              <p:cNvPr id="26" name="NAS volume src" descr="C:\Users\PrestoGeorge\Desktop\Original-Cylindar.gif"/>
              <p:cNvPicPr>
                <a:picLocks noChangeAspect="1" noChangeArrowheads="1"/>
              </p:cNvPicPr>
              <p:nvPr/>
            </p:nvPicPr>
            <p:blipFill>
              <a:blip r:embed="rId7" cstate="print">
                <a:grayscl/>
              </a:blip>
              <a:srcRect/>
              <a:stretch>
                <a:fillRect/>
              </a:stretch>
            </p:blipFill>
            <p:spPr bwMode="auto">
              <a:xfrm>
                <a:off x="6505523" y="4408650"/>
                <a:ext cx="511343" cy="235603"/>
              </a:xfrm>
              <a:prstGeom prst="rect">
                <a:avLst/>
              </a:prstGeom>
              <a:noFill/>
            </p:spPr>
          </p:pic>
          <p:sp>
            <p:nvSpPr>
              <p:cNvPr id="27" name="TextBox 26"/>
              <p:cNvSpPr txBox="1"/>
              <p:nvPr/>
            </p:nvSpPr>
            <p:spPr>
              <a:xfrm>
                <a:off x="6505525" y="4408650"/>
                <a:ext cx="511344" cy="276999"/>
              </a:xfrm>
              <a:prstGeom prst="rect">
                <a:avLst/>
              </a:prstGeom>
              <a:noFill/>
            </p:spPr>
            <p:txBody>
              <a:bodyPr wrap="square" rtlCol="0">
                <a:spAutoFit/>
              </a:bodyPr>
              <a:lstStyle/>
              <a:p>
                <a:pPr marL="0" indent="0" algn="ctr">
                  <a:buClr>
                    <a:schemeClr val="accent2"/>
                  </a:buClr>
                  <a:buFont typeface="Wingdings" pitchFamily="2" charset="2"/>
                  <a:buNone/>
                </a:pPr>
                <a:r>
                  <a:rPr lang="en-US" sz="1200" dirty="0" smtClean="0"/>
                  <a:t>LUN</a:t>
                </a:r>
              </a:p>
            </p:txBody>
          </p:sp>
        </p:grpSp>
      </p:grpSp>
      <p:pic>
        <p:nvPicPr>
          <p:cNvPr id="29" name="Picture 28" descr="DS4243-SAS-Storage.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4846" y="4556692"/>
            <a:ext cx="1170432" cy="451172"/>
          </a:xfrm>
          <a:prstGeom prst="rect">
            <a:avLst/>
          </a:prstGeom>
        </p:spPr>
      </p:pic>
      <p:sp>
        <p:nvSpPr>
          <p:cNvPr id="4" name="Espaço Reservado para Número de Slide 3"/>
          <p:cNvSpPr>
            <a:spLocks noGrp="1"/>
          </p:cNvSpPr>
          <p:nvPr>
            <p:ph type="sldNum" sz="quarter" idx="12"/>
          </p:nvPr>
        </p:nvSpPr>
        <p:spPr/>
        <p:txBody>
          <a:bodyPr/>
          <a:lstStyle/>
          <a:p>
            <a:fld id="{7F6B991A-3BD2-418C-AAD0-65C3483CB10C}" type="slidenum">
              <a:rPr lang="pt-BR" smtClean="0"/>
              <a:t>74</a:t>
            </a:fld>
            <a:endParaRPr lang="pt-BR"/>
          </a:p>
        </p:txBody>
      </p:sp>
      <p:sp>
        <p:nvSpPr>
          <p:cNvPr id="47" name="Title 1"/>
          <p:cNvSpPr>
            <a:spLocks noGrp="1"/>
          </p:cNvSpPr>
          <p:nvPr>
            <p:ph type="title"/>
          </p:nvPr>
        </p:nvSpPr>
        <p:spPr>
          <a:xfrm>
            <a:off x="2259380" y="240330"/>
            <a:ext cx="6512081" cy="904795"/>
          </a:xfrm>
        </p:spPr>
        <p:txBody>
          <a:bodyPr/>
          <a:lstStyle/>
          <a:p>
            <a:pPr algn="l"/>
            <a:r>
              <a:rPr lang="pt-BR" sz="3200" b="1" dirty="0" smtClean="0">
                <a:solidFill>
                  <a:schemeClr val="tx2"/>
                </a:solidFill>
              </a:rPr>
              <a:t>Upgrade Não-</a:t>
            </a:r>
            <a:r>
              <a:rPr lang="pt-BR" sz="3200" b="1" dirty="0" err="1" smtClean="0">
                <a:solidFill>
                  <a:schemeClr val="tx2"/>
                </a:solidFill>
              </a:rPr>
              <a:t>Disruptivo</a:t>
            </a:r>
            <a:r>
              <a:rPr lang="pt-BR" sz="3200" b="1" dirty="0" smtClean="0">
                <a:solidFill>
                  <a:schemeClr val="tx2"/>
                </a:solidFill>
              </a:rPr>
              <a:t> </a:t>
            </a:r>
            <a:r>
              <a:rPr lang="pt-BR" sz="3200" b="1" dirty="0">
                <a:solidFill>
                  <a:schemeClr val="tx2"/>
                </a:solidFill>
              </a:rPr>
              <a:t>(</a:t>
            </a:r>
            <a:r>
              <a:rPr lang="pt-BR" sz="3200" b="1" dirty="0" smtClean="0">
                <a:solidFill>
                  <a:schemeClr val="tx2"/>
                </a:solidFill>
              </a:rPr>
              <a:t>NDU)</a:t>
            </a:r>
            <a:endParaRPr lang="en-US" sz="3200" dirty="0"/>
          </a:p>
        </p:txBody>
      </p:sp>
    </p:spTree>
    <p:extLst>
      <p:ext uri="{BB962C8B-B14F-4D97-AF65-F5344CB8AC3E}">
        <p14:creationId xmlns:p14="http://schemas.microsoft.com/office/powerpoint/2010/main" val="1062671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05556E-6 1.85185E-6 L -0.14532 0.00069 " pathEditMode="relative" rAng="0" ptsTypes="AA">
                                      <p:cBhvr>
                                        <p:cTn id="6" dur="2000" fill="hold"/>
                                        <p:tgtEl>
                                          <p:spTgt spid="43"/>
                                        </p:tgtEl>
                                        <p:attrNameLst>
                                          <p:attrName>ppt_x</p:attrName>
                                          <p:attrName>ppt_y</p:attrName>
                                        </p:attrNameLst>
                                      </p:cBhvr>
                                      <p:rCtr x="-7274" y="23"/>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30"/>
                                        </p:tgtEl>
                                        <p:attrNameLst>
                                          <p:attrName>style.visibility</p:attrName>
                                        </p:attrNameLst>
                                      </p:cBhvr>
                                      <p:to>
                                        <p:strVal val="hidden"/>
                                      </p:to>
                                    </p:set>
                                  </p:childTnLst>
                                </p:cTn>
                              </p:par>
                            </p:childTnLst>
                          </p:cTn>
                        </p:par>
                        <p:par>
                          <p:cTn id="14" fill="hold">
                            <p:stCondLst>
                              <p:cond delay="0"/>
                            </p:stCondLst>
                            <p:childTnLst>
                              <p:par>
                                <p:cTn id="15" presetID="2" presetClass="exit" presetSubtype="4" fill="hold" nodeType="afterEffect">
                                  <p:stCondLst>
                                    <p:cond delay="0"/>
                                  </p:stCondLst>
                                  <p:childTnLst>
                                    <p:anim calcmode="lin" valueType="num">
                                      <p:cBhvr additive="base">
                                        <p:cTn id="16" dur="500"/>
                                        <p:tgtEl>
                                          <p:spTgt spid="32"/>
                                        </p:tgtEl>
                                        <p:attrNameLst>
                                          <p:attrName>ppt_x</p:attrName>
                                        </p:attrNameLst>
                                      </p:cBhvr>
                                      <p:tavLst>
                                        <p:tav tm="0">
                                          <p:val>
                                            <p:strVal val="ppt_x"/>
                                          </p:val>
                                        </p:tav>
                                        <p:tav tm="100000">
                                          <p:val>
                                            <p:strVal val="ppt_x"/>
                                          </p:val>
                                        </p:tav>
                                      </p:tavLst>
                                    </p:anim>
                                    <p:anim calcmode="lin" valueType="num">
                                      <p:cBhvr additive="base">
                                        <p:cTn id="17" dur="500"/>
                                        <p:tgtEl>
                                          <p:spTgt spid="32"/>
                                        </p:tgtEl>
                                        <p:attrNameLst>
                                          <p:attrName>ppt_y</p:attrName>
                                        </p:attrNameLst>
                                      </p:cBhvr>
                                      <p:tavLst>
                                        <p:tav tm="0">
                                          <p:val>
                                            <p:strVal val="ppt_y"/>
                                          </p:val>
                                        </p:tav>
                                        <p:tav tm="100000">
                                          <p:val>
                                            <p:strVal val="1+ppt_h/2"/>
                                          </p:val>
                                        </p:tav>
                                      </p:tavLst>
                                    </p:anim>
                                    <p:set>
                                      <p:cBhvr>
                                        <p:cTn id="18" dur="1" fill="hold">
                                          <p:stCondLst>
                                            <p:cond delay="499"/>
                                          </p:stCondLst>
                                        </p:cTn>
                                        <p:tgtEl>
                                          <p:spTgt spid="3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0.14532 0.00069 L 3.05556E-6 1.85185E-6 " pathEditMode="relative" rAng="0" ptsTypes="AA">
                                      <p:cBhvr>
                                        <p:cTn id="34" dur="2000" fill="hold"/>
                                        <p:tgtEl>
                                          <p:spTgt spid="43"/>
                                        </p:tgtEl>
                                        <p:attrNameLst>
                                          <p:attrName>ppt_x</p:attrName>
                                          <p:attrName>ppt_y</p:attrName>
                                        </p:attrNameLst>
                                      </p:cBhvr>
                                      <p:rCtr x="7257" y="-46"/>
                                    </p:animMotion>
                                  </p:childTnLst>
                                </p:cTn>
                              </p:par>
                              <p:par>
                                <p:cTn id="35" presetID="42" presetClass="path" presetSubtype="0" accel="50000" decel="50000" fill="hold" grpId="0" nodeType="withEffect">
                                  <p:stCondLst>
                                    <p:cond delay="0"/>
                                  </p:stCondLst>
                                  <p:childTnLst>
                                    <p:animMotion origin="layout" path="M -3.05556E-6 -2.59259E-6 L 0.14636 -0.00069 " pathEditMode="relative" rAng="0" ptsTypes="AA">
                                      <p:cBhvr>
                                        <p:cTn id="36" dur="2000" fill="hold"/>
                                        <p:tgtEl>
                                          <p:spTgt spid="45"/>
                                        </p:tgtEl>
                                        <p:attrNameLst>
                                          <p:attrName>ppt_x</p:attrName>
                                          <p:attrName>ppt_y</p:attrName>
                                        </p:attrNameLst>
                                      </p:cBhvr>
                                      <p:rCtr x="7309" y="-46"/>
                                    </p:animMotion>
                                  </p:childTnLst>
                                </p:cTn>
                              </p:par>
                            </p:childTnLst>
                          </p:cTn>
                        </p:par>
                        <p:par>
                          <p:cTn id="37" fill="hold">
                            <p:stCondLst>
                              <p:cond delay="2000"/>
                            </p:stCondLst>
                            <p:childTnLst>
                              <p:par>
                                <p:cTn id="38" presetID="1" presetClass="exit" presetSubtype="0" fill="hold" nodeType="afterEffect">
                                  <p:stCondLst>
                                    <p:cond delay="0"/>
                                  </p:stCondLst>
                                  <p:childTnLst>
                                    <p:set>
                                      <p:cBhvr>
                                        <p:cTn id="39" dur="1" fill="hold">
                                          <p:stCondLst>
                                            <p:cond delay="0"/>
                                          </p:stCondLst>
                                        </p:cTn>
                                        <p:tgtEl>
                                          <p:spTgt spid="4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39"/>
                                        </p:tgtEl>
                                        <p:attrNameLst>
                                          <p:attrName>style.visibility</p:attrName>
                                        </p:attrNameLst>
                                      </p:cBhvr>
                                      <p:to>
                                        <p:strVal val="hidden"/>
                                      </p:to>
                                    </p:set>
                                  </p:childTnLst>
                                </p:cTn>
                              </p:par>
                            </p:childTnLst>
                          </p:cTn>
                        </p:par>
                        <p:par>
                          <p:cTn id="42" fill="hold">
                            <p:stCondLst>
                              <p:cond delay="2000"/>
                            </p:stCondLst>
                            <p:childTnLst>
                              <p:par>
                                <p:cTn id="43" presetID="2" presetClass="exit" presetSubtype="4" fill="hold" nodeType="afterEffect">
                                  <p:stCondLst>
                                    <p:cond delay="0"/>
                                  </p:stCondLst>
                                  <p:childTnLst>
                                    <p:anim calcmode="lin" valueType="num">
                                      <p:cBhvr additive="base">
                                        <p:cTn id="44" dur="500"/>
                                        <p:tgtEl>
                                          <p:spTgt spid="41"/>
                                        </p:tgtEl>
                                        <p:attrNameLst>
                                          <p:attrName>ppt_x</p:attrName>
                                        </p:attrNameLst>
                                      </p:cBhvr>
                                      <p:tavLst>
                                        <p:tav tm="0">
                                          <p:val>
                                            <p:strVal val="ppt_x"/>
                                          </p:val>
                                        </p:tav>
                                        <p:tav tm="100000">
                                          <p:val>
                                            <p:strVal val="ppt_x"/>
                                          </p:val>
                                        </p:tav>
                                      </p:tavLst>
                                    </p:anim>
                                    <p:anim calcmode="lin" valueType="num">
                                      <p:cBhvr additive="base">
                                        <p:cTn id="45" dur="500"/>
                                        <p:tgtEl>
                                          <p:spTgt spid="41"/>
                                        </p:tgtEl>
                                        <p:attrNameLst>
                                          <p:attrName>ppt_y</p:attrName>
                                        </p:attrNameLst>
                                      </p:cBhvr>
                                      <p:tavLst>
                                        <p:tav tm="0">
                                          <p:val>
                                            <p:strVal val="ppt_y"/>
                                          </p:val>
                                        </p:tav>
                                        <p:tav tm="100000">
                                          <p:val>
                                            <p:strVal val="1+ppt_h/2"/>
                                          </p:val>
                                        </p:tav>
                                      </p:tavLst>
                                    </p:anim>
                                    <p:set>
                                      <p:cBhvr>
                                        <p:cTn id="46" dur="1" fill="hold">
                                          <p:stCondLst>
                                            <p:cond delay="499"/>
                                          </p:stCondLst>
                                        </p:cTn>
                                        <p:tgtEl>
                                          <p:spTgt spid="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1" nodeType="clickEffect">
                                  <p:stCondLst>
                                    <p:cond delay="0"/>
                                  </p:stCondLst>
                                  <p:childTnLst>
                                    <p:animMotion origin="layout" path="M 0.14636 -0.00069 L 0.00157 -2.59259E-6 " pathEditMode="relative" rAng="0" ptsTypes="AA">
                                      <p:cBhvr>
                                        <p:cTn id="61" dur="2000" fill="hold"/>
                                        <p:tgtEl>
                                          <p:spTgt spid="45"/>
                                        </p:tgtEl>
                                        <p:attrNameLst>
                                          <p:attrName>ppt_x</p:attrName>
                                          <p:attrName>ppt_y</p:attrName>
                                        </p:attrNameLst>
                                      </p:cBhvr>
                                      <p:rCtr x="-7240" y="23"/>
                                    </p:animMotion>
                                  </p:childTnLst>
                                </p:cTn>
                              </p:par>
                            </p:childTnLst>
                          </p:cTn>
                        </p:par>
                      </p:childTnLst>
                    </p:cTn>
                  </p:par>
                  <p:par>
                    <p:cTn id="62" fill="hold">
                      <p:stCondLst>
                        <p:cond delay="indefinite"/>
                      </p:stCondLst>
                      <p:childTnLst>
                        <p:par>
                          <p:cTn id="63" fill="hold">
                            <p:stCondLst>
                              <p:cond delay="0"/>
                            </p:stCondLst>
                            <p:childTnLst>
                              <p:par>
                                <p:cTn id="64" presetID="2" presetClass="exit" presetSubtype="4" fill="hold" nodeType="clickEffect">
                                  <p:stCondLst>
                                    <p:cond delay="0"/>
                                  </p:stCondLst>
                                  <p:childTnLst>
                                    <p:anim calcmode="lin" valueType="num">
                                      <p:cBhvr additive="base">
                                        <p:cTn id="65" dur="500"/>
                                        <p:tgtEl>
                                          <p:spTgt spid="28"/>
                                        </p:tgtEl>
                                        <p:attrNameLst>
                                          <p:attrName>ppt_x</p:attrName>
                                        </p:attrNameLst>
                                      </p:cBhvr>
                                      <p:tavLst>
                                        <p:tav tm="0">
                                          <p:val>
                                            <p:strVal val="ppt_x"/>
                                          </p:val>
                                        </p:tav>
                                        <p:tav tm="100000">
                                          <p:val>
                                            <p:strVal val="ppt_x"/>
                                          </p:val>
                                        </p:tav>
                                      </p:tavLst>
                                    </p:anim>
                                    <p:anim calcmode="lin" valueType="num">
                                      <p:cBhvr additive="base">
                                        <p:cTn id="66" dur="500"/>
                                        <p:tgtEl>
                                          <p:spTgt spid="28"/>
                                        </p:tgtEl>
                                        <p:attrNameLst>
                                          <p:attrName>ppt_y</p:attrName>
                                        </p:attrNameLst>
                                      </p:cBhvr>
                                      <p:tavLst>
                                        <p:tav tm="0">
                                          <p:val>
                                            <p:strVal val="ppt_y"/>
                                          </p:val>
                                        </p:tav>
                                        <p:tav tm="100000">
                                          <p:val>
                                            <p:strVal val="1+ppt_h/2"/>
                                          </p:val>
                                        </p:tav>
                                      </p:tavLst>
                                    </p:anim>
                                    <p:set>
                                      <p:cBhvr>
                                        <p:cTn id="67" dur="1" fill="hold">
                                          <p:stCondLst>
                                            <p:cond delay="499"/>
                                          </p:stCondLst>
                                        </p:cTn>
                                        <p:tgtEl>
                                          <p:spTgt spid="2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additive="base">
                                        <p:cTn id="72" dur="500" fill="hold"/>
                                        <p:tgtEl>
                                          <p:spTgt spid="46"/>
                                        </p:tgtEl>
                                        <p:attrNameLst>
                                          <p:attrName>ppt_x</p:attrName>
                                        </p:attrNameLst>
                                      </p:cBhvr>
                                      <p:tavLst>
                                        <p:tav tm="0">
                                          <p:val>
                                            <p:strVal val="#ppt_x"/>
                                          </p:val>
                                        </p:tav>
                                        <p:tav tm="100000">
                                          <p:val>
                                            <p:strVal val="#ppt_x"/>
                                          </p:val>
                                        </p:tav>
                                      </p:tavLst>
                                    </p:anim>
                                    <p:anim calcmode="lin" valueType="num">
                                      <p:cBhvr additive="base">
                                        <p:cTn id="7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5" grpId="0" animBg="1"/>
      <p:bldP spid="45"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214369"/>
            <a:ext cx="6745837" cy="936103"/>
          </a:xfrm>
        </p:spPr>
        <p:txBody>
          <a:bodyPr/>
          <a:lstStyle/>
          <a:p>
            <a:pPr algn="l"/>
            <a:r>
              <a:rPr lang="pt-BR" sz="3600" b="1" dirty="0" smtClean="0">
                <a:solidFill>
                  <a:schemeClr val="tx2"/>
                </a:solidFill>
              </a:rPr>
              <a:t>Policies, Quota &amp; </a:t>
            </a:r>
            <a:r>
              <a:rPr lang="pt-BR" sz="3600" b="1" dirty="0" err="1" smtClean="0">
                <a:solidFill>
                  <a:schemeClr val="tx2"/>
                </a:solidFill>
              </a:rPr>
              <a:t>Qtree</a:t>
            </a:r>
            <a:endParaRPr lang="pt-BR" sz="3600" b="1" dirty="0">
              <a:solidFill>
                <a:schemeClr val="tx2"/>
              </a:solidFill>
            </a:endParaRPr>
          </a:p>
        </p:txBody>
      </p:sp>
      <p:sp>
        <p:nvSpPr>
          <p:cNvPr id="5" name="Retângulo de cantos arredondados 4"/>
          <p:cNvSpPr/>
          <p:nvPr/>
        </p:nvSpPr>
        <p:spPr>
          <a:xfrm>
            <a:off x="2548804" y="1150472"/>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735021"/>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726536"/>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726536"/>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726536"/>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150472"/>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311085"/>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311085"/>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893307"/>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469371"/>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469371"/>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478396"/>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4054460"/>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4045435"/>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4054460"/>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789234"/>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640491"/>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640491"/>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216555"/>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213170"/>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dirty="0" err="1" smtClean="0"/>
              <a:t>Raidgroups</a:t>
            </a:r>
            <a:endParaRPr lang="pt-BR" sz="1600" dirty="0"/>
          </a:p>
        </p:txBody>
      </p:sp>
      <p:sp>
        <p:nvSpPr>
          <p:cNvPr id="38" name="Retângulo de cantos arredondados 37"/>
          <p:cNvSpPr/>
          <p:nvPr/>
        </p:nvSpPr>
        <p:spPr>
          <a:xfrm>
            <a:off x="3811850" y="5216554"/>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229692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randombar(horizontal)">
                                      <p:cBhvr>
                                        <p:cTn id="46" dur="500"/>
                                        <p:tgtEl>
                                          <p:spTgt spid="23"/>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randombar(horizontal)">
                                      <p:cBhvr>
                                        <p:cTn id="52" dur="500"/>
                                        <p:tgtEl>
                                          <p:spTgt spid="28"/>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randombar(horizontal)">
                                      <p:cBhvr>
                                        <p:cTn id="58" dur="500"/>
                                        <p:tgtEl>
                                          <p:spTgt spid="33"/>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randombar(horizontal)">
                                      <p:cBhvr>
                                        <p:cTn id="61" dur="500"/>
                                        <p:tgtEl>
                                          <p:spTgt spid="3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randombar(horizontal)">
                                      <p:cBhvr>
                                        <p:cTn id="64" dur="500"/>
                                        <p:tgtEl>
                                          <p:spTgt spid="37"/>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22" grpId="0" animBg="1"/>
      <p:bldP spid="23" grpId="0" animBg="1"/>
      <p:bldP spid="25" grpId="0" animBg="1"/>
      <p:bldP spid="28" grpId="0" animBg="1"/>
      <p:bldP spid="32" grpId="0" animBg="1"/>
      <p:bldP spid="33" grpId="0" animBg="1"/>
      <p:bldP spid="34" grpId="0" animBg="1"/>
      <p:bldP spid="37" grpId="0" animBg="1"/>
      <p:bldP spid="3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188641"/>
            <a:ext cx="5040560" cy="1008112"/>
          </a:xfrm>
        </p:spPr>
        <p:txBody>
          <a:bodyPr/>
          <a:lstStyle/>
          <a:p>
            <a:pPr algn="l"/>
            <a:r>
              <a:rPr lang="pt-BR" b="1" dirty="0" smtClean="0">
                <a:solidFill>
                  <a:schemeClr val="tx2"/>
                </a:solidFill>
              </a:rPr>
              <a:t>Policies</a:t>
            </a:r>
            <a:endParaRPr lang="pt-BR" b="1" dirty="0">
              <a:solidFill>
                <a:schemeClr val="tx2"/>
              </a:solidFill>
            </a:endParaRPr>
          </a:p>
        </p:txBody>
      </p:sp>
      <p:sp>
        <p:nvSpPr>
          <p:cNvPr id="4" name="CaixaDeTexto 3"/>
          <p:cNvSpPr txBox="1"/>
          <p:nvPr/>
        </p:nvSpPr>
        <p:spPr>
          <a:xfrm>
            <a:off x="251520" y="1268758"/>
            <a:ext cx="8568952" cy="5201424"/>
          </a:xfrm>
          <a:prstGeom prst="rect">
            <a:avLst/>
          </a:prstGeom>
          <a:noFill/>
        </p:spPr>
        <p:txBody>
          <a:bodyPr wrap="square" rtlCol="0">
            <a:spAutoFit/>
          </a:bodyPr>
          <a:lstStyle/>
          <a:p>
            <a:pPr marL="285750" indent="-285750">
              <a:buFont typeface="Arial" panose="020B0604020202020204" pitchFamily="34" charset="0"/>
              <a:buChar char="•"/>
            </a:pPr>
            <a:r>
              <a:rPr lang="pt-BR" sz="2400" dirty="0" smtClean="0">
                <a:solidFill>
                  <a:schemeClr val="tx2"/>
                </a:solidFill>
              </a:rPr>
              <a:t>Policies: São conjuntos de regras, que são criadas e gerenciadas pelo Cluster ou o administrador de SVM.</a:t>
            </a:r>
          </a:p>
          <a:p>
            <a:pPr marL="285750" indent="-285750">
              <a:buFont typeface="Arial" panose="020B0604020202020204" pitchFamily="34" charset="0"/>
              <a:buChar char="•"/>
            </a:pPr>
            <a:r>
              <a:rPr lang="pt-BR" sz="2400" dirty="0" smtClean="0">
                <a:solidFill>
                  <a:schemeClr val="tx2"/>
                </a:solidFill>
              </a:rPr>
              <a:t>Predefinida ou criada para gerenciar acesso ao dado</a:t>
            </a:r>
          </a:p>
          <a:p>
            <a:pPr marL="285750" indent="-285750">
              <a:buFont typeface="Arial" panose="020B0604020202020204" pitchFamily="34" charset="0"/>
              <a:buChar char="•"/>
            </a:pPr>
            <a:r>
              <a:rPr lang="pt-BR" sz="2400" dirty="0" smtClean="0">
                <a:solidFill>
                  <a:schemeClr val="tx2"/>
                </a:solidFill>
              </a:rPr>
              <a:t>EXEMPLOS: </a:t>
            </a:r>
          </a:p>
          <a:p>
            <a:pPr marL="285750" indent="-285750">
              <a:buFontTx/>
              <a:buChar char="-"/>
            </a:pPr>
            <a:r>
              <a:rPr lang="pt-BR" sz="2400" dirty="0" smtClean="0">
                <a:solidFill>
                  <a:schemeClr val="tx2"/>
                </a:solidFill>
              </a:rPr>
              <a:t>Firewall &amp; </a:t>
            </a:r>
            <a:r>
              <a:rPr lang="pt-BR" sz="2400" dirty="0" err="1" smtClean="0">
                <a:solidFill>
                  <a:schemeClr val="tx2"/>
                </a:solidFill>
              </a:rPr>
              <a:t>security</a:t>
            </a:r>
            <a:endParaRPr lang="pt-BR" sz="2400" dirty="0" smtClean="0">
              <a:solidFill>
                <a:schemeClr val="tx2"/>
              </a:solidFill>
            </a:endParaRPr>
          </a:p>
          <a:p>
            <a:pPr marL="285750" indent="-285750">
              <a:buFontTx/>
              <a:buChar char="-"/>
            </a:pPr>
            <a:r>
              <a:rPr lang="pt-BR" sz="2400" dirty="0" err="1" smtClean="0">
                <a:solidFill>
                  <a:schemeClr val="tx2"/>
                </a:solidFill>
              </a:rPr>
              <a:t>Export</a:t>
            </a:r>
            <a:r>
              <a:rPr lang="pt-BR" sz="2400" dirty="0" smtClean="0">
                <a:solidFill>
                  <a:schemeClr val="tx2"/>
                </a:solidFill>
              </a:rPr>
              <a:t>, Quota, file </a:t>
            </a:r>
            <a:r>
              <a:rPr lang="pt-BR" sz="2400" dirty="0" err="1" smtClean="0">
                <a:solidFill>
                  <a:schemeClr val="tx2"/>
                </a:solidFill>
              </a:rPr>
              <a:t>and</a:t>
            </a:r>
            <a:r>
              <a:rPr lang="pt-BR" sz="2400" dirty="0" smtClean="0">
                <a:solidFill>
                  <a:schemeClr val="tx2"/>
                </a:solidFill>
              </a:rPr>
              <a:t> data</a:t>
            </a:r>
          </a:p>
          <a:p>
            <a:pPr marL="285750" indent="-285750">
              <a:buFontTx/>
              <a:buChar char="-"/>
            </a:pPr>
            <a:r>
              <a:rPr lang="pt-BR" sz="2400" dirty="0" smtClean="0">
                <a:solidFill>
                  <a:schemeClr val="tx2"/>
                </a:solidFill>
              </a:rPr>
              <a:t>Snapshot </a:t>
            </a:r>
            <a:r>
              <a:rPr lang="pt-BR" sz="2400" dirty="0" err="1" smtClean="0">
                <a:solidFill>
                  <a:schemeClr val="tx2"/>
                </a:solidFill>
              </a:rPr>
              <a:t>copy</a:t>
            </a:r>
            <a:r>
              <a:rPr lang="pt-BR" sz="2400" dirty="0" smtClean="0">
                <a:solidFill>
                  <a:schemeClr val="tx2"/>
                </a:solidFill>
              </a:rPr>
              <a:t> &amp; </a:t>
            </a:r>
            <a:r>
              <a:rPr lang="pt-BR" sz="2400" dirty="0" err="1" smtClean="0">
                <a:solidFill>
                  <a:schemeClr val="tx2"/>
                </a:solidFill>
              </a:rPr>
              <a:t>SnapMirror</a:t>
            </a:r>
            <a:endParaRPr lang="pt-BR" sz="2400" dirty="0" smtClean="0">
              <a:solidFill>
                <a:schemeClr val="tx2"/>
              </a:solidFill>
            </a:endParaRPr>
          </a:p>
          <a:p>
            <a:pPr marL="285750" indent="-285750">
              <a:buFontTx/>
              <a:buChar char="-"/>
            </a:pPr>
            <a:r>
              <a:rPr lang="pt-BR" sz="2400" dirty="0" err="1" smtClean="0">
                <a:solidFill>
                  <a:schemeClr val="tx2"/>
                </a:solidFill>
              </a:rPr>
              <a:t>Quality</a:t>
            </a:r>
            <a:r>
              <a:rPr lang="pt-BR" sz="2400" dirty="0" smtClean="0">
                <a:solidFill>
                  <a:schemeClr val="tx2"/>
                </a:solidFill>
              </a:rPr>
              <a:t> </a:t>
            </a:r>
            <a:r>
              <a:rPr lang="pt-BR" sz="2400" dirty="0" err="1" smtClean="0">
                <a:solidFill>
                  <a:schemeClr val="tx2"/>
                </a:solidFill>
              </a:rPr>
              <a:t>of</a:t>
            </a:r>
            <a:r>
              <a:rPr lang="pt-BR" sz="2400" dirty="0" smtClean="0">
                <a:solidFill>
                  <a:schemeClr val="tx2"/>
                </a:solidFill>
              </a:rPr>
              <a:t> Service (</a:t>
            </a:r>
            <a:r>
              <a:rPr lang="pt-BR" sz="2400" dirty="0" err="1" smtClean="0">
                <a:solidFill>
                  <a:schemeClr val="tx2"/>
                </a:solidFill>
              </a:rPr>
              <a:t>QoS</a:t>
            </a:r>
            <a:r>
              <a:rPr lang="pt-BR" sz="2400" dirty="0" smtClean="0">
                <a:solidFill>
                  <a:schemeClr val="tx2"/>
                </a:solidFill>
              </a:rPr>
              <a:t>)</a:t>
            </a:r>
          </a:p>
          <a:p>
            <a:pPr marL="285750" indent="-285750">
              <a:buFontTx/>
              <a:buChar char="-"/>
            </a:pPr>
            <a:endParaRPr lang="pt-BR" sz="2400" dirty="0">
              <a:solidFill>
                <a:schemeClr val="tx2"/>
              </a:solidFill>
            </a:endParaRPr>
          </a:p>
          <a:p>
            <a:pPr marL="342900" indent="-342900">
              <a:buFont typeface="Arial" panose="020B0604020202020204" pitchFamily="34" charset="0"/>
              <a:buChar char="•"/>
            </a:pPr>
            <a:r>
              <a:rPr lang="pt-BR" sz="2400" dirty="0" smtClean="0">
                <a:solidFill>
                  <a:schemeClr val="tx2"/>
                </a:solidFill>
              </a:rPr>
              <a:t>Com a chegada das policies, todos </a:t>
            </a:r>
            <a:r>
              <a:rPr lang="pt-BR" sz="2400" dirty="0">
                <a:solidFill>
                  <a:schemeClr val="tx2"/>
                </a:solidFill>
              </a:rPr>
              <a:t>os arquivos de configuração </a:t>
            </a:r>
            <a:r>
              <a:rPr lang="pt-BR" sz="2400" dirty="0" smtClean="0">
                <a:solidFill>
                  <a:schemeClr val="tx2"/>
                </a:solidFill>
              </a:rPr>
              <a:t>do ONTAP 7-mode foram extintos, as regras ficam armazenadas na banco de dados Cluster(RDB).</a:t>
            </a:r>
            <a:endParaRPr lang="pt-BR" sz="2400" dirty="0">
              <a:solidFill>
                <a:schemeClr val="tx2"/>
              </a:solidFill>
            </a:endParaRPr>
          </a:p>
          <a:p>
            <a:pPr marL="342900" indent="-342900">
              <a:buFont typeface="Arial" panose="020B0604020202020204" pitchFamily="34" charset="0"/>
              <a:buChar char="•"/>
            </a:pPr>
            <a:endParaRPr lang="pt-BR" sz="2400" dirty="0" smtClean="0">
              <a:solidFill>
                <a:schemeClr val="tx2"/>
              </a:solidFill>
            </a:endParaRPr>
          </a:p>
          <a:p>
            <a:pPr marL="285750" indent="-285750">
              <a:buFont typeface="Arial" panose="020B0604020202020204" pitchFamily="34" charset="0"/>
              <a:buChar char="•"/>
            </a:pPr>
            <a:endParaRPr lang="pt-BR" sz="2000" dirty="0"/>
          </a:p>
        </p:txBody>
      </p:sp>
    </p:spTree>
    <p:extLst>
      <p:ext uri="{BB962C8B-B14F-4D97-AF65-F5344CB8AC3E}">
        <p14:creationId xmlns:p14="http://schemas.microsoft.com/office/powerpoint/2010/main" val="21910230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188641"/>
            <a:ext cx="5040560" cy="1008112"/>
          </a:xfrm>
        </p:spPr>
        <p:txBody>
          <a:bodyPr/>
          <a:lstStyle/>
          <a:p>
            <a:pPr algn="l"/>
            <a:r>
              <a:rPr lang="pt-BR" b="1" dirty="0" smtClean="0">
                <a:solidFill>
                  <a:schemeClr val="tx2"/>
                </a:solidFill>
              </a:rPr>
              <a:t>Policies</a:t>
            </a:r>
            <a:endParaRPr lang="pt-BR" b="1" dirty="0">
              <a:solidFill>
                <a:schemeClr val="tx2"/>
              </a:solidFill>
            </a:endParaRPr>
          </a:p>
        </p:txBody>
      </p:sp>
      <p:sp>
        <p:nvSpPr>
          <p:cNvPr id="4" name="CaixaDeTexto 3"/>
          <p:cNvSpPr txBox="1"/>
          <p:nvPr/>
        </p:nvSpPr>
        <p:spPr>
          <a:xfrm>
            <a:off x="251520" y="1052736"/>
            <a:ext cx="8568952" cy="6247864"/>
          </a:xfrm>
          <a:prstGeom prst="rect">
            <a:avLst/>
          </a:prstGeom>
          <a:noFill/>
        </p:spPr>
        <p:txBody>
          <a:bodyPr wrap="square" rtlCol="0">
            <a:spAutoFit/>
          </a:bodyPr>
          <a:lstStyle/>
          <a:p>
            <a:pPr marL="285750" indent="-285750">
              <a:buFont typeface="Arial" panose="020B0604020202020204" pitchFamily="34" charset="0"/>
              <a:buChar char="•"/>
            </a:pPr>
            <a:r>
              <a:rPr lang="pt-BR" sz="2400" dirty="0" smtClean="0">
                <a:solidFill>
                  <a:schemeClr val="tx2"/>
                </a:solidFill>
              </a:rPr>
              <a:t>Tipo de policies existente no Data ONTAP Cluster </a:t>
            </a:r>
            <a:r>
              <a:rPr lang="pt-BR" sz="2400" dirty="0" err="1" smtClean="0">
                <a:solidFill>
                  <a:schemeClr val="tx2"/>
                </a:solidFill>
              </a:rPr>
              <a:t>mode</a:t>
            </a:r>
            <a:r>
              <a:rPr lang="pt-BR" sz="2400" dirty="0" smtClean="0">
                <a:solidFill>
                  <a:schemeClr val="tx2"/>
                </a:solidFill>
              </a:rPr>
              <a:t> são:</a:t>
            </a:r>
          </a:p>
          <a:p>
            <a:pPr marL="342900" indent="-342900">
              <a:buFontTx/>
              <a:buChar char="-"/>
            </a:pPr>
            <a:r>
              <a:rPr lang="pt-BR" sz="2200" dirty="0" smtClean="0">
                <a:solidFill>
                  <a:schemeClr val="tx2"/>
                </a:solidFill>
              </a:rPr>
              <a:t>Firewall</a:t>
            </a:r>
          </a:p>
          <a:p>
            <a:pPr marL="342900" indent="-342900">
              <a:buFontTx/>
              <a:buChar char="-"/>
            </a:pPr>
            <a:r>
              <a:rPr lang="pt-BR" sz="2200" dirty="0" smtClean="0">
                <a:solidFill>
                  <a:schemeClr val="tx2"/>
                </a:solidFill>
              </a:rPr>
              <a:t>System </a:t>
            </a:r>
            <a:r>
              <a:rPr lang="pt-BR" sz="2200" dirty="0" err="1" smtClean="0">
                <a:solidFill>
                  <a:schemeClr val="tx2"/>
                </a:solidFill>
              </a:rPr>
              <a:t>health</a:t>
            </a:r>
            <a:endParaRPr lang="pt-BR" sz="2200" dirty="0" smtClean="0">
              <a:solidFill>
                <a:schemeClr val="tx2"/>
              </a:solidFill>
            </a:endParaRPr>
          </a:p>
          <a:p>
            <a:pPr marL="342900" indent="-342900">
              <a:buFontTx/>
              <a:buChar char="-"/>
            </a:pPr>
            <a:r>
              <a:rPr lang="pt-BR" sz="2200" dirty="0" err="1" smtClean="0">
                <a:solidFill>
                  <a:schemeClr val="tx2"/>
                </a:solidFill>
              </a:rPr>
              <a:t>SnapMirror</a:t>
            </a:r>
            <a:endParaRPr lang="pt-BR" sz="2200" dirty="0" smtClean="0">
              <a:solidFill>
                <a:schemeClr val="tx2"/>
              </a:solidFill>
            </a:endParaRPr>
          </a:p>
          <a:p>
            <a:pPr marL="342900" indent="-342900">
              <a:buFontTx/>
              <a:buChar char="-"/>
            </a:pPr>
            <a:r>
              <a:rPr lang="pt-BR" sz="2200" dirty="0" smtClean="0">
                <a:solidFill>
                  <a:schemeClr val="tx2"/>
                </a:solidFill>
              </a:rPr>
              <a:t>Volume </a:t>
            </a:r>
            <a:r>
              <a:rPr lang="pt-BR" sz="2200" dirty="0" err="1" smtClean="0">
                <a:solidFill>
                  <a:schemeClr val="tx2"/>
                </a:solidFill>
              </a:rPr>
              <a:t>efficiency</a:t>
            </a:r>
            <a:endParaRPr lang="pt-BR" sz="2200" dirty="0" smtClean="0">
              <a:solidFill>
                <a:schemeClr val="tx2"/>
              </a:solidFill>
            </a:endParaRPr>
          </a:p>
          <a:p>
            <a:pPr marL="342900" indent="-342900">
              <a:buFontTx/>
              <a:buChar char="-"/>
            </a:pPr>
            <a:r>
              <a:rPr lang="pt-BR" sz="2200" dirty="0" smtClean="0">
                <a:solidFill>
                  <a:schemeClr val="tx2"/>
                </a:solidFill>
              </a:rPr>
              <a:t>Volume </a:t>
            </a:r>
            <a:r>
              <a:rPr lang="pt-BR" sz="2200" dirty="0" err="1" smtClean="0">
                <a:solidFill>
                  <a:schemeClr val="tx2"/>
                </a:solidFill>
              </a:rPr>
              <a:t>FlexCache</a:t>
            </a:r>
            <a:endParaRPr lang="pt-BR" sz="2200" dirty="0" smtClean="0">
              <a:solidFill>
                <a:schemeClr val="tx2"/>
              </a:solidFill>
            </a:endParaRPr>
          </a:p>
          <a:p>
            <a:pPr marL="342900" indent="-342900">
              <a:buFontTx/>
              <a:buChar char="-"/>
            </a:pPr>
            <a:r>
              <a:rPr lang="pt-BR" sz="2200" dirty="0" smtClean="0">
                <a:solidFill>
                  <a:schemeClr val="tx2"/>
                </a:solidFill>
              </a:rPr>
              <a:t>Volume Quota</a:t>
            </a:r>
          </a:p>
          <a:p>
            <a:pPr marL="342900" indent="-342900">
              <a:buFontTx/>
              <a:buChar char="-"/>
            </a:pPr>
            <a:r>
              <a:rPr lang="pt-BR" sz="2200" dirty="0" smtClean="0">
                <a:solidFill>
                  <a:schemeClr val="tx2"/>
                </a:solidFill>
              </a:rPr>
              <a:t>Volume Snapshot</a:t>
            </a:r>
          </a:p>
          <a:p>
            <a:pPr marL="342900" indent="-342900">
              <a:buFontTx/>
              <a:buChar char="-"/>
            </a:pPr>
            <a:r>
              <a:rPr lang="pt-BR" sz="2200" dirty="0" smtClean="0">
                <a:solidFill>
                  <a:schemeClr val="tx2"/>
                </a:solidFill>
              </a:rPr>
              <a:t>SVM CIFS </a:t>
            </a:r>
            <a:r>
              <a:rPr lang="pt-BR" sz="2200" dirty="0" err="1" smtClean="0">
                <a:solidFill>
                  <a:schemeClr val="tx2"/>
                </a:solidFill>
              </a:rPr>
              <a:t>group</a:t>
            </a:r>
            <a:endParaRPr lang="pt-BR" sz="2200" dirty="0" smtClean="0">
              <a:solidFill>
                <a:schemeClr val="tx2"/>
              </a:solidFill>
            </a:endParaRPr>
          </a:p>
          <a:p>
            <a:pPr marL="342900" indent="-342900">
              <a:buFontTx/>
              <a:buChar char="-"/>
            </a:pPr>
            <a:r>
              <a:rPr lang="pt-BR" sz="2200" dirty="0" smtClean="0">
                <a:solidFill>
                  <a:schemeClr val="tx2"/>
                </a:solidFill>
              </a:rPr>
              <a:t>SVM data</a:t>
            </a:r>
          </a:p>
          <a:p>
            <a:pPr marL="342900" indent="-342900">
              <a:buFontTx/>
              <a:buChar char="-"/>
            </a:pPr>
            <a:r>
              <a:rPr lang="pt-BR" sz="2200" dirty="0">
                <a:solidFill>
                  <a:schemeClr val="tx2"/>
                </a:solidFill>
              </a:rPr>
              <a:t>SVM </a:t>
            </a:r>
            <a:r>
              <a:rPr lang="pt-BR" sz="2200" dirty="0" err="1" smtClean="0">
                <a:solidFill>
                  <a:schemeClr val="tx2"/>
                </a:solidFill>
              </a:rPr>
              <a:t>export</a:t>
            </a:r>
            <a:r>
              <a:rPr lang="pt-BR" sz="2200" dirty="0" smtClean="0">
                <a:solidFill>
                  <a:schemeClr val="tx2"/>
                </a:solidFill>
              </a:rPr>
              <a:t> </a:t>
            </a:r>
          </a:p>
          <a:p>
            <a:pPr marL="342900" indent="-342900">
              <a:buFontTx/>
              <a:buChar char="-"/>
            </a:pPr>
            <a:r>
              <a:rPr lang="pt-BR" sz="2200" dirty="0" smtClean="0">
                <a:solidFill>
                  <a:schemeClr val="tx2"/>
                </a:solidFill>
              </a:rPr>
              <a:t>SVM </a:t>
            </a:r>
            <a:r>
              <a:rPr lang="pt-BR" sz="2200" dirty="0" err="1" smtClean="0">
                <a:solidFill>
                  <a:schemeClr val="tx2"/>
                </a:solidFill>
              </a:rPr>
              <a:t>fpolicy</a:t>
            </a:r>
            <a:endParaRPr lang="pt-BR" sz="2200" dirty="0" smtClean="0">
              <a:solidFill>
                <a:schemeClr val="tx2"/>
              </a:solidFill>
            </a:endParaRPr>
          </a:p>
          <a:p>
            <a:pPr marL="342900" indent="-342900">
              <a:buFontTx/>
              <a:buChar char="-"/>
            </a:pPr>
            <a:r>
              <a:rPr lang="pt-BR" sz="2200" dirty="0" smtClean="0">
                <a:solidFill>
                  <a:schemeClr val="tx2"/>
                </a:solidFill>
              </a:rPr>
              <a:t>SVM </a:t>
            </a:r>
            <a:r>
              <a:rPr lang="pt-BR" sz="2200" dirty="0" err="1" smtClean="0">
                <a:solidFill>
                  <a:schemeClr val="tx2"/>
                </a:solidFill>
              </a:rPr>
              <a:t>security</a:t>
            </a:r>
            <a:r>
              <a:rPr lang="pt-BR" sz="2200" dirty="0" smtClean="0">
                <a:solidFill>
                  <a:schemeClr val="tx2"/>
                </a:solidFill>
              </a:rPr>
              <a:t> file-</a:t>
            </a:r>
            <a:r>
              <a:rPr lang="pt-BR" sz="2200" dirty="0" err="1" smtClean="0">
                <a:solidFill>
                  <a:schemeClr val="tx2"/>
                </a:solidFill>
              </a:rPr>
              <a:t>directory</a:t>
            </a:r>
            <a:endParaRPr lang="pt-BR" sz="2200" dirty="0" smtClean="0">
              <a:solidFill>
                <a:schemeClr val="tx2"/>
              </a:solidFill>
            </a:endParaRPr>
          </a:p>
          <a:p>
            <a:pPr marL="342900" indent="-342900">
              <a:buFontTx/>
              <a:buChar char="-"/>
            </a:pPr>
            <a:r>
              <a:rPr lang="pt-BR" sz="2200" dirty="0" err="1" smtClean="0">
                <a:solidFill>
                  <a:schemeClr val="tx2"/>
                </a:solidFill>
              </a:rPr>
              <a:t>QoS</a:t>
            </a:r>
            <a:r>
              <a:rPr lang="pt-BR" sz="2200" dirty="0" smtClean="0">
                <a:solidFill>
                  <a:schemeClr val="tx2"/>
                </a:solidFill>
              </a:rPr>
              <a:t> </a:t>
            </a:r>
            <a:r>
              <a:rPr lang="pt-BR" sz="2200" dirty="0" err="1" smtClean="0">
                <a:solidFill>
                  <a:schemeClr val="tx2"/>
                </a:solidFill>
              </a:rPr>
              <a:t>policy-group</a:t>
            </a:r>
            <a:endParaRPr lang="pt-BR" sz="2200" dirty="0" smtClean="0">
              <a:solidFill>
                <a:schemeClr val="tx2"/>
              </a:solidFill>
            </a:endParaRPr>
          </a:p>
          <a:p>
            <a:pPr marL="342900" indent="-342900">
              <a:buFontTx/>
              <a:buChar char="-"/>
            </a:pPr>
            <a:r>
              <a:rPr lang="pt-BR" sz="2200" dirty="0" err="1" smtClean="0">
                <a:solidFill>
                  <a:schemeClr val="tx2"/>
                </a:solidFill>
              </a:rPr>
              <a:t>Failover</a:t>
            </a:r>
            <a:endParaRPr lang="pt-BR" sz="2200" dirty="0">
              <a:solidFill>
                <a:schemeClr val="tx2"/>
              </a:solidFill>
            </a:endParaRPr>
          </a:p>
          <a:p>
            <a:pPr marL="342900" indent="-342900">
              <a:buFontTx/>
              <a:buChar char="-"/>
            </a:pPr>
            <a:endParaRPr lang="pt-BR" sz="2400" dirty="0" smtClean="0">
              <a:solidFill>
                <a:schemeClr val="tx2"/>
              </a:solidFill>
            </a:endParaRPr>
          </a:p>
          <a:p>
            <a:pPr marL="342900" indent="-342900">
              <a:buFont typeface="Arial" panose="020B0604020202020204" pitchFamily="34" charset="0"/>
              <a:buChar char="•"/>
            </a:pPr>
            <a:endParaRPr lang="pt-BR" sz="2400" dirty="0" smtClean="0">
              <a:solidFill>
                <a:schemeClr val="tx2"/>
              </a:solidFill>
            </a:endParaRPr>
          </a:p>
          <a:p>
            <a:pPr marL="285750" indent="-285750">
              <a:buFont typeface="Arial" panose="020B0604020202020204" pitchFamily="34" charset="0"/>
              <a:buChar char="•"/>
            </a:pPr>
            <a:endParaRPr lang="pt-BR" sz="2000" dirty="0"/>
          </a:p>
        </p:txBody>
      </p:sp>
    </p:spTree>
    <p:extLst>
      <p:ext uri="{BB962C8B-B14F-4D97-AF65-F5344CB8AC3E}">
        <p14:creationId xmlns:p14="http://schemas.microsoft.com/office/powerpoint/2010/main" val="28166624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188641"/>
            <a:ext cx="5040560" cy="1008112"/>
          </a:xfrm>
        </p:spPr>
        <p:txBody>
          <a:bodyPr/>
          <a:lstStyle/>
          <a:p>
            <a:pPr algn="l"/>
            <a:r>
              <a:rPr lang="pt-BR" b="1" dirty="0" smtClean="0">
                <a:solidFill>
                  <a:schemeClr val="tx2"/>
                </a:solidFill>
              </a:rPr>
              <a:t>Policies</a:t>
            </a:r>
            <a:endParaRPr lang="pt-BR" b="1" dirty="0">
              <a:solidFill>
                <a:schemeClr val="tx2"/>
              </a:solidFill>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628800"/>
            <a:ext cx="7416824" cy="2865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aixaDeTexto 3"/>
          <p:cNvSpPr txBox="1"/>
          <p:nvPr/>
        </p:nvSpPr>
        <p:spPr>
          <a:xfrm>
            <a:off x="395536" y="4581128"/>
            <a:ext cx="7848872" cy="1754326"/>
          </a:xfrm>
          <a:prstGeom prst="rect">
            <a:avLst/>
          </a:prstGeom>
          <a:noFill/>
        </p:spPr>
        <p:txBody>
          <a:bodyPr wrap="square" rtlCol="0">
            <a:spAutoFit/>
          </a:bodyPr>
          <a:lstStyle/>
          <a:p>
            <a:pPr marL="285750" indent="-285750">
              <a:buFont typeface="Arial" panose="020B0604020202020204" pitchFamily="34" charset="0"/>
              <a:buChar char="•"/>
            </a:pPr>
            <a:r>
              <a:rPr lang="pt-BR" dirty="0" smtClean="0"/>
              <a:t>A </a:t>
            </a:r>
            <a:r>
              <a:rPr lang="pt-BR" dirty="0" err="1" smtClean="0"/>
              <a:t>policy</a:t>
            </a:r>
            <a:r>
              <a:rPr lang="pt-BR" dirty="0" smtClean="0"/>
              <a:t> é associada à um recurso ou serviço</a:t>
            </a:r>
          </a:p>
          <a:p>
            <a:pPr marL="285750" indent="-285750">
              <a:buFont typeface="Arial" panose="020B0604020202020204" pitchFamily="34" charset="0"/>
              <a:buChar char="•"/>
            </a:pPr>
            <a:r>
              <a:rPr lang="pt-BR" dirty="0" smtClean="0"/>
              <a:t>O Critério de regras na </a:t>
            </a:r>
            <a:r>
              <a:rPr lang="pt-BR" dirty="0" err="1" smtClean="0"/>
              <a:t>policy</a:t>
            </a:r>
            <a:r>
              <a:rPr lang="pt-BR" dirty="0" smtClean="0"/>
              <a:t>  é criado de acordo com o recurso ou serviço.</a:t>
            </a:r>
          </a:p>
          <a:p>
            <a:pPr marL="285750" indent="-285750">
              <a:buFont typeface="Arial" panose="020B0604020202020204" pitchFamily="34" charset="0"/>
              <a:buChar char="•"/>
            </a:pPr>
            <a:r>
              <a:rPr lang="pt-BR" dirty="0" smtClean="0"/>
              <a:t>No exemplo acima: </a:t>
            </a:r>
          </a:p>
          <a:p>
            <a:pPr marL="285750" indent="-285750">
              <a:buFontTx/>
              <a:buChar char="-"/>
            </a:pPr>
            <a:r>
              <a:rPr lang="pt-BR" dirty="0" smtClean="0"/>
              <a:t>Há duas policies de firewall, negando ou permitindo acesso um protocolo e um range de </a:t>
            </a:r>
            <a:r>
              <a:rPr lang="pt-BR" dirty="0" err="1" smtClean="0"/>
              <a:t>IPs</a:t>
            </a:r>
            <a:r>
              <a:rPr lang="pt-BR" dirty="0" smtClean="0"/>
              <a:t> específicos.</a:t>
            </a:r>
          </a:p>
          <a:p>
            <a:pPr marL="285750" indent="-285750">
              <a:buFontTx/>
              <a:buChar char="-"/>
            </a:pPr>
            <a:endParaRPr lang="pt-BR" dirty="0"/>
          </a:p>
        </p:txBody>
      </p:sp>
      <p:sp>
        <p:nvSpPr>
          <p:cNvPr id="3" name="CaixaDeTexto 2"/>
          <p:cNvSpPr txBox="1"/>
          <p:nvPr/>
        </p:nvSpPr>
        <p:spPr>
          <a:xfrm>
            <a:off x="674243" y="1164016"/>
            <a:ext cx="4041773" cy="369332"/>
          </a:xfrm>
          <a:prstGeom prst="rect">
            <a:avLst/>
          </a:prstGeom>
          <a:noFill/>
        </p:spPr>
        <p:txBody>
          <a:bodyPr wrap="square" rtlCol="0">
            <a:spAutoFit/>
          </a:bodyPr>
          <a:lstStyle/>
          <a:p>
            <a:r>
              <a:rPr lang="pt-BR" dirty="0" smtClean="0"/>
              <a:t>Exemplo de </a:t>
            </a:r>
            <a:r>
              <a:rPr lang="pt-BR" dirty="0" err="1" smtClean="0"/>
              <a:t>Policy</a:t>
            </a:r>
            <a:r>
              <a:rPr lang="pt-BR" dirty="0" smtClean="0"/>
              <a:t>:</a:t>
            </a:r>
            <a:endParaRPr lang="pt-BR" dirty="0"/>
          </a:p>
        </p:txBody>
      </p:sp>
    </p:spTree>
    <p:extLst>
      <p:ext uri="{BB962C8B-B14F-4D97-AF65-F5344CB8AC3E}">
        <p14:creationId xmlns:p14="http://schemas.microsoft.com/office/powerpoint/2010/main" val="37369414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6"/>
          <p:cNvSpPr>
            <a:spLocks noChangeArrowheads="1"/>
          </p:cNvSpPr>
          <p:nvPr/>
        </p:nvSpPr>
        <p:spPr bwMode="black">
          <a:xfrm>
            <a:off x="2411413" y="332581"/>
            <a:ext cx="67325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pt-BR" altLang="pt-BR" sz="3400" dirty="0">
                <a:solidFill>
                  <a:schemeClr val="tx2"/>
                </a:solidFill>
                <a:latin typeface="Arial" charset="0"/>
              </a:rPr>
              <a:t>Função das Quotas</a:t>
            </a:r>
          </a:p>
        </p:txBody>
      </p:sp>
      <p:sp>
        <p:nvSpPr>
          <p:cNvPr id="2053" name="Rectangle 7"/>
          <p:cNvSpPr>
            <a:spLocks noChangeArrowheads="1"/>
          </p:cNvSpPr>
          <p:nvPr/>
        </p:nvSpPr>
        <p:spPr bwMode="auto">
          <a:xfrm>
            <a:off x="320675" y="1124744"/>
            <a:ext cx="84756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lvl="1"/>
            <a:r>
              <a:rPr lang="pt-BR" altLang="pt-BR" dirty="0">
                <a:solidFill>
                  <a:schemeClr val="tx1"/>
                </a:solidFill>
              </a:rPr>
              <a:t>Limitar o uso de número de arquivos e espaço em disco em um ambiente </a:t>
            </a:r>
            <a:r>
              <a:rPr lang="pt-BR" altLang="pt-BR" dirty="0" err="1">
                <a:solidFill>
                  <a:schemeClr val="tx1"/>
                </a:solidFill>
              </a:rPr>
              <a:t>FileServer</a:t>
            </a:r>
            <a:r>
              <a:rPr lang="pt-BR" altLang="pt-BR" dirty="0">
                <a:solidFill>
                  <a:schemeClr val="tx1"/>
                </a:solidFill>
              </a:rPr>
              <a:t> (servidor de arquivos)</a:t>
            </a:r>
          </a:p>
        </p:txBody>
      </p:sp>
      <p:pic>
        <p:nvPicPr>
          <p:cNvPr id="747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83594"/>
            <a:ext cx="7837848" cy="4321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aixaDeTexto 7"/>
          <p:cNvSpPr txBox="1"/>
          <p:nvPr/>
        </p:nvSpPr>
        <p:spPr>
          <a:xfrm>
            <a:off x="6372200" y="5823527"/>
            <a:ext cx="886268"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pt-BR" dirty="0" err="1" smtClean="0"/>
              <a:t>QTREEs</a:t>
            </a:r>
            <a:endParaRPr lang="pt-BR" dirty="0"/>
          </a:p>
        </p:txBody>
      </p:sp>
    </p:spTree>
    <p:extLst>
      <p:ext uri="{BB962C8B-B14F-4D97-AF65-F5344CB8AC3E}">
        <p14:creationId xmlns:p14="http://schemas.microsoft.com/office/powerpoint/2010/main" val="27026482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91760" y="188641"/>
            <a:ext cx="6500719" cy="936103"/>
          </a:xfrm>
        </p:spPr>
        <p:txBody>
          <a:bodyPr/>
          <a:lstStyle/>
          <a:p>
            <a:pPr algn="l"/>
            <a:r>
              <a:rPr lang="pt-BR" sz="4000" b="1" dirty="0" smtClean="0">
                <a:solidFill>
                  <a:schemeClr val="tx2"/>
                </a:solidFill>
              </a:rPr>
              <a:t>Aggregates e </a:t>
            </a:r>
            <a:r>
              <a:rPr lang="pt-BR" sz="4000" b="1" dirty="0" err="1" smtClean="0">
                <a:solidFill>
                  <a:schemeClr val="tx2"/>
                </a:solidFill>
              </a:rPr>
              <a:t>FlexVolume</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8" name="Retângulo de cantos arredondados 37"/>
          <p:cNvSpPr/>
          <p:nvPr/>
        </p:nvSpPr>
        <p:spPr>
          <a:xfrm>
            <a:off x="3811850" y="5118818"/>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51993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70588" l="0"/>
                                      </p:by>
                                    </p:animClr>
                                    <p:animClr clrSpc="hsl" dir="cw">
                                      <p:cBhvr>
                                        <p:cTn id="7" dur="500" fill="hold"/>
                                        <p:tgtEl>
                                          <p:spTgt spid="5"/>
                                        </p:tgtEl>
                                        <p:attrNameLst>
                                          <p:attrName>fillcolor</p:attrName>
                                        </p:attrNameLst>
                                      </p:cBhvr>
                                      <p:by>
                                        <p:hsl h="0" s="-70588" l="0"/>
                                      </p:by>
                                    </p:animClr>
                                    <p:animClr clrSpc="hsl" dir="cw">
                                      <p:cBhvr>
                                        <p:cTn id="8" dur="500" fill="hold"/>
                                        <p:tgtEl>
                                          <p:spTgt spid="5"/>
                                        </p:tgtEl>
                                        <p:attrNameLst>
                                          <p:attrName>stroke.color</p:attrName>
                                        </p:attrNameLst>
                                      </p:cBhvr>
                                      <p:by>
                                        <p:hsl h="0" s="-70588" l="0"/>
                                      </p:by>
                                    </p:animClr>
                                    <p:set>
                                      <p:cBhvr>
                                        <p:cTn id="9" dur="500" fill="hold"/>
                                        <p:tgtEl>
                                          <p:spTgt spid="5"/>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6"/>
                                        </p:tgtEl>
                                        <p:attrNameLst>
                                          <p:attrName>style.color</p:attrName>
                                        </p:attrNameLst>
                                      </p:cBhvr>
                                      <p:by>
                                        <p:hsl h="0" s="-70588" l="0"/>
                                      </p:by>
                                    </p:animClr>
                                    <p:animClr clrSpc="hsl" dir="cw">
                                      <p:cBhvr>
                                        <p:cTn id="12" dur="500" fill="hold"/>
                                        <p:tgtEl>
                                          <p:spTgt spid="6"/>
                                        </p:tgtEl>
                                        <p:attrNameLst>
                                          <p:attrName>fillcolor</p:attrName>
                                        </p:attrNameLst>
                                      </p:cBhvr>
                                      <p:by>
                                        <p:hsl h="0" s="-70588" l="0"/>
                                      </p:by>
                                    </p:animClr>
                                    <p:animClr clrSpc="hsl" dir="cw">
                                      <p:cBhvr>
                                        <p:cTn id="13" dur="500" fill="hold"/>
                                        <p:tgtEl>
                                          <p:spTgt spid="6"/>
                                        </p:tgtEl>
                                        <p:attrNameLst>
                                          <p:attrName>stroke.color</p:attrName>
                                        </p:attrNameLst>
                                      </p:cBhvr>
                                      <p:by>
                                        <p:hsl h="0" s="-70588" l="0"/>
                                      </p:by>
                                    </p:animClr>
                                    <p:set>
                                      <p:cBhvr>
                                        <p:cTn id="14" dur="500" fill="hold"/>
                                        <p:tgtEl>
                                          <p:spTgt spid="6"/>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7"/>
                                        </p:tgtEl>
                                        <p:attrNameLst>
                                          <p:attrName>style.color</p:attrName>
                                        </p:attrNameLst>
                                      </p:cBhvr>
                                      <p:by>
                                        <p:hsl h="0" s="-70588" l="0"/>
                                      </p:by>
                                    </p:animClr>
                                    <p:animClr clrSpc="hsl" dir="cw">
                                      <p:cBhvr>
                                        <p:cTn id="17" dur="500" fill="hold"/>
                                        <p:tgtEl>
                                          <p:spTgt spid="7"/>
                                        </p:tgtEl>
                                        <p:attrNameLst>
                                          <p:attrName>fillcolor</p:attrName>
                                        </p:attrNameLst>
                                      </p:cBhvr>
                                      <p:by>
                                        <p:hsl h="0" s="-70588" l="0"/>
                                      </p:by>
                                    </p:animClr>
                                    <p:animClr clrSpc="hsl" dir="cw">
                                      <p:cBhvr>
                                        <p:cTn id="18" dur="500" fill="hold"/>
                                        <p:tgtEl>
                                          <p:spTgt spid="7"/>
                                        </p:tgtEl>
                                        <p:attrNameLst>
                                          <p:attrName>stroke.color</p:attrName>
                                        </p:attrNameLst>
                                      </p:cBhvr>
                                      <p:by>
                                        <p:hsl h="0" s="-70588" l="0"/>
                                      </p:by>
                                    </p:animClr>
                                    <p:set>
                                      <p:cBhvr>
                                        <p:cTn id="19" dur="500" fill="hold"/>
                                        <p:tgtEl>
                                          <p:spTgt spid="7"/>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8"/>
                                        </p:tgtEl>
                                        <p:attrNameLst>
                                          <p:attrName>style.color</p:attrName>
                                        </p:attrNameLst>
                                      </p:cBhvr>
                                      <p:by>
                                        <p:hsl h="0" s="-70588" l="0"/>
                                      </p:by>
                                    </p:animClr>
                                    <p:animClr clrSpc="hsl" dir="cw">
                                      <p:cBhvr>
                                        <p:cTn id="22" dur="500" fill="hold"/>
                                        <p:tgtEl>
                                          <p:spTgt spid="8"/>
                                        </p:tgtEl>
                                        <p:attrNameLst>
                                          <p:attrName>fillcolor</p:attrName>
                                        </p:attrNameLst>
                                      </p:cBhvr>
                                      <p:by>
                                        <p:hsl h="0" s="-70588" l="0"/>
                                      </p:by>
                                    </p:animClr>
                                    <p:animClr clrSpc="hsl" dir="cw">
                                      <p:cBhvr>
                                        <p:cTn id="23" dur="500" fill="hold"/>
                                        <p:tgtEl>
                                          <p:spTgt spid="8"/>
                                        </p:tgtEl>
                                        <p:attrNameLst>
                                          <p:attrName>stroke.color</p:attrName>
                                        </p:attrNameLst>
                                      </p:cBhvr>
                                      <p:by>
                                        <p:hsl h="0" s="-70588" l="0"/>
                                      </p:by>
                                    </p:animClr>
                                    <p:set>
                                      <p:cBhvr>
                                        <p:cTn id="24" dur="500" fill="hold"/>
                                        <p:tgtEl>
                                          <p:spTgt spid="8"/>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9"/>
                                        </p:tgtEl>
                                        <p:attrNameLst>
                                          <p:attrName>style.color</p:attrName>
                                        </p:attrNameLst>
                                      </p:cBhvr>
                                      <p:by>
                                        <p:hsl h="0" s="-70588" l="0"/>
                                      </p:by>
                                    </p:animClr>
                                    <p:animClr clrSpc="hsl" dir="cw">
                                      <p:cBhvr>
                                        <p:cTn id="27" dur="500" fill="hold"/>
                                        <p:tgtEl>
                                          <p:spTgt spid="9"/>
                                        </p:tgtEl>
                                        <p:attrNameLst>
                                          <p:attrName>fillcolor</p:attrName>
                                        </p:attrNameLst>
                                      </p:cBhvr>
                                      <p:by>
                                        <p:hsl h="0" s="-70588" l="0"/>
                                      </p:by>
                                    </p:animClr>
                                    <p:animClr clrSpc="hsl" dir="cw">
                                      <p:cBhvr>
                                        <p:cTn id="28" dur="500" fill="hold"/>
                                        <p:tgtEl>
                                          <p:spTgt spid="9"/>
                                        </p:tgtEl>
                                        <p:attrNameLst>
                                          <p:attrName>stroke.color</p:attrName>
                                        </p:attrNameLst>
                                      </p:cBhvr>
                                      <p:by>
                                        <p:hsl h="0" s="-70588" l="0"/>
                                      </p:by>
                                    </p:animClr>
                                    <p:set>
                                      <p:cBhvr>
                                        <p:cTn id="29" dur="500" fill="hold"/>
                                        <p:tgtEl>
                                          <p:spTgt spid="9"/>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10"/>
                                        </p:tgtEl>
                                        <p:attrNameLst>
                                          <p:attrName>style.color</p:attrName>
                                        </p:attrNameLst>
                                      </p:cBhvr>
                                      <p:by>
                                        <p:hsl h="0" s="-70588" l="0"/>
                                      </p:by>
                                    </p:animClr>
                                    <p:animClr clrSpc="hsl" dir="cw">
                                      <p:cBhvr>
                                        <p:cTn id="32" dur="500" fill="hold"/>
                                        <p:tgtEl>
                                          <p:spTgt spid="10"/>
                                        </p:tgtEl>
                                        <p:attrNameLst>
                                          <p:attrName>fillcolor</p:attrName>
                                        </p:attrNameLst>
                                      </p:cBhvr>
                                      <p:by>
                                        <p:hsl h="0" s="-70588" l="0"/>
                                      </p:by>
                                    </p:animClr>
                                    <p:animClr clrSpc="hsl" dir="cw">
                                      <p:cBhvr>
                                        <p:cTn id="33" dur="500" fill="hold"/>
                                        <p:tgtEl>
                                          <p:spTgt spid="10"/>
                                        </p:tgtEl>
                                        <p:attrNameLst>
                                          <p:attrName>stroke.color</p:attrName>
                                        </p:attrNameLst>
                                      </p:cBhvr>
                                      <p:by>
                                        <p:hsl h="0" s="-70588" l="0"/>
                                      </p:by>
                                    </p:animClr>
                                    <p:set>
                                      <p:cBhvr>
                                        <p:cTn id="34" dur="500" fill="hold"/>
                                        <p:tgtEl>
                                          <p:spTgt spid="10"/>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11"/>
                                        </p:tgtEl>
                                        <p:attrNameLst>
                                          <p:attrName>style.color</p:attrName>
                                        </p:attrNameLst>
                                      </p:cBhvr>
                                      <p:by>
                                        <p:hsl h="0" s="-70588" l="0"/>
                                      </p:by>
                                    </p:animClr>
                                    <p:animClr clrSpc="hsl" dir="cw">
                                      <p:cBhvr>
                                        <p:cTn id="37" dur="500" fill="hold"/>
                                        <p:tgtEl>
                                          <p:spTgt spid="11"/>
                                        </p:tgtEl>
                                        <p:attrNameLst>
                                          <p:attrName>fillcolor</p:attrName>
                                        </p:attrNameLst>
                                      </p:cBhvr>
                                      <p:by>
                                        <p:hsl h="0" s="-70588" l="0"/>
                                      </p:by>
                                    </p:animClr>
                                    <p:animClr clrSpc="hsl" dir="cw">
                                      <p:cBhvr>
                                        <p:cTn id="38" dur="500" fill="hold"/>
                                        <p:tgtEl>
                                          <p:spTgt spid="11"/>
                                        </p:tgtEl>
                                        <p:attrNameLst>
                                          <p:attrName>stroke.color</p:attrName>
                                        </p:attrNameLst>
                                      </p:cBhvr>
                                      <p:by>
                                        <p:hsl h="0" s="-70588" l="0"/>
                                      </p:by>
                                    </p:animClr>
                                    <p:set>
                                      <p:cBhvr>
                                        <p:cTn id="39" dur="500" fill="hold"/>
                                        <p:tgtEl>
                                          <p:spTgt spid="11"/>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12"/>
                                        </p:tgtEl>
                                        <p:attrNameLst>
                                          <p:attrName>style.color</p:attrName>
                                        </p:attrNameLst>
                                      </p:cBhvr>
                                      <p:by>
                                        <p:hsl h="0" s="-70588" l="0"/>
                                      </p:by>
                                    </p:animClr>
                                    <p:animClr clrSpc="hsl" dir="cw">
                                      <p:cBhvr>
                                        <p:cTn id="42" dur="500" fill="hold"/>
                                        <p:tgtEl>
                                          <p:spTgt spid="12"/>
                                        </p:tgtEl>
                                        <p:attrNameLst>
                                          <p:attrName>fillcolor</p:attrName>
                                        </p:attrNameLst>
                                      </p:cBhvr>
                                      <p:by>
                                        <p:hsl h="0" s="-70588" l="0"/>
                                      </p:by>
                                    </p:animClr>
                                    <p:animClr clrSpc="hsl" dir="cw">
                                      <p:cBhvr>
                                        <p:cTn id="43" dur="500" fill="hold"/>
                                        <p:tgtEl>
                                          <p:spTgt spid="12"/>
                                        </p:tgtEl>
                                        <p:attrNameLst>
                                          <p:attrName>stroke.color</p:attrName>
                                        </p:attrNameLst>
                                      </p:cBhvr>
                                      <p:by>
                                        <p:hsl h="0" s="-70588" l="0"/>
                                      </p:by>
                                    </p:animClr>
                                    <p:set>
                                      <p:cBhvr>
                                        <p:cTn id="44" dur="500" fill="hold"/>
                                        <p:tgtEl>
                                          <p:spTgt spid="12"/>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13"/>
                                        </p:tgtEl>
                                        <p:attrNameLst>
                                          <p:attrName>style.color</p:attrName>
                                        </p:attrNameLst>
                                      </p:cBhvr>
                                      <p:by>
                                        <p:hsl h="0" s="-70588" l="0"/>
                                      </p:by>
                                    </p:animClr>
                                    <p:animClr clrSpc="hsl" dir="cw">
                                      <p:cBhvr>
                                        <p:cTn id="47" dur="500" fill="hold"/>
                                        <p:tgtEl>
                                          <p:spTgt spid="13"/>
                                        </p:tgtEl>
                                        <p:attrNameLst>
                                          <p:attrName>fillcolor</p:attrName>
                                        </p:attrNameLst>
                                      </p:cBhvr>
                                      <p:by>
                                        <p:hsl h="0" s="-70588" l="0"/>
                                      </p:by>
                                    </p:animClr>
                                    <p:animClr clrSpc="hsl" dir="cw">
                                      <p:cBhvr>
                                        <p:cTn id="48" dur="500" fill="hold"/>
                                        <p:tgtEl>
                                          <p:spTgt spid="13"/>
                                        </p:tgtEl>
                                        <p:attrNameLst>
                                          <p:attrName>stroke.color</p:attrName>
                                        </p:attrNameLst>
                                      </p:cBhvr>
                                      <p:by>
                                        <p:hsl h="0" s="-70588" l="0"/>
                                      </p:by>
                                    </p:animClr>
                                    <p:set>
                                      <p:cBhvr>
                                        <p:cTn id="49" dur="500" fill="hold"/>
                                        <p:tgtEl>
                                          <p:spTgt spid="13"/>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16"/>
                                        </p:tgtEl>
                                        <p:attrNameLst>
                                          <p:attrName>style.color</p:attrName>
                                        </p:attrNameLst>
                                      </p:cBhvr>
                                      <p:by>
                                        <p:hsl h="0" s="-70588" l="0"/>
                                      </p:by>
                                    </p:animClr>
                                    <p:animClr clrSpc="hsl" dir="cw">
                                      <p:cBhvr>
                                        <p:cTn id="52" dur="500" fill="hold"/>
                                        <p:tgtEl>
                                          <p:spTgt spid="16"/>
                                        </p:tgtEl>
                                        <p:attrNameLst>
                                          <p:attrName>fillcolor</p:attrName>
                                        </p:attrNameLst>
                                      </p:cBhvr>
                                      <p:by>
                                        <p:hsl h="0" s="-70588" l="0"/>
                                      </p:by>
                                    </p:animClr>
                                    <p:animClr clrSpc="hsl" dir="cw">
                                      <p:cBhvr>
                                        <p:cTn id="53" dur="500" fill="hold"/>
                                        <p:tgtEl>
                                          <p:spTgt spid="16"/>
                                        </p:tgtEl>
                                        <p:attrNameLst>
                                          <p:attrName>stroke.color</p:attrName>
                                        </p:attrNameLst>
                                      </p:cBhvr>
                                      <p:by>
                                        <p:hsl h="0" s="-70588" l="0"/>
                                      </p:by>
                                    </p:animClr>
                                    <p:set>
                                      <p:cBhvr>
                                        <p:cTn id="54" dur="500" fill="hold"/>
                                        <p:tgtEl>
                                          <p:spTgt spid="16"/>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17"/>
                                        </p:tgtEl>
                                        <p:attrNameLst>
                                          <p:attrName>style.color</p:attrName>
                                        </p:attrNameLst>
                                      </p:cBhvr>
                                      <p:by>
                                        <p:hsl h="0" s="-70588" l="0"/>
                                      </p:by>
                                    </p:animClr>
                                    <p:animClr clrSpc="hsl" dir="cw">
                                      <p:cBhvr>
                                        <p:cTn id="57" dur="500" fill="hold"/>
                                        <p:tgtEl>
                                          <p:spTgt spid="17"/>
                                        </p:tgtEl>
                                        <p:attrNameLst>
                                          <p:attrName>fillcolor</p:attrName>
                                        </p:attrNameLst>
                                      </p:cBhvr>
                                      <p:by>
                                        <p:hsl h="0" s="-70588" l="0"/>
                                      </p:by>
                                    </p:animClr>
                                    <p:animClr clrSpc="hsl" dir="cw">
                                      <p:cBhvr>
                                        <p:cTn id="58" dur="500" fill="hold"/>
                                        <p:tgtEl>
                                          <p:spTgt spid="17"/>
                                        </p:tgtEl>
                                        <p:attrNameLst>
                                          <p:attrName>stroke.color</p:attrName>
                                        </p:attrNameLst>
                                      </p:cBhvr>
                                      <p:by>
                                        <p:hsl h="0" s="-70588" l="0"/>
                                      </p:by>
                                    </p:animClr>
                                    <p:set>
                                      <p:cBhvr>
                                        <p:cTn id="59" dur="500" fill="hold"/>
                                        <p:tgtEl>
                                          <p:spTgt spid="17"/>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18"/>
                                        </p:tgtEl>
                                        <p:attrNameLst>
                                          <p:attrName>style.color</p:attrName>
                                        </p:attrNameLst>
                                      </p:cBhvr>
                                      <p:by>
                                        <p:hsl h="0" s="-70588" l="0"/>
                                      </p:by>
                                    </p:animClr>
                                    <p:animClr clrSpc="hsl" dir="cw">
                                      <p:cBhvr>
                                        <p:cTn id="62" dur="500" fill="hold"/>
                                        <p:tgtEl>
                                          <p:spTgt spid="18"/>
                                        </p:tgtEl>
                                        <p:attrNameLst>
                                          <p:attrName>fillcolor</p:attrName>
                                        </p:attrNameLst>
                                      </p:cBhvr>
                                      <p:by>
                                        <p:hsl h="0" s="-70588" l="0"/>
                                      </p:by>
                                    </p:animClr>
                                    <p:animClr clrSpc="hsl" dir="cw">
                                      <p:cBhvr>
                                        <p:cTn id="63" dur="500" fill="hold"/>
                                        <p:tgtEl>
                                          <p:spTgt spid="18"/>
                                        </p:tgtEl>
                                        <p:attrNameLst>
                                          <p:attrName>stroke.color</p:attrName>
                                        </p:attrNameLst>
                                      </p:cBhvr>
                                      <p:by>
                                        <p:hsl h="0" s="-70588" l="0"/>
                                      </p:by>
                                    </p:animClr>
                                    <p:set>
                                      <p:cBhvr>
                                        <p:cTn id="64" dur="500" fill="hold"/>
                                        <p:tgtEl>
                                          <p:spTgt spid="18"/>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28"/>
                                        </p:tgtEl>
                                        <p:attrNameLst>
                                          <p:attrName>style.color</p:attrName>
                                        </p:attrNameLst>
                                      </p:cBhvr>
                                      <p:by>
                                        <p:hsl h="0" s="-70588" l="0"/>
                                      </p:by>
                                    </p:animClr>
                                    <p:animClr clrSpc="hsl" dir="cw">
                                      <p:cBhvr>
                                        <p:cTn id="67" dur="500" fill="hold"/>
                                        <p:tgtEl>
                                          <p:spTgt spid="28"/>
                                        </p:tgtEl>
                                        <p:attrNameLst>
                                          <p:attrName>fillcolor</p:attrName>
                                        </p:attrNameLst>
                                      </p:cBhvr>
                                      <p:by>
                                        <p:hsl h="0" s="-70588" l="0"/>
                                      </p:by>
                                    </p:animClr>
                                    <p:animClr clrSpc="hsl" dir="cw">
                                      <p:cBhvr>
                                        <p:cTn id="68" dur="500" fill="hold"/>
                                        <p:tgtEl>
                                          <p:spTgt spid="28"/>
                                        </p:tgtEl>
                                        <p:attrNameLst>
                                          <p:attrName>stroke.color</p:attrName>
                                        </p:attrNameLst>
                                      </p:cBhvr>
                                      <p:by>
                                        <p:hsl h="0" s="-70588" l="0"/>
                                      </p:by>
                                    </p:animClr>
                                    <p:set>
                                      <p:cBhvr>
                                        <p:cTn id="69" dur="500" fill="hold"/>
                                        <p:tgtEl>
                                          <p:spTgt spid="28"/>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34"/>
                                        </p:tgtEl>
                                        <p:attrNameLst>
                                          <p:attrName>style.color</p:attrName>
                                        </p:attrNameLst>
                                      </p:cBhvr>
                                      <p:by>
                                        <p:hsl h="0" s="-70588" l="0"/>
                                      </p:by>
                                    </p:animClr>
                                    <p:animClr clrSpc="hsl" dir="cw">
                                      <p:cBhvr>
                                        <p:cTn id="72" dur="500" fill="hold"/>
                                        <p:tgtEl>
                                          <p:spTgt spid="34"/>
                                        </p:tgtEl>
                                        <p:attrNameLst>
                                          <p:attrName>fillcolor</p:attrName>
                                        </p:attrNameLst>
                                      </p:cBhvr>
                                      <p:by>
                                        <p:hsl h="0" s="-70588" l="0"/>
                                      </p:by>
                                    </p:animClr>
                                    <p:animClr clrSpc="hsl" dir="cw">
                                      <p:cBhvr>
                                        <p:cTn id="73" dur="500" fill="hold"/>
                                        <p:tgtEl>
                                          <p:spTgt spid="34"/>
                                        </p:tgtEl>
                                        <p:attrNameLst>
                                          <p:attrName>stroke.color</p:attrName>
                                        </p:attrNameLst>
                                      </p:cBhvr>
                                      <p:by>
                                        <p:hsl h="0" s="-70588" l="0"/>
                                      </p:by>
                                    </p:animClr>
                                    <p:set>
                                      <p:cBhvr>
                                        <p:cTn id="74" dur="500" fill="hold"/>
                                        <p:tgtEl>
                                          <p:spTgt spid="34"/>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37"/>
                                        </p:tgtEl>
                                        <p:attrNameLst>
                                          <p:attrName>style.color</p:attrName>
                                        </p:attrNameLst>
                                      </p:cBhvr>
                                      <p:by>
                                        <p:hsl h="0" s="-70588" l="0"/>
                                      </p:by>
                                    </p:animClr>
                                    <p:animClr clrSpc="hsl" dir="cw">
                                      <p:cBhvr>
                                        <p:cTn id="77" dur="500" fill="hold"/>
                                        <p:tgtEl>
                                          <p:spTgt spid="37"/>
                                        </p:tgtEl>
                                        <p:attrNameLst>
                                          <p:attrName>fillcolor</p:attrName>
                                        </p:attrNameLst>
                                      </p:cBhvr>
                                      <p:by>
                                        <p:hsl h="0" s="-70588" l="0"/>
                                      </p:by>
                                    </p:animClr>
                                    <p:animClr clrSpc="hsl" dir="cw">
                                      <p:cBhvr>
                                        <p:cTn id="78" dur="500" fill="hold"/>
                                        <p:tgtEl>
                                          <p:spTgt spid="37"/>
                                        </p:tgtEl>
                                        <p:attrNameLst>
                                          <p:attrName>stroke.color</p:attrName>
                                        </p:attrNameLst>
                                      </p:cBhvr>
                                      <p:by>
                                        <p:hsl h="0" s="-70588" l="0"/>
                                      </p:by>
                                    </p:animClr>
                                    <p:set>
                                      <p:cBhvr>
                                        <p:cTn id="79" dur="500" fill="hold"/>
                                        <p:tgtEl>
                                          <p:spTgt spid="37"/>
                                        </p:tgtEl>
                                        <p:attrNameLst>
                                          <p:attrName>fill.type</p:attrName>
                                        </p:attrNameLst>
                                      </p:cBhvr>
                                      <p:to>
                                        <p:strVal val="solid"/>
                                      </p:to>
                                    </p:set>
                                  </p:childTnLst>
                                </p:cTn>
                              </p:par>
                              <p:par>
                                <p:cTn id="80" presetID="25" presetClass="emph" presetSubtype="0" fill="hold" grpId="0" nodeType="withEffect">
                                  <p:stCondLst>
                                    <p:cond delay="0"/>
                                  </p:stCondLst>
                                  <p:childTnLst>
                                    <p:animClr clrSpc="hsl" dir="cw">
                                      <p:cBhvr override="childStyle">
                                        <p:cTn id="81" dur="500" fill="hold"/>
                                        <p:tgtEl>
                                          <p:spTgt spid="38"/>
                                        </p:tgtEl>
                                        <p:attrNameLst>
                                          <p:attrName>style.color</p:attrName>
                                        </p:attrNameLst>
                                      </p:cBhvr>
                                      <p:by>
                                        <p:hsl h="0" s="-70588" l="0"/>
                                      </p:by>
                                    </p:animClr>
                                    <p:animClr clrSpc="hsl" dir="cw">
                                      <p:cBhvr>
                                        <p:cTn id="82" dur="500" fill="hold"/>
                                        <p:tgtEl>
                                          <p:spTgt spid="38"/>
                                        </p:tgtEl>
                                        <p:attrNameLst>
                                          <p:attrName>fillcolor</p:attrName>
                                        </p:attrNameLst>
                                      </p:cBhvr>
                                      <p:by>
                                        <p:hsl h="0" s="-70588" l="0"/>
                                      </p:by>
                                    </p:animClr>
                                    <p:animClr clrSpc="hsl" dir="cw">
                                      <p:cBhvr>
                                        <p:cTn id="83" dur="500" fill="hold"/>
                                        <p:tgtEl>
                                          <p:spTgt spid="38"/>
                                        </p:tgtEl>
                                        <p:attrNameLst>
                                          <p:attrName>stroke.color</p:attrName>
                                        </p:attrNameLst>
                                      </p:cBhvr>
                                      <p:by>
                                        <p:hsl h="0" s="-70588" l="0"/>
                                      </p:by>
                                    </p:animClr>
                                    <p:set>
                                      <p:cBhvr>
                                        <p:cTn id="84" dur="500" fill="hold"/>
                                        <p:tgtEl>
                                          <p:spTgt spid="3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28" grpId="0" animBg="1"/>
      <p:bldP spid="34" grpId="0" animBg="1"/>
      <p:bldP spid="37" grpId="0" animBg="1"/>
      <p:bldP spid="3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bwMode="black">
          <a:xfrm>
            <a:off x="2411760" y="332656"/>
            <a:ext cx="6553200" cy="592138"/>
          </a:xfrm>
          <a:noFill/>
        </p:spPr>
        <p:txBody>
          <a:bodyPr/>
          <a:lstStyle/>
          <a:p>
            <a:pPr algn="l"/>
            <a:r>
              <a:rPr lang="pt-BR" altLang="pt-BR" b="1" dirty="0" smtClean="0">
                <a:solidFill>
                  <a:schemeClr val="tx2"/>
                </a:solidFill>
              </a:rPr>
              <a:t>Qtrees e Volumes</a:t>
            </a:r>
          </a:p>
        </p:txBody>
      </p:sp>
      <p:sp>
        <p:nvSpPr>
          <p:cNvPr id="169987" name="Rectangle 3"/>
          <p:cNvSpPr>
            <a:spLocks noGrp="1" noChangeArrowheads="1"/>
          </p:cNvSpPr>
          <p:nvPr>
            <p:ph type="body" idx="1"/>
          </p:nvPr>
        </p:nvSpPr>
        <p:spPr>
          <a:xfrm>
            <a:off x="177800" y="1371091"/>
            <a:ext cx="8726488" cy="2447925"/>
          </a:xfrm>
          <a:noFill/>
        </p:spPr>
        <p:txBody>
          <a:bodyPr/>
          <a:lstStyle/>
          <a:p>
            <a:pPr marL="522288" lvl="1" indent="0">
              <a:lnSpc>
                <a:spcPct val="70000"/>
              </a:lnSpc>
            </a:pPr>
            <a:endParaRPr lang="en-US" altLang="pt-BR" sz="1400" dirty="0" smtClean="0"/>
          </a:p>
          <a:p>
            <a:pPr marL="522288" lvl="1" indent="0">
              <a:lnSpc>
                <a:spcPct val="70000"/>
              </a:lnSpc>
              <a:buFont typeface="Symbol" pitchFamily="18" charset="2"/>
              <a:buNone/>
            </a:pPr>
            <a:r>
              <a:rPr lang="pt-BR" altLang="pt-BR" sz="2000" b="1" dirty="0" smtClean="0"/>
              <a:t>Uma </a:t>
            </a:r>
            <a:r>
              <a:rPr lang="pt-BR" altLang="pt-BR" sz="2000" b="1" dirty="0" err="1" smtClean="0"/>
              <a:t>qtree</a:t>
            </a:r>
            <a:r>
              <a:rPr lang="pt-BR" altLang="pt-BR" sz="2000" b="1" dirty="0" smtClean="0"/>
              <a:t> é um subdiretório especial no diretório raiz de um volume que é utilizado para gerenciar acessos multiprotocolo. As </a:t>
            </a:r>
            <a:r>
              <a:rPr lang="pt-BR" altLang="pt-BR" sz="2000" b="1" dirty="0" err="1" smtClean="0"/>
              <a:t>qtrees</a:t>
            </a:r>
            <a:r>
              <a:rPr lang="pt-BR" altLang="pt-BR" sz="2000" b="1" dirty="0" smtClean="0"/>
              <a:t> diferem de volumes nestes pontos: </a:t>
            </a:r>
            <a:br>
              <a:rPr lang="pt-BR" altLang="pt-BR" sz="2000" b="1" dirty="0" smtClean="0"/>
            </a:br>
            <a:endParaRPr lang="pt-BR" altLang="pt-BR" sz="2000" b="1" dirty="0" smtClean="0"/>
          </a:p>
          <a:p>
            <a:pPr marL="865188" lvl="1" indent="-342900">
              <a:lnSpc>
                <a:spcPct val="70000"/>
              </a:lnSpc>
              <a:buFont typeface="Arial" panose="020B0604020202020204" pitchFamily="34" charset="0"/>
              <a:buChar char="•"/>
            </a:pPr>
            <a:r>
              <a:rPr lang="pt-BR" altLang="pt-BR" sz="2000" b="1" dirty="0" smtClean="0"/>
              <a:t>Um volume pode conter </a:t>
            </a:r>
            <a:r>
              <a:rPr lang="pt-BR" altLang="pt-BR" sz="2000" b="1" dirty="0" err="1" smtClean="0"/>
              <a:t>qtrees</a:t>
            </a:r>
            <a:r>
              <a:rPr lang="pt-BR" altLang="pt-BR" sz="2000" b="1" dirty="0" smtClean="0"/>
              <a:t> mas </a:t>
            </a:r>
            <a:r>
              <a:rPr lang="pt-BR" altLang="pt-BR" sz="2000" b="1" dirty="0" err="1" smtClean="0"/>
              <a:t>qtrees</a:t>
            </a:r>
            <a:r>
              <a:rPr lang="pt-BR" altLang="pt-BR" sz="2000" b="1" dirty="0" smtClean="0"/>
              <a:t> não podem conter </a:t>
            </a:r>
            <a:r>
              <a:rPr lang="pt-BR" altLang="pt-BR" sz="2000" b="1" dirty="0" err="1" smtClean="0"/>
              <a:t>qtrees</a:t>
            </a:r>
            <a:endParaRPr lang="pt-BR" altLang="pt-BR" sz="2000" b="1" dirty="0" smtClean="0"/>
          </a:p>
          <a:p>
            <a:pPr marL="865188" lvl="1" indent="-342900">
              <a:lnSpc>
                <a:spcPct val="70000"/>
              </a:lnSpc>
              <a:buFont typeface="Arial" panose="020B0604020202020204" pitchFamily="34" charset="0"/>
              <a:buChar char="•"/>
            </a:pPr>
            <a:r>
              <a:rPr lang="pt-BR" altLang="pt-BR" sz="2000" b="1" dirty="0" smtClean="0"/>
              <a:t>Qtrees podem conter </a:t>
            </a:r>
            <a:r>
              <a:rPr lang="pt-BR" altLang="pt-BR" sz="2000" b="1" dirty="0" err="1" smtClean="0"/>
              <a:t>LUNs</a:t>
            </a:r>
            <a:r>
              <a:rPr lang="pt-BR" altLang="pt-BR" sz="2000" b="1" dirty="0" smtClean="0"/>
              <a:t> </a:t>
            </a:r>
          </a:p>
          <a:p>
            <a:pPr marL="865188" lvl="1" indent="-342900">
              <a:lnSpc>
                <a:spcPct val="70000"/>
              </a:lnSpc>
              <a:buFont typeface="Arial" panose="020B0604020202020204" pitchFamily="34" charset="0"/>
              <a:buChar char="•"/>
            </a:pPr>
            <a:r>
              <a:rPr lang="pt-BR" altLang="pt-BR" sz="2000" b="1" dirty="0" smtClean="0"/>
              <a:t>O tipo de segurança para uma </a:t>
            </a:r>
            <a:r>
              <a:rPr lang="pt-BR" altLang="pt-BR" sz="2000" b="1" dirty="0" err="1" smtClean="0"/>
              <a:t>qtree</a:t>
            </a:r>
            <a:r>
              <a:rPr lang="pt-BR" altLang="pt-BR" sz="2000" b="1" dirty="0" smtClean="0"/>
              <a:t> é o mesmo do diretório raiz do volume</a:t>
            </a:r>
            <a:r>
              <a:rPr lang="pt-BR" altLang="pt-BR" sz="2000" dirty="0" smtClean="0"/>
              <a:t> </a:t>
            </a:r>
          </a:p>
        </p:txBody>
      </p:sp>
      <p:sp>
        <p:nvSpPr>
          <p:cNvPr id="169988" name="Rectangle 4"/>
          <p:cNvSpPr>
            <a:spLocks noChangeArrowheads="1"/>
          </p:cNvSpPr>
          <p:nvPr/>
        </p:nvSpPr>
        <p:spPr bwMode="black">
          <a:xfrm>
            <a:off x="1989138" y="3687043"/>
            <a:ext cx="5103812" cy="6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err="1">
                <a:solidFill>
                  <a:schemeClr val="tx1"/>
                </a:solidFill>
                <a:latin typeface="Arial" charset="0"/>
              </a:rPr>
              <a:t>Vantagens</a:t>
            </a:r>
            <a:r>
              <a:rPr lang="en-US" altLang="pt-BR" sz="3400" dirty="0">
                <a:solidFill>
                  <a:schemeClr val="tx1"/>
                </a:solidFill>
                <a:latin typeface="Arial" charset="0"/>
              </a:rPr>
              <a:t> das </a:t>
            </a:r>
            <a:r>
              <a:rPr lang="en-US" altLang="pt-BR" sz="3400" dirty="0" err="1">
                <a:solidFill>
                  <a:schemeClr val="tx1"/>
                </a:solidFill>
                <a:latin typeface="Arial" charset="0"/>
              </a:rPr>
              <a:t>Qtrees</a:t>
            </a:r>
            <a:endParaRPr lang="en-US" altLang="pt-BR" sz="3400" dirty="0">
              <a:solidFill>
                <a:schemeClr val="tx1"/>
              </a:solidFill>
              <a:latin typeface="Arial" charset="0"/>
            </a:endParaRPr>
          </a:p>
        </p:txBody>
      </p:sp>
      <p:sp>
        <p:nvSpPr>
          <p:cNvPr id="169989" name="Rectangle 5"/>
          <p:cNvSpPr>
            <a:spLocks noChangeArrowheads="1"/>
          </p:cNvSpPr>
          <p:nvPr/>
        </p:nvSpPr>
        <p:spPr bwMode="auto">
          <a:xfrm>
            <a:off x="539749" y="4293096"/>
            <a:ext cx="8139113"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buFont typeface="Monotype Sorts" pitchFamily="2" charset="2"/>
              <a:buNone/>
            </a:pPr>
            <a:r>
              <a:rPr lang="pt-BR" altLang="pt-BR" sz="2000" dirty="0">
                <a:solidFill>
                  <a:schemeClr val="tx1"/>
                </a:solidFill>
              </a:rPr>
              <a:t>Definem a sua própria segurança sem afetar a segurança de outras </a:t>
            </a:r>
            <a:r>
              <a:rPr lang="pt-BR" altLang="pt-BR" sz="2000" dirty="0" err="1">
                <a:solidFill>
                  <a:schemeClr val="tx1"/>
                </a:solidFill>
              </a:rPr>
              <a:t>qtrees</a:t>
            </a:r>
            <a:r>
              <a:rPr lang="pt-BR" altLang="pt-BR" sz="2000" dirty="0">
                <a:solidFill>
                  <a:schemeClr val="tx1"/>
                </a:solidFill>
              </a:rPr>
              <a:t> do mesmo volume</a:t>
            </a:r>
          </a:p>
          <a:p>
            <a:pPr>
              <a:buFont typeface="Monotype Sorts" pitchFamily="2" charset="2"/>
              <a:buNone/>
            </a:pPr>
            <a:r>
              <a:rPr lang="pt-BR" altLang="pt-BR" sz="2000" dirty="0">
                <a:solidFill>
                  <a:schemeClr val="tx1"/>
                </a:solidFill>
              </a:rPr>
              <a:t>Habilitam CIFS </a:t>
            </a:r>
            <a:r>
              <a:rPr lang="pt-BR" altLang="pt-BR" sz="2000" dirty="0" err="1">
                <a:solidFill>
                  <a:schemeClr val="tx1"/>
                </a:solidFill>
              </a:rPr>
              <a:t>oplocks</a:t>
            </a:r>
            <a:r>
              <a:rPr lang="pt-BR" altLang="pt-BR" sz="2000" dirty="0">
                <a:solidFill>
                  <a:schemeClr val="tx1"/>
                </a:solidFill>
              </a:rPr>
              <a:t>, se necessário, sem afetar as definições dos projetos em outras </a:t>
            </a:r>
            <a:r>
              <a:rPr lang="pt-BR" altLang="pt-BR" sz="2000" dirty="0" err="1">
                <a:solidFill>
                  <a:schemeClr val="tx1"/>
                </a:solidFill>
              </a:rPr>
              <a:t>qtrees</a:t>
            </a:r>
            <a:endParaRPr lang="pt-BR" altLang="pt-BR" sz="2000" dirty="0">
              <a:solidFill>
                <a:schemeClr val="tx1"/>
              </a:solidFill>
            </a:endParaRPr>
          </a:p>
          <a:p>
            <a:pPr>
              <a:buFont typeface="Monotype Sorts" pitchFamily="2" charset="2"/>
              <a:buNone/>
            </a:pPr>
            <a:r>
              <a:rPr lang="pt-BR" altLang="pt-BR" sz="2000" dirty="0">
                <a:solidFill>
                  <a:schemeClr val="tx1"/>
                </a:solidFill>
              </a:rPr>
              <a:t>Usa quotas para limitar o espaço em disco e o número de arquivos disponíveis para cada </a:t>
            </a:r>
            <a:r>
              <a:rPr lang="pt-BR" altLang="pt-BR" sz="2000" dirty="0" err="1">
                <a:solidFill>
                  <a:schemeClr val="tx1"/>
                </a:solidFill>
              </a:rPr>
              <a:t>qtree</a:t>
            </a:r>
            <a:r>
              <a:rPr lang="pt-BR" altLang="pt-BR" sz="2000" dirty="0">
                <a:solidFill>
                  <a:schemeClr val="tx1"/>
                </a:solidFill>
              </a:rPr>
              <a:t> em um </a:t>
            </a:r>
            <a:r>
              <a:rPr lang="pt-BR" altLang="pt-BR" sz="2000" dirty="0" smtClean="0">
                <a:solidFill>
                  <a:schemeClr val="tx1"/>
                </a:solidFill>
              </a:rPr>
              <a:t>volume</a:t>
            </a:r>
            <a:endParaRPr lang="pt-BR" altLang="pt-BR" sz="2000" dirty="0">
              <a:solidFill>
                <a:schemeClr val="tx1"/>
              </a:solidFill>
            </a:endParaRPr>
          </a:p>
        </p:txBody>
      </p:sp>
      <p:sp>
        <p:nvSpPr>
          <p:cNvPr id="2" name="Espaço Reservado para Número de Slide 1"/>
          <p:cNvSpPr>
            <a:spLocks noGrp="1"/>
          </p:cNvSpPr>
          <p:nvPr>
            <p:ph type="sldNum" sz="quarter" idx="12"/>
          </p:nvPr>
        </p:nvSpPr>
        <p:spPr/>
        <p:txBody>
          <a:bodyPr/>
          <a:lstStyle/>
          <a:p>
            <a:fld id="{7F6B991A-3BD2-418C-AAD0-65C3483CB10C}" type="slidenum">
              <a:rPr lang="pt-BR" smtClean="0"/>
              <a:t>80</a:t>
            </a:fld>
            <a:endParaRPr lang="pt-BR"/>
          </a:p>
        </p:txBody>
      </p:sp>
    </p:spTree>
    <p:extLst>
      <p:ext uri="{BB962C8B-B14F-4D97-AF65-F5344CB8AC3E}">
        <p14:creationId xmlns:p14="http://schemas.microsoft.com/office/powerpoint/2010/main" val="15070464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95736" y="332656"/>
            <a:ext cx="6494934" cy="792088"/>
          </a:xfrm>
        </p:spPr>
        <p:txBody>
          <a:bodyPr/>
          <a:lstStyle/>
          <a:p>
            <a:pPr algn="l"/>
            <a:r>
              <a:rPr lang="pt-BR" b="1" dirty="0" err="1" smtClean="0">
                <a:solidFill>
                  <a:schemeClr val="tx2"/>
                </a:solidFill>
              </a:rPr>
              <a:t>Qtree</a:t>
            </a:r>
            <a:endParaRPr lang="pt-BR" b="1" dirty="0">
              <a:solidFill>
                <a:schemeClr val="tx2"/>
              </a:solidFill>
            </a:endParaRPr>
          </a:p>
        </p:txBody>
      </p:sp>
      <p:pic>
        <p:nvPicPr>
          <p:cNvPr id="75778" name="Picture 2" descr="https://devcentral.f5.com/Portals/0/images/metapost/News-Articles/watkins/2012/Feb/WLW-ARXImportRestrictionsforNetAppVolumes_C1C3-image_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15" y="1484784"/>
            <a:ext cx="8439150" cy="4743450"/>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p:cNvSpPr>
            <a:spLocks noGrp="1"/>
          </p:cNvSpPr>
          <p:nvPr>
            <p:ph type="sldNum" sz="quarter" idx="12"/>
          </p:nvPr>
        </p:nvSpPr>
        <p:spPr/>
        <p:txBody>
          <a:bodyPr/>
          <a:lstStyle/>
          <a:p>
            <a:fld id="{7F6B991A-3BD2-418C-AAD0-65C3483CB10C}" type="slidenum">
              <a:rPr lang="pt-BR" smtClean="0"/>
              <a:t>81</a:t>
            </a:fld>
            <a:endParaRPr lang="pt-BR"/>
          </a:p>
        </p:txBody>
      </p:sp>
    </p:spTree>
    <p:extLst>
      <p:ext uri="{BB962C8B-B14F-4D97-AF65-F5344CB8AC3E}">
        <p14:creationId xmlns:p14="http://schemas.microsoft.com/office/powerpoint/2010/main" val="15238150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391760" y="188641"/>
            <a:ext cx="6500719" cy="936103"/>
          </a:xfrm>
        </p:spPr>
        <p:txBody>
          <a:bodyPr/>
          <a:lstStyle/>
          <a:p>
            <a:pPr algn="l"/>
            <a:r>
              <a:rPr lang="pt-BR" sz="4000" b="1" dirty="0" smtClean="0">
                <a:solidFill>
                  <a:schemeClr val="tx2"/>
                </a:solidFill>
              </a:rPr>
              <a:t>Apêndice </a:t>
            </a:r>
            <a:endParaRPr lang="pt-BR" sz="4000" b="1" dirty="0">
              <a:solidFill>
                <a:schemeClr val="tx2"/>
              </a:solidFill>
            </a:endParaRPr>
          </a:p>
        </p:txBody>
      </p:sp>
      <p:sp>
        <p:nvSpPr>
          <p:cNvPr id="5" name="Retângulo de cantos arredondados 4"/>
          <p:cNvSpPr/>
          <p:nvPr/>
        </p:nvSpPr>
        <p:spPr>
          <a:xfrm>
            <a:off x="2548804" y="1052736"/>
            <a:ext cx="185777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NAS</a:t>
            </a:r>
            <a:endParaRPr lang="pt-BR" dirty="0"/>
          </a:p>
        </p:txBody>
      </p:sp>
      <p:sp>
        <p:nvSpPr>
          <p:cNvPr id="6" name="Retângulo de cantos arredondados 5"/>
          <p:cNvSpPr/>
          <p:nvPr/>
        </p:nvSpPr>
        <p:spPr>
          <a:xfrm>
            <a:off x="2548803" y="1637285"/>
            <a:ext cx="83894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NFS</a:t>
            </a:r>
            <a:endParaRPr lang="pt-BR" dirty="0"/>
          </a:p>
        </p:txBody>
      </p:sp>
      <p:sp>
        <p:nvSpPr>
          <p:cNvPr id="7" name="Retângulo de cantos arredondados 6"/>
          <p:cNvSpPr/>
          <p:nvPr/>
        </p:nvSpPr>
        <p:spPr>
          <a:xfrm>
            <a:off x="3531767"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CIFS</a:t>
            </a:r>
            <a:endParaRPr lang="pt-BR" dirty="0"/>
          </a:p>
        </p:txBody>
      </p:sp>
      <p:sp>
        <p:nvSpPr>
          <p:cNvPr id="8" name="Retângulo de cantos arredondados 7"/>
          <p:cNvSpPr/>
          <p:nvPr/>
        </p:nvSpPr>
        <p:spPr>
          <a:xfrm>
            <a:off x="4489575" y="162880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iSCSI</a:t>
            </a:r>
            <a:endParaRPr lang="pt-BR" dirty="0"/>
          </a:p>
        </p:txBody>
      </p:sp>
      <p:sp>
        <p:nvSpPr>
          <p:cNvPr id="9" name="Retângulo de cantos arredondados 8"/>
          <p:cNvSpPr/>
          <p:nvPr/>
        </p:nvSpPr>
        <p:spPr>
          <a:xfrm>
            <a:off x="5469011" y="1628800"/>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FCP</a:t>
            </a:r>
          </a:p>
          <a:p>
            <a:pPr algn="ctr"/>
            <a:r>
              <a:rPr lang="pt-BR" dirty="0" err="1" smtClean="0"/>
              <a:t>FCoE</a:t>
            </a:r>
            <a:endParaRPr lang="pt-BR" dirty="0"/>
          </a:p>
        </p:txBody>
      </p:sp>
      <p:sp>
        <p:nvSpPr>
          <p:cNvPr id="10" name="Retângulo de cantos arredondados 9"/>
          <p:cNvSpPr/>
          <p:nvPr/>
        </p:nvSpPr>
        <p:spPr>
          <a:xfrm>
            <a:off x="4460899" y="1052736"/>
            <a:ext cx="19008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SAN</a:t>
            </a:r>
            <a:endParaRPr lang="pt-BR" dirty="0"/>
          </a:p>
        </p:txBody>
      </p:sp>
      <p:sp>
        <p:nvSpPr>
          <p:cNvPr id="11" name="Retângulo de cantos arredondados 10"/>
          <p:cNvSpPr/>
          <p:nvPr/>
        </p:nvSpPr>
        <p:spPr>
          <a:xfrm>
            <a:off x="2548803" y="2213349"/>
            <a:ext cx="2815397"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TCP/IP</a:t>
            </a:r>
            <a:endParaRPr lang="pt-BR" dirty="0"/>
          </a:p>
        </p:txBody>
      </p:sp>
      <p:sp>
        <p:nvSpPr>
          <p:cNvPr id="12" name="Retângulo de cantos arredondados 11"/>
          <p:cNvSpPr/>
          <p:nvPr/>
        </p:nvSpPr>
        <p:spPr>
          <a:xfrm>
            <a:off x="5469011" y="2213349"/>
            <a:ext cx="8927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FC</a:t>
            </a:r>
            <a:endParaRPr lang="pt-BR" dirty="0"/>
          </a:p>
        </p:txBody>
      </p:sp>
      <p:sp>
        <p:nvSpPr>
          <p:cNvPr id="13" name="Retângulo de cantos arredondados 12"/>
          <p:cNvSpPr/>
          <p:nvPr/>
        </p:nvSpPr>
        <p:spPr>
          <a:xfrm>
            <a:off x="2548804" y="2795571"/>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SVM(s)</a:t>
            </a:r>
            <a:endParaRPr lang="pt-BR" dirty="0"/>
          </a:p>
        </p:txBody>
      </p:sp>
      <p:sp>
        <p:nvSpPr>
          <p:cNvPr id="16" name="Retângulo de cantos arredondados 15"/>
          <p:cNvSpPr/>
          <p:nvPr/>
        </p:nvSpPr>
        <p:spPr>
          <a:xfrm>
            <a:off x="4395863" y="3371635"/>
            <a:ext cx="19659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Snapshot </a:t>
            </a:r>
            <a:r>
              <a:rPr lang="pt-BR" sz="900" dirty="0" smtClean="0"/>
              <a:t>clone, </a:t>
            </a:r>
            <a:r>
              <a:rPr lang="pt-BR" sz="900" dirty="0" err="1" smtClean="0"/>
              <a:t>Volmove</a:t>
            </a:r>
            <a:r>
              <a:rPr lang="pt-BR" sz="900" dirty="0" smtClean="0"/>
              <a:t>, </a:t>
            </a:r>
            <a:r>
              <a:rPr lang="pt-BR" sz="900" dirty="0" err="1" smtClean="0"/>
              <a:t>dedup</a:t>
            </a:r>
            <a:r>
              <a:rPr lang="pt-BR" sz="900" dirty="0" smtClean="0"/>
              <a:t> &amp; </a:t>
            </a:r>
            <a:r>
              <a:rPr lang="pt-BR" sz="900" dirty="0" err="1" smtClean="0"/>
              <a:t>compression</a:t>
            </a:r>
            <a:endParaRPr lang="pt-BR" sz="1600" dirty="0"/>
          </a:p>
        </p:txBody>
      </p:sp>
      <p:sp>
        <p:nvSpPr>
          <p:cNvPr id="17" name="Retângulo de cantos arredondados 16"/>
          <p:cNvSpPr/>
          <p:nvPr/>
        </p:nvSpPr>
        <p:spPr>
          <a:xfrm>
            <a:off x="2543470" y="3371635"/>
            <a:ext cx="86943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NVRAM</a:t>
            </a:r>
            <a:endParaRPr lang="pt-BR" sz="1400" dirty="0"/>
          </a:p>
        </p:txBody>
      </p:sp>
      <p:sp>
        <p:nvSpPr>
          <p:cNvPr id="18" name="Retângulo de cantos arredondados 17"/>
          <p:cNvSpPr/>
          <p:nvPr/>
        </p:nvSpPr>
        <p:spPr>
          <a:xfrm>
            <a:off x="3479532" y="3380660"/>
            <a:ext cx="8640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WAFL</a:t>
            </a:r>
            <a:endParaRPr lang="pt-BR" dirty="0"/>
          </a:p>
        </p:txBody>
      </p:sp>
      <p:sp>
        <p:nvSpPr>
          <p:cNvPr id="22" name="Retângulo de cantos arredondados 21"/>
          <p:cNvSpPr/>
          <p:nvPr/>
        </p:nvSpPr>
        <p:spPr>
          <a:xfrm>
            <a:off x="3811850" y="3956724"/>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3" name="Retângulo de cantos arredondados 22"/>
          <p:cNvSpPr/>
          <p:nvPr/>
        </p:nvSpPr>
        <p:spPr>
          <a:xfrm>
            <a:off x="5044911" y="3947699"/>
            <a:ext cx="131687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5" name="Retângulo de cantos arredondados 24"/>
          <p:cNvSpPr/>
          <p:nvPr/>
        </p:nvSpPr>
        <p:spPr>
          <a:xfrm>
            <a:off x="2548803" y="3956724"/>
            <a:ext cx="1162693"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FlexVol</a:t>
            </a:r>
            <a:endParaRPr lang="pt-BR" sz="1600" dirty="0"/>
          </a:p>
        </p:txBody>
      </p:sp>
      <p:sp>
        <p:nvSpPr>
          <p:cNvPr id="28" name="Retângulo de cantos arredondados 27"/>
          <p:cNvSpPr/>
          <p:nvPr/>
        </p:nvSpPr>
        <p:spPr>
          <a:xfrm>
            <a:off x="2548804" y="5691498"/>
            <a:ext cx="381297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Discos </a:t>
            </a:r>
            <a:r>
              <a:rPr lang="pt-BR" sz="1600" dirty="0" err="1" smtClean="0"/>
              <a:t>Fisicos</a:t>
            </a:r>
            <a:r>
              <a:rPr lang="pt-BR" sz="1600" dirty="0" smtClean="0"/>
              <a:t> (SAS, NLSAS e SSD).</a:t>
            </a:r>
            <a:endParaRPr lang="pt-BR" sz="1600" dirty="0"/>
          </a:p>
        </p:txBody>
      </p:sp>
      <p:sp>
        <p:nvSpPr>
          <p:cNvPr id="31" name="CaixaDeTexto 30"/>
          <p:cNvSpPr txBox="1"/>
          <p:nvPr/>
        </p:nvSpPr>
        <p:spPr>
          <a:xfrm>
            <a:off x="3973277" y="6381945"/>
            <a:ext cx="771365" cy="369332"/>
          </a:xfrm>
          <a:prstGeom prst="rect">
            <a:avLst/>
          </a:prstGeom>
          <a:noFill/>
        </p:spPr>
        <p:txBody>
          <a:bodyPr wrap="none" rtlCol="0">
            <a:spAutoFit/>
          </a:bodyPr>
          <a:lstStyle/>
          <a:p>
            <a:r>
              <a:rPr lang="pt-BR" dirty="0" smtClean="0"/>
              <a:t>Dados</a:t>
            </a:r>
            <a:endParaRPr lang="pt-BR" dirty="0"/>
          </a:p>
        </p:txBody>
      </p:sp>
      <p:sp>
        <p:nvSpPr>
          <p:cNvPr id="32" name="Retângulo de cantos arredondados 31"/>
          <p:cNvSpPr/>
          <p:nvPr/>
        </p:nvSpPr>
        <p:spPr>
          <a:xfrm>
            <a:off x="2543470" y="4542755"/>
            <a:ext cx="187754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3" name="Retângulo de cantos arredondados 32"/>
          <p:cNvSpPr/>
          <p:nvPr/>
        </p:nvSpPr>
        <p:spPr>
          <a:xfrm>
            <a:off x="4489575" y="4542755"/>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Aggregates</a:t>
            </a:r>
            <a:endParaRPr lang="pt-BR" dirty="0"/>
          </a:p>
        </p:txBody>
      </p:sp>
      <p:sp>
        <p:nvSpPr>
          <p:cNvPr id="34" name="Retângulo de cantos arredondados 33"/>
          <p:cNvSpPr/>
          <p:nvPr/>
        </p:nvSpPr>
        <p:spPr>
          <a:xfrm>
            <a:off x="5193758" y="5118819"/>
            <a:ext cx="1168025"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
        <p:nvSpPr>
          <p:cNvPr id="37" name="Retângulo de cantos arredondados 36"/>
          <p:cNvSpPr/>
          <p:nvPr/>
        </p:nvSpPr>
        <p:spPr>
          <a:xfrm>
            <a:off x="2548804" y="5115434"/>
            <a:ext cx="126304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dirty="0" err="1" smtClean="0"/>
              <a:t>Raidgroups</a:t>
            </a:r>
            <a:endParaRPr lang="pt-BR" sz="1600" dirty="0"/>
          </a:p>
        </p:txBody>
      </p:sp>
      <p:sp>
        <p:nvSpPr>
          <p:cNvPr id="38" name="Retângulo de cantos arredondados 37"/>
          <p:cNvSpPr/>
          <p:nvPr/>
        </p:nvSpPr>
        <p:spPr>
          <a:xfrm>
            <a:off x="3811850" y="5118818"/>
            <a:ext cx="1351796" cy="559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smtClean="0"/>
              <a:t>Raidgroups</a:t>
            </a:r>
            <a:endParaRPr lang="pt-BR" sz="1600" dirty="0"/>
          </a:p>
        </p:txBody>
      </p:sp>
    </p:spTree>
    <p:extLst>
      <p:ext uri="{BB962C8B-B14F-4D97-AF65-F5344CB8AC3E}">
        <p14:creationId xmlns:p14="http://schemas.microsoft.com/office/powerpoint/2010/main" val="85277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randombar(horizontal)">
                                      <p:cBhvr>
                                        <p:cTn id="46" dur="500"/>
                                        <p:tgtEl>
                                          <p:spTgt spid="23"/>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randombar(horizontal)">
                                      <p:cBhvr>
                                        <p:cTn id="52" dur="500"/>
                                        <p:tgtEl>
                                          <p:spTgt spid="28"/>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randombar(horizontal)">
                                      <p:cBhvr>
                                        <p:cTn id="55" dur="500"/>
                                        <p:tgtEl>
                                          <p:spTgt spid="32"/>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randombar(horizontal)">
                                      <p:cBhvr>
                                        <p:cTn id="58" dur="500"/>
                                        <p:tgtEl>
                                          <p:spTgt spid="33"/>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randombar(horizontal)">
                                      <p:cBhvr>
                                        <p:cTn id="61" dur="500"/>
                                        <p:tgtEl>
                                          <p:spTgt spid="3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randombar(horizontal)">
                                      <p:cBhvr>
                                        <p:cTn id="64" dur="500"/>
                                        <p:tgtEl>
                                          <p:spTgt spid="37"/>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P spid="17" grpId="0" animBg="1"/>
      <p:bldP spid="18" grpId="0" animBg="1"/>
      <p:bldP spid="22" grpId="0" animBg="1"/>
      <p:bldP spid="23" grpId="0" animBg="1"/>
      <p:bldP spid="25" grpId="0" animBg="1"/>
      <p:bldP spid="28" grpId="0" animBg="1"/>
      <p:bldP spid="32" grpId="0" animBg="1"/>
      <p:bldP spid="33" grpId="0" animBg="1"/>
      <p:bldP spid="34" grpId="0" animBg="1"/>
      <p:bldP spid="37" grpId="0" animBg="1"/>
      <p:bldP spid="3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67744" y="476673"/>
            <a:ext cx="6696744" cy="864096"/>
          </a:xfrm>
        </p:spPr>
        <p:txBody>
          <a:bodyPr/>
          <a:lstStyle/>
          <a:p>
            <a:pPr algn="l"/>
            <a:r>
              <a:rPr lang="pt-BR" b="1" dirty="0" err="1" smtClean="0">
                <a:solidFill>
                  <a:schemeClr val="tx2"/>
                </a:solidFill>
              </a:rPr>
              <a:t>Job</a:t>
            </a:r>
            <a:r>
              <a:rPr lang="pt-BR" b="1" dirty="0" smtClean="0">
                <a:solidFill>
                  <a:schemeClr val="tx2"/>
                </a:solidFill>
              </a:rPr>
              <a:t> schedules</a:t>
            </a:r>
            <a:endParaRPr lang="pt-BR" b="1" dirty="0">
              <a:solidFill>
                <a:schemeClr val="tx2"/>
              </a:solidFill>
            </a:endParaRPr>
          </a:p>
        </p:txBody>
      </p:sp>
      <p:sp>
        <p:nvSpPr>
          <p:cNvPr id="4" name="Retângulo 3"/>
          <p:cNvSpPr/>
          <p:nvPr/>
        </p:nvSpPr>
        <p:spPr>
          <a:xfrm>
            <a:off x="683568" y="2060848"/>
            <a:ext cx="6408712" cy="3693319"/>
          </a:xfrm>
          <a:prstGeom prst="rect">
            <a:avLst/>
          </a:prstGeom>
        </p:spPr>
        <p:txBody>
          <a:bodyPr wrap="square">
            <a:spAutoFit/>
          </a:bodyPr>
          <a:lstStyle/>
          <a:p>
            <a:r>
              <a:rPr lang="pt-BR" dirty="0" err="1" smtClean="0"/>
              <a:t>Job</a:t>
            </a:r>
            <a:r>
              <a:rPr lang="pt-BR" dirty="0" smtClean="0"/>
              <a:t> schedules podem ser usados: </a:t>
            </a:r>
          </a:p>
          <a:p>
            <a:pPr marL="285750" indent="-285750">
              <a:buFont typeface="Wingdings" panose="05000000000000000000" pitchFamily="2" charset="2"/>
              <a:buChar char="ü"/>
            </a:pPr>
            <a:r>
              <a:rPr lang="pt-BR" dirty="0" smtClean="0"/>
              <a:t>Globalmente (por todas as </a:t>
            </a:r>
            <a:r>
              <a:rPr lang="pt-BR" dirty="0" err="1" smtClean="0"/>
              <a:t>SVMs</a:t>
            </a:r>
            <a:r>
              <a:rPr lang="pt-BR" dirty="0" smtClean="0"/>
              <a:t>). </a:t>
            </a:r>
          </a:p>
          <a:p>
            <a:pPr marL="285750" indent="-285750">
              <a:buFont typeface="Wingdings" panose="05000000000000000000" pitchFamily="2" charset="2"/>
              <a:buChar char="ü"/>
            </a:pPr>
            <a:r>
              <a:rPr lang="pt-BR" dirty="0" smtClean="0"/>
              <a:t>Para funções que podem ser automatizadas.  </a:t>
            </a:r>
          </a:p>
          <a:p>
            <a:pPr marL="285750" indent="-285750">
              <a:buFont typeface="Wingdings" panose="05000000000000000000" pitchFamily="2" charset="2"/>
              <a:buChar char="ü"/>
            </a:pPr>
            <a:r>
              <a:rPr lang="pt-BR" dirty="0" smtClean="0"/>
              <a:t>Para </a:t>
            </a:r>
            <a:r>
              <a:rPr lang="pt-BR" dirty="0" err="1" smtClean="0"/>
              <a:t>SnapShot</a:t>
            </a:r>
            <a:r>
              <a:rPr lang="pt-BR" dirty="0" smtClean="0"/>
              <a:t>, </a:t>
            </a:r>
            <a:r>
              <a:rPr lang="pt-BR" dirty="0" err="1" smtClean="0"/>
              <a:t>SnapMirror</a:t>
            </a:r>
            <a:r>
              <a:rPr lang="pt-BR" dirty="0"/>
              <a:t>,</a:t>
            </a:r>
            <a:r>
              <a:rPr lang="pt-BR" dirty="0" smtClean="0"/>
              <a:t> </a:t>
            </a:r>
            <a:r>
              <a:rPr lang="pt-BR" dirty="0" err="1" smtClean="0"/>
              <a:t>SnapVault</a:t>
            </a:r>
            <a:r>
              <a:rPr lang="pt-BR" dirty="0" smtClean="0"/>
              <a:t>, </a:t>
            </a:r>
            <a:r>
              <a:rPr lang="pt-BR" dirty="0" err="1" smtClean="0"/>
              <a:t>Dedup</a:t>
            </a:r>
            <a:r>
              <a:rPr lang="pt-BR" dirty="0" smtClean="0"/>
              <a:t>, compressão, </a:t>
            </a:r>
            <a:r>
              <a:rPr lang="pt-BR" dirty="0" err="1" smtClean="0"/>
              <a:t>scrub</a:t>
            </a:r>
            <a:r>
              <a:rPr lang="pt-BR" dirty="0"/>
              <a:t> </a:t>
            </a:r>
            <a:r>
              <a:rPr lang="pt-BR" dirty="0" smtClean="0"/>
              <a:t>e outras automações internas do data </a:t>
            </a:r>
            <a:r>
              <a:rPr lang="pt-BR" dirty="0" err="1" smtClean="0"/>
              <a:t>Ontap</a:t>
            </a:r>
            <a:r>
              <a:rPr lang="pt-BR" dirty="0" smtClean="0"/>
              <a:t>, que utilizam horário. </a:t>
            </a:r>
          </a:p>
          <a:p>
            <a:endParaRPr lang="pt-BR" dirty="0" smtClean="0"/>
          </a:p>
          <a:p>
            <a:endParaRPr lang="pt-BR" dirty="0"/>
          </a:p>
          <a:p>
            <a:r>
              <a:rPr lang="pt-BR" dirty="0" smtClean="0"/>
              <a:t>Veja a seguinte sintaxe de </a:t>
            </a:r>
            <a:r>
              <a:rPr lang="pt-BR" dirty="0" err="1" smtClean="0"/>
              <a:t>Job</a:t>
            </a:r>
            <a:r>
              <a:rPr lang="pt-BR" dirty="0" smtClean="0"/>
              <a:t> schedule: </a:t>
            </a:r>
          </a:p>
          <a:p>
            <a:pPr marL="285750" indent="-285750">
              <a:buFont typeface="Wingdings" panose="05000000000000000000" pitchFamily="2" charset="2"/>
              <a:buChar char="ü"/>
            </a:pPr>
            <a:r>
              <a:rPr lang="pt-BR" dirty="0" smtClean="0"/>
              <a:t>@:00,:05,:10…:55 significa cada cinco minutos.</a:t>
            </a:r>
          </a:p>
          <a:p>
            <a:pPr marL="285750" indent="-285750">
              <a:buFont typeface="Wingdings" panose="05000000000000000000" pitchFamily="2" charset="2"/>
              <a:buChar char="ü"/>
            </a:pPr>
            <a:r>
              <a:rPr lang="pt-BR" dirty="0" smtClean="0"/>
              <a:t>@2 significa diariamente às 2h. </a:t>
            </a:r>
          </a:p>
          <a:p>
            <a:pPr marL="285750" indent="-285750">
              <a:buFont typeface="Wingdings" panose="05000000000000000000" pitchFamily="2" charset="2"/>
              <a:buChar char="ü"/>
            </a:pPr>
            <a:r>
              <a:rPr lang="pt-BR" dirty="0" smtClean="0"/>
              <a:t>@0:10 significa diariamente às 00:10. </a:t>
            </a:r>
          </a:p>
          <a:p>
            <a:pPr marL="285750" indent="-285750">
              <a:buFont typeface="Wingdings" panose="05000000000000000000" pitchFamily="2" charset="2"/>
              <a:buChar char="ü"/>
            </a:pPr>
            <a:r>
              <a:rPr lang="pt-BR" dirty="0" smtClean="0"/>
              <a:t>@:05 significa o quinto minuto de cada hora.</a:t>
            </a:r>
            <a:endParaRPr lang="pt-BR" dirty="0"/>
          </a:p>
        </p:txBody>
      </p:sp>
    </p:spTree>
    <p:extLst>
      <p:ext uri="{BB962C8B-B14F-4D97-AF65-F5344CB8AC3E}">
        <p14:creationId xmlns:p14="http://schemas.microsoft.com/office/powerpoint/2010/main" val="31123398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67744" y="188640"/>
            <a:ext cx="7772400" cy="1470025"/>
          </a:xfrm>
        </p:spPr>
        <p:txBody>
          <a:bodyPr/>
          <a:lstStyle/>
          <a:p>
            <a:pPr algn="l"/>
            <a:r>
              <a:rPr lang="pt-BR" b="1" dirty="0" smtClean="0">
                <a:solidFill>
                  <a:schemeClr val="tx2"/>
                </a:solidFill>
              </a:rPr>
              <a:t>Cluster &amp; NODE Shutdown</a:t>
            </a:r>
            <a:endParaRPr lang="pt-BR" b="1" dirty="0">
              <a:solidFill>
                <a:schemeClr val="tx2"/>
              </a:solidFill>
            </a:endParaRPr>
          </a:p>
        </p:txBody>
      </p:sp>
      <p:sp>
        <p:nvSpPr>
          <p:cNvPr id="3" name="Subtítulo 2"/>
          <p:cNvSpPr>
            <a:spLocks noGrp="1"/>
          </p:cNvSpPr>
          <p:nvPr>
            <p:ph type="subTitle" idx="1"/>
          </p:nvPr>
        </p:nvSpPr>
        <p:spPr>
          <a:xfrm>
            <a:off x="179512" y="1556792"/>
            <a:ext cx="8712968" cy="3960440"/>
          </a:xfrm>
        </p:spPr>
        <p:txBody>
          <a:bodyPr/>
          <a:lstStyle/>
          <a:p>
            <a:pPr algn="l"/>
            <a:r>
              <a:rPr lang="pt-BR" sz="2000" b="1" u="sng" dirty="0" smtClean="0">
                <a:solidFill>
                  <a:schemeClr val="tx1"/>
                </a:solidFill>
                <a:cs typeface="Courier New" panose="02070309020205020404" pitchFamily="49" charset="0"/>
              </a:rPr>
              <a:t>Shutdown com FAILOVER (O Par H.A. Assume </a:t>
            </a:r>
            <a:r>
              <a:rPr lang="pt-BR" sz="2000" b="1" u="sng" dirty="0" err="1" smtClean="0">
                <a:solidFill>
                  <a:schemeClr val="tx1"/>
                </a:solidFill>
                <a:cs typeface="Courier New" panose="02070309020205020404" pitchFamily="49" charset="0"/>
              </a:rPr>
              <a:t>LIFs</a:t>
            </a:r>
            <a:r>
              <a:rPr lang="pt-BR" sz="2000" b="1" u="sng" dirty="0" smtClean="0">
                <a:solidFill>
                  <a:schemeClr val="tx1"/>
                </a:solidFill>
                <a:cs typeface="Courier New" panose="02070309020205020404" pitchFamily="49" charset="0"/>
              </a:rPr>
              <a:t> e Aggregates)</a:t>
            </a:r>
            <a:r>
              <a:rPr lang="pt-BR" sz="2000" b="1" dirty="0" smtClean="0">
                <a:solidFill>
                  <a:schemeClr val="tx1"/>
                </a:solidFill>
                <a:cs typeface="Courier New" panose="02070309020205020404" pitchFamily="49" charset="0"/>
              </a:rPr>
              <a:t>:</a:t>
            </a:r>
            <a:endParaRPr lang="pt-BR" sz="2000" b="1" dirty="0">
              <a:solidFill>
                <a:schemeClr val="tx1"/>
              </a:solidFill>
              <a:cs typeface="Courier New" panose="02070309020205020404" pitchFamily="49" charset="0"/>
            </a:endParaRPr>
          </a:p>
          <a:p>
            <a:pPr algn="l"/>
            <a:r>
              <a:rPr lang="pt-BR" sz="2000" b="1" dirty="0" smtClean="0">
                <a:solidFill>
                  <a:schemeClr val="tx1"/>
                </a:solidFill>
                <a:latin typeface="Courier New" panose="02070309020205020404" pitchFamily="49" charset="0"/>
                <a:cs typeface="Courier New" panose="02070309020205020404" pitchFamily="49" charset="0"/>
              </a:rPr>
              <a:t>system node </a:t>
            </a:r>
            <a:r>
              <a:rPr lang="pt-BR" sz="2000" b="1" dirty="0" err="1" smtClean="0">
                <a:solidFill>
                  <a:schemeClr val="tx1"/>
                </a:solidFill>
                <a:latin typeface="Courier New" panose="02070309020205020404" pitchFamily="49" charset="0"/>
                <a:cs typeface="Courier New" panose="02070309020205020404" pitchFamily="49" charset="0"/>
              </a:rPr>
              <a:t>halt</a:t>
            </a:r>
            <a:r>
              <a:rPr lang="pt-BR" sz="2000" b="1" dirty="0" smtClean="0">
                <a:solidFill>
                  <a:schemeClr val="tx1"/>
                </a:solidFill>
                <a:latin typeface="Courier New" panose="02070309020205020404" pitchFamily="49" charset="0"/>
                <a:cs typeface="Courier New" panose="02070309020205020404" pitchFamily="49" charset="0"/>
              </a:rPr>
              <a:t> ‑node &lt;</a:t>
            </a:r>
            <a:r>
              <a:rPr lang="pt-BR" sz="2000" b="1" i="1" dirty="0" smtClean="0">
                <a:solidFill>
                  <a:schemeClr val="tx1"/>
                </a:solidFill>
                <a:latin typeface="Courier New" panose="02070309020205020404" pitchFamily="49" charset="0"/>
                <a:cs typeface="Courier New" panose="02070309020205020404" pitchFamily="49" charset="0"/>
              </a:rPr>
              <a:t>node-</a:t>
            </a:r>
            <a:r>
              <a:rPr lang="pt-BR" sz="2000" b="1" i="1" dirty="0" err="1" smtClean="0">
                <a:solidFill>
                  <a:schemeClr val="tx1"/>
                </a:solidFill>
                <a:latin typeface="Courier New" panose="02070309020205020404" pitchFamily="49" charset="0"/>
                <a:cs typeface="Courier New" panose="02070309020205020404" pitchFamily="49" charset="0"/>
              </a:rPr>
              <a:t>name</a:t>
            </a:r>
            <a:r>
              <a:rPr lang="pt-BR" sz="2000" b="1" i="1" dirty="0" smtClean="0">
                <a:solidFill>
                  <a:schemeClr val="tx1"/>
                </a:solidFill>
                <a:latin typeface="Courier New" panose="02070309020205020404" pitchFamily="49" charset="0"/>
                <a:cs typeface="Courier New" panose="02070309020205020404" pitchFamily="49" charset="0"/>
              </a:rPr>
              <a:t>&gt;</a:t>
            </a:r>
            <a:endParaRPr lang="pt-BR" sz="2000" b="1" dirty="0" smtClean="0">
              <a:solidFill>
                <a:schemeClr val="tx1"/>
              </a:solidFill>
              <a:latin typeface="Courier New" panose="02070309020205020404" pitchFamily="49" charset="0"/>
              <a:cs typeface="Courier New" panose="02070309020205020404" pitchFamily="49" charset="0"/>
            </a:endParaRPr>
          </a:p>
          <a:p>
            <a:pPr algn="l"/>
            <a:endParaRPr lang="pt-BR" sz="2000" b="1" dirty="0" smtClean="0">
              <a:solidFill>
                <a:schemeClr val="tx1"/>
              </a:solidFill>
              <a:latin typeface="Courier New" panose="02070309020205020404" pitchFamily="49" charset="0"/>
              <a:cs typeface="Courier New" panose="02070309020205020404" pitchFamily="49" charset="0"/>
            </a:endParaRPr>
          </a:p>
          <a:p>
            <a:pPr algn="l"/>
            <a:r>
              <a:rPr lang="pt-BR" sz="2000" b="1" dirty="0" smtClean="0">
                <a:solidFill>
                  <a:schemeClr val="tx1"/>
                </a:solidFill>
                <a:latin typeface="Courier New" panose="02070309020205020404" pitchFamily="49" charset="0"/>
                <a:cs typeface="Courier New" panose="02070309020205020404" pitchFamily="49" charset="0"/>
              </a:rPr>
              <a:t>system node reboot ‑node &lt;</a:t>
            </a:r>
            <a:r>
              <a:rPr lang="pt-BR" sz="2000" b="1" i="1" dirty="0" smtClean="0">
                <a:solidFill>
                  <a:schemeClr val="tx1"/>
                </a:solidFill>
                <a:latin typeface="Courier New" panose="02070309020205020404" pitchFamily="49" charset="0"/>
                <a:cs typeface="Courier New" panose="02070309020205020404" pitchFamily="49" charset="0"/>
              </a:rPr>
              <a:t>node-</a:t>
            </a:r>
            <a:r>
              <a:rPr lang="pt-BR" sz="2000" b="1" i="1" dirty="0" err="1" smtClean="0">
                <a:solidFill>
                  <a:schemeClr val="tx1"/>
                </a:solidFill>
                <a:latin typeface="Courier New" panose="02070309020205020404" pitchFamily="49" charset="0"/>
                <a:cs typeface="Courier New" panose="02070309020205020404" pitchFamily="49" charset="0"/>
              </a:rPr>
              <a:t>name</a:t>
            </a:r>
            <a:r>
              <a:rPr lang="pt-BR" sz="2000" b="1" i="1" dirty="0" smtClean="0">
                <a:solidFill>
                  <a:schemeClr val="tx1"/>
                </a:solidFill>
                <a:latin typeface="Courier New" panose="02070309020205020404" pitchFamily="49" charset="0"/>
                <a:cs typeface="Courier New" panose="02070309020205020404" pitchFamily="49" charset="0"/>
              </a:rPr>
              <a:t>&gt;</a:t>
            </a:r>
            <a:endParaRPr lang="pt-BR" sz="2000" b="1" dirty="0" smtClean="0">
              <a:solidFill>
                <a:schemeClr val="tx1"/>
              </a:solidFill>
              <a:latin typeface="Courier New" panose="02070309020205020404" pitchFamily="49" charset="0"/>
              <a:cs typeface="Courier New" panose="02070309020205020404" pitchFamily="49" charset="0"/>
            </a:endParaRPr>
          </a:p>
          <a:p>
            <a:pPr algn="l"/>
            <a:endParaRPr lang="pt-BR" sz="2000" b="1" dirty="0" smtClean="0">
              <a:solidFill>
                <a:schemeClr val="tx1"/>
              </a:solidFill>
              <a:latin typeface="Courier New" panose="02070309020205020404" pitchFamily="49" charset="0"/>
              <a:cs typeface="Courier New" panose="02070309020205020404" pitchFamily="49" charset="0"/>
            </a:endParaRPr>
          </a:p>
          <a:p>
            <a:pPr algn="l"/>
            <a:endParaRPr lang="pt-BR" sz="2000" b="1" dirty="0" smtClean="0">
              <a:solidFill>
                <a:schemeClr val="tx1"/>
              </a:solidFill>
              <a:latin typeface="Courier New" panose="02070309020205020404" pitchFamily="49" charset="0"/>
              <a:cs typeface="Courier New" panose="02070309020205020404" pitchFamily="49" charset="0"/>
            </a:endParaRPr>
          </a:p>
          <a:p>
            <a:pPr algn="l"/>
            <a:r>
              <a:rPr lang="pt-BR" sz="2000" b="1" u="sng" dirty="0" smtClean="0">
                <a:solidFill>
                  <a:schemeClr val="tx1"/>
                </a:solidFill>
                <a:cs typeface="Courier New" panose="02070309020205020404" pitchFamily="49" charset="0"/>
              </a:rPr>
              <a:t>Shutdown sem FAILOVER (Desligar o Cluster):</a:t>
            </a:r>
          </a:p>
          <a:p>
            <a:pPr algn="l"/>
            <a:r>
              <a:rPr lang="pt-BR" sz="2000" b="1" dirty="0" smtClean="0">
                <a:solidFill>
                  <a:schemeClr val="tx1"/>
                </a:solidFill>
                <a:latin typeface="Courier New" panose="02070309020205020404" pitchFamily="49" charset="0"/>
                <a:cs typeface="Courier New" panose="02070309020205020404" pitchFamily="49" charset="0"/>
              </a:rPr>
              <a:t>system </a:t>
            </a:r>
            <a:r>
              <a:rPr lang="pt-BR" sz="2000" b="1" dirty="0">
                <a:solidFill>
                  <a:schemeClr val="tx1"/>
                </a:solidFill>
                <a:latin typeface="Courier New" panose="02070309020205020404" pitchFamily="49" charset="0"/>
                <a:cs typeface="Courier New" panose="02070309020205020404" pitchFamily="49" charset="0"/>
              </a:rPr>
              <a:t>node </a:t>
            </a:r>
            <a:r>
              <a:rPr lang="pt-BR" sz="2000" b="1" dirty="0" err="1">
                <a:solidFill>
                  <a:schemeClr val="tx1"/>
                </a:solidFill>
                <a:latin typeface="Courier New" panose="02070309020205020404" pitchFamily="49" charset="0"/>
                <a:cs typeface="Courier New" panose="02070309020205020404" pitchFamily="49" charset="0"/>
              </a:rPr>
              <a:t>halt</a:t>
            </a:r>
            <a:r>
              <a:rPr lang="pt-BR" sz="2000" b="1" dirty="0">
                <a:solidFill>
                  <a:schemeClr val="tx1"/>
                </a:solidFill>
                <a:latin typeface="Courier New" panose="02070309020205020404" pitchFamily="49" charset="0"/>
                <a:cs typeface="Courier New" panose="02070309020205020404" pitchFamily="49" charset="0"/>
              </a:rPr>
              <a:t> ‑node *</a:t>
            </a:r>
            <a:r>
              <a:rPr lang="pt-BR" sz="2000" b="1" i="1" dirty="0" smtClean="0">
                <a:solidFill>
                  <a:schemeClr val="tx1"/>
                </a:solidFill>
                <a:latin typeface="Courier New" panose="02070309020205020404" pitchFamily="49" charset="0"/>
                <a:cs typeface="Courier New" panose="02070309020205020404" pitchFamily="49" charset="0"/>
              </a:rPr>
              <a:t> </a:t>
            </a:r>
            <a:r>
              <a:rPr lang="pt-BR" sz="2000" b="1" dirty="0">
                <a:solidFill>
                  <a:schemeClr val="tx1"/>
                </a:solidFill>
                <a:latin typeface="Courier New" panose="02070309020205020404" pitchFamily="49" charset="0"/>
                <a:cs typeface="Courier New" panose="02070309020205020404" pitchFamily="49" charset="0"/>
              </a:rPr>
              <a:t>‑</a:t>
            </a:r>
            <a:r>
              <a:rPr lang="pt-BR" sz="2000" b="1" dirty="0" err="1">
                <a:solidFill>
                  <a:schemeClr val="tx1"/>
                </a:solidFill>
                <a:latin typeface="Courier New" panose="02070309020205020404" pitchFamily="49" charset="0"/>
                <a:cs typeface="Courier New" panose="02070309020205020404" pitchFamily="49" charset="0"/>
              </a:rPr>
              <a:t>inhibit-takeover</a:t>
            </a:r>
            <a:r>
              <a:rPr lang="pt-BR" dirty="0"/>
              <a:t/>
            </a:r>
            <a:br>
              <a:rPr lang="pt-BR" dirty="0"/>
            </a:br>
            <a:endParaRPr lang="pt-BR" dirty="0" smtClean="0"/>
          </a:p>
          <a:p>
            <a:pPr algn="l"/>
            <a:r>
              <a:rPr lang="pt-BR" dirty="0"/>
              <a:t/>
            </a:r>
            <a:br>
              <a:rPr lang="pt-BR" dirty="0"/>
            </a:br>
            <a:endParaRPr lang="pt-BR" dirty="0"/>
          </a:p>
        </p:txBody>
      </p:sp>
    </p:spTree>
    <p:extLst>
      <p:ext uri="{BB962C8B-B14F-4D97-AF65-F5344CB8AC3E}">
        <p14:creationId xmlns:p14="http://schemas.microsoft.com/office/powerpoint/2010/main" val="37386439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95736" y="260648"/>
            <a:ext cx="7772400" cy="1470025"/>
          </a:xfrm>
        </p:spPr>
        <p:txBody>
          <a:bodyPr/>
          <a:lstStyle/>
          <a:p>
            <a:pPr algn="l"/>
            <a:r>
              <a:rPr lang="pt-BR" sz="3600" b="1" dirty="0" err="1" smtClean="0">
                <a:solidFill>
                  <a:schemeClr val="tx2"/>
                </a:solidFill>
              </a:rPr>
              <a:t>Fpolicy</a:t>
            </a:r>
            <a:r>
              <a:rPr lang="pt-BR" sz="3600" b="1" dirty="0" smtClean="0">
                <a:solidFill>
                  <a:schemeClr val="tx2"/>
                </a:solidFill>
              </a:rPr>
              <a:t> – Bloqueio de arquivos</a:t>
            </a:r>
            <a:endParaRPr lang="pt-BR" sz="3600" b="1" dirty="0">
              <a:solidFill>
                <a:schemeClr val="tx2"/>
              </a:solidFill>
            </a:endParaRPr>
          </a:p>
        </p:txBody>
      </p:sp>
      <p:pic>
        <p:nvPicPr>
          <p:cNvPr id="58370" name="Picture 2" descr="http://community.netapp.com/legacyfs/online/24085_FPolicy%20Scree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1340768"/>
            <a:ext cx="3605455" cy="508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98418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2484438" y="350491"/>
            <a:ext cx="66595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pt-BR" altLang="pt-BR" sz="3400" dirty="0" err="1" smtClean="0">
                <a:solidFill>
                  <a:schemeClr val="tx2"/>
                </a:solidFill>
                <a:latin typeface="Arial" charset="0"/>
              </a:rPr>
              <a:t>Anti-vírus</a:t>
            </a:r>
            <a:r>
              <a:rPr lang="pt-BR" altLang="pt-BR" sz="3400" dirty="0" smtClean="0">
                <a:solidFill>
                  <a:schemeClr val="tx2"/>
                </a:solidFill>
                <a:latin typeface="Arial" charset="0"/>
              </a:rPr>
              <a:t> </a:t>
            </a:r>
            <a:r>
              <a:rPr lang="pt-BR" altLang="pt-BR" sz="2000" dirty="0" smtClean="0">
                <a:solidFill>
                  <a:schemeClr val="tx2"/>
                </a:solidFill>
                <a:latin typeface="Arial" charset="0"/>
              </a:rPr>
              <a:t>(</a:t>
            </a:r>
            <a:r>
              <a:rPr lang="pt-BR" altLang="pt-BR" sz="2000" dirty="0" err="1">
                <a:solidFill>
                  <a:schemeClr val="tx2"/>
                </a:solidFill>
                <a:latin typeface="Arial" charset="0"/>
              </a:rPr>
              <a:t>e</a:t>
            </a:r>
            <a:r>
              <a:rPr lang="pt-BR" altLang="pt-BR" sz="2000" dirty="0" err="1" smtClean="0">
                <a:solidFill>
                  <a:schemeClr val="tx2"/>
                </a:solidFill>
                <a:latin typeface="Arial" charset="0"/>
              </a:rPr>
              <a:t>xternal</a:t>
            </a:r>
            <a:r>
              <a:rPr lang="pt-BR" altLang="pt-BR" sz="2000" dirty="0" smtClean="0">
                <a:solidFill>
                  <a:schemeClr val="tx2"/>
                </a:solidFill>
                <a:latin typeface="Arial" charset="0"/>
              </a:rPr>
              <a:t> </a:t>
            </a:r>
            <a:r>
              <a:rPr lang="pt-BR" altLang="pt-BR" sz="2000" dirty="0" err="1" smtClean="0">
                <a:solidFill>
                  <a:schemeClr val="tx2"/>
                </a:solidFill>
                <a:latin typeface="Arial" charset="0"/>
              </a:rPr>
              <a:t>appliance</a:t>
            </a:r>
            <a:r>
              <a:rPr lang="pt-BR" altLang="pt-BR" sz="2000" dirty="0" smtClean="0">
                <a:solidFill>
                  <a:schemeClr val="tx2"/>
                </a:solidFill>
                <a:latin typeface="Arial" charset="0"/>
              </a:rPr>
              <a:t>)</a:t>
            </a:r>
            <a:endParaRPr lang="pt-PT" altLang="pt-BR" sz="2000" dirty="0">
              <a:solidFill>
                <a:schemeClr val="tx2"/>
              </a:solidFill>
              <a:latin typeface="Arial" charset="0"/>
            </a:endParaRPr>
          </a:p>
        </p:txBody>
      </p:sp>
      <p:graphicFrame>
        <p:nvGraphicFramePr>
          <p:cNvPr id="94211" name="Object 3"/>
          <p:cNvGraphicFramePr>
            <a:graphicFrameLocks noChangeAspect="1"/>
          </p:cNvGraphicFramePr>
          <p:nvPr/>
        </p:nvGraphicFramePr>
        <p:xfrm>
          <a:off x="990600" y="1268413"/>
          <a:ext cx="6777038" cy="4132262"/>
        </p:xfrm>
        <a:graphic>
          <a:graphicData uri="http://schemas.openxmlformats.org/presentationml/2006/ole">
            <mc:AlternateContent xmlns:mc="http://schemas.openxmlformats.org/markup-compatibility/2006">
              <mc:Choice xmlns:v="urn:schemas-microsoft-com:vml" Requires="v">
                <p:oleObj spid="_x0000_s40074" name="Bitmap Image" r:id="rId4" imgW="5934903" imgH="3619048" progId="Paint.Picture">
                  <p:embed/>
                </p:oleObj>
              </mc:Choice>
              <mc:Fallback>
                <p:oleObj name="Bitmap Image" r:id="rId4" imgW="5934903" imgH="3619048"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268413"/>
                        <a:ext cx="6777038" cy="4132262"/>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9944" name="Picture 8" descr="http://1.bp.blogspot.com/-UXgsbVxQJSc/UwJRPoD37oI/AAAAAAAABUc/EjUp_d6DmqA/s1600/FAS80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628800"/>
            <a:ext cx="1802904" cy="957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449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2314954" y="332656"/>
            <a:ext cx="5784715"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918"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pt-BR" sz="2800" b="1" i="0" u="none" strike="noStrike" cap="none" normalizeH="0" baseline="0" dirty="0" smtClean="0">
                <a:ln>
                  <a:noFill/>
                </a:ln>
                <a:solidFill>
                  <a:srgbClr val="006FC0"/>
                </a:solidFill>
                <a:effectLst/>
                <a:latin typeface="Arial" pitchFamily="34" charset="0"/>
                <a:ea typeface="Calibri" pitchFamily="34" charset="0"/>
                <a:cs typeface="Arial" pitchFamily="34" charset="0"/>
              </a:rPr>
              <a:t>OnCommand Unified Manager</a:t>
            </a:r>
            <a:endParaRPr kumimoji="0" lang="en-US" altLang="pt-BR" sz="2800" b="1"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pt-BR" sz="24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5" name="Group 65"/>
          <p:cNvGrpSpPr>
            <a:grpSpLocks/>
          </p:cNvGrpSpPr>
          <p:nvPr/>
        </p:nvGrpSpPr>
        <p:grpSpPr bwMode="auto">
          <a:xfrm>
            <a:off x="801688" y="1556793"/>
            <a:ext cx="7778477" cy="4624182"/>
            <a:chOff x="0" y="0"/>
            <a:chExt cx="10956" cy="5798"/>
          </a:xfrm>
        </p:grpSpPr>
        <p:pic>
          <p:nvPicPr>
            <p:cNvPr id="6" name="Picture 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9" y="2283"/>
              <a:ext cx="5302" cy="34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71"/>
            <p:cNvGrpSpPr>
              <a:grpSpLocks/>
            </p:cNvGrpSpPr>
            <p:nvPr/>
          </p:nvGrpSpPr>
          <p:grpSpPr bwMode="auto">
            <a:xfrm>
              <a:off x="5631" y="2275"/>
              <a:ext cx="5317" cy="3515"/>
              <a:chOff x="5631" y="2275"/>
              <a:chExt cx="5317" cy="3515"/>
            </a:xfrm>
          </p:grpSpPr>
          <p:sp>
            <p:nvSpPr>
              <p:cNvPr id="13" name="Freeform 73"/>
              <p:cNvSpPr>
                <a:spLocks/>
              </p:cNvSpPr>
              <p:nvPr/>
            </p:nvSpPr>
            <p:spPr bwMode="auto">
              <a:xfrm>
                <a:off x="5631" y="2275"/>
                <a:ext cx="5317" cy="3515"/>
              </a:xfrm>
              <a:custGeom>
                <a:avLst/>
                <a:gdLst>
                  <a:gd name="T0" fmla="+- 0 5631 5631"/>
                  <a:gd name="T1" fmla="*/ T0 w 5317"/>
                  <a:gd name="T2" fmla="+- 0 5790 2275"/>
                  <a:gd name="T3" fmla="*/ 5790 h 3515"/>
                  <a:gd name="T4" fmla="+- 0 10948 5631"/>
                  <a:gd name="T5" fmla="*/ T4 w 5317"/>
                  <a:gd name="T6" fmla="+- 0 5790 2275"/>
                  <a:gd name="T7" fmla="*/ 5790 h 3515"/>
                  <a:gd name="T8" fmla="+- 0 10948 5631"/>
                  <a:gd name="T9" fmla="*/ T8 w 5317"/>
                  <a:gd name="T10" fmla="+- 0 2275 2275"/>
                  <a:gd name="T11" fmla="*/ 2275 h 3515"/>
                  <a:gd name="T12" fmla="+- 0 5631 5631"/>
                  <a:gd name="T13" fmla="*/ T12 w 5317"/>
                  <a:gd name="T14" fmla="+- 0 2275 2275"/>
                  <a:gd name="T15" fmla="*/ 2275 h 3515"/>
                  <a:gd name="T16" fmla="+- 0 5631 5631"/>
                  <a:gd name="T17" fmla="*/ T16 w 5317"/>
                  <a:gd name="T18" fmla="+- 0 5790 2275"/>
                  <a:gd name="T19" fmla="*/ 5790 h 3515"/>
                </a:gdLst>
                <a:ahLst/>
                <a:cxnLst>
                  <a:cxn ang="0">
                    <a:pos x="T1" y="T3"/>
                  </a:cxn>
                  <a:cxn ang="0">
                    <a:pos x="T5" y="T7"/>
                  </a:cxn>
                  <a:cxn ang="0">
                    <a:pos x="T9" y="T11"/>
                  </a:cxn>
                  <a:cxn ang="0">
                    <a:pos x="T13" y="T15"/>
                  </a:cxn>
                  <a:cxn ang="0">
                    <a:pos x="T17" y="T19"/>
                  </a:cxn>
                </a:cxnLst>
                <a:rect l="0" t="0" r="r" b="b"/>
                <a:pathLst>
                  <a:path w="5317" h="3515">
                    <a:moveTo>
                      <a:pt x="0" y="3515"/>
                    </a:moveTo>
                    <a:lnTo>
                      <a:pt x="5317" y="3515"/>
                    </a:lnTo>
                    <a:lnTo>
                      <a:pt x="5317" y="0"/>
                    </a:lnTo>
                    <a:lnTo>
                      <a:pt x="0" y="0"/>
                    </a:lnTo>
                    <a:lnTo>
                      <a:pt x="0" y="3515"/>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pt-BR"/>
              </a:p>
            </p:txBody>
          </p:sp>
          <p:pic>
            <p:nvPicPr>
              <p:cNvPr id="14" name="Picture 7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1" y="1115"/>
                <a:ext cx="5718" cy="3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68"/>
            <p:cNvGrpSpPr>
              <a:grpSpLocks/>
            </p:cNvGrpSpPr>
            <p:nvPr/>
          </p:nvGrpSpPr>
          <p:grpSpPr bwMode="auto">
            <a:xfrm>
              <a:off x="2564" y="1108"/>
              <a:ext cx="5734" cy="3515"/>
              <a:chOff x="2564" y="1108"/>
              <a:chExt cx="5734" cy="3515"/>
            </a:xfrm>
          </p:grpSpPr>
          <p:sp>
            <p:nvSpPr>
              <p:cNvPr id="11" name="Freeform 70"/>
              <p:cNvSpPr>
                <a:spLocks/>
              </p:cNvSpPr>
              <p:nvPr/>
            </p:nvSpPr>
            <p:spPr bwMode="auto">
              <a:xfrm>
                <a:off x="2564" y="1108"/>
                <a:ext cx="5734" cy="3515"/>
              </a:xfrm>
              <a:custGeom>
                <a:avLst/>
                <a:gdLst>
                  <a:gd name="T0" fmla="+- 0 2564 2564"/>
                  <a:gd name="T1" fmla="*/ T0 w 5734"/>
                  <a:gd name="T2" fmla="+- 0 4622 1108"/>
                  <a:gd name="T3" fmla="*/ 4622 h 3515"/>
                  <a:gd name="T4" fmla="+- 0 8297 2564"/>
                  <a:gd name="T5" fmla="*/ T4 w 5734"/>
                  <a:gd name="T6" fmla="+- 0 4622 1108"/>
                  <a:gd name="T7" fmla="*/ 4622 h 3515"/>
                  <a:gd name="T8" fmla="+- 0 8297 2564"/>
                  <a:gd name="T9" fmla="*/ T8 w 5734"/>
                  <a:gd name="T10" fmla="+- 0 1108 1108"/>
                  <a:gd name="T11" fmla="*/ 1108 h 3515"/>
                  <a:gd name="T12" fmla="+- 0 2564 2564"/>
                  <a:gd name="T13" fmla="*/ T12 w 5734"/>
                  <a:gd name="T14" fmla="+- 0 1108 1108"/>
                  <a:gd name="T15" fmla="*/ 1108 h 3515"/>
                  <a:gd name="T16" fmla="+- 0 2564 2564"/>
                  <a:gd name="T17" fmla="*/ T16 w 5734"/>
                  <a:gd name="T18" fmla="+- 0 4622 1108"/>
                  <a:gd name="T19" fmla="*/ 4622 h 3515"/>
                </a:gdLst>
                <a:ahLst/>
                <a:cxnLst>
                  <a:cxn ang="0">
                    <a:pos x="T1" y="T3"/>
                  </a:cxn>
                  <a:cxn ang="0">
                    <a:pos x="T5" y="T7"/>
                  </a:cxn>
                  <a:cxn ang="0">
                    <a:pos x="T9" y="T11"/>
                  </a:cxn>
                  <a:cxn ang="0">
                    <a:pos x="T13" y="T15"/>
                  </a:cxn>
                  <a:cxn ang="0">
                    <a:pos x="T17" y="T19"/>
                  </a:cxn>
                </a:cxnLst>
                <a:rect l="0" t="0" r="r" b="b"/>
                <a:pathLst>
                  <a:path w="5734" h="3515">
                    <a:moveTo>
                      <a:pt x="0" y="3514"/>
                    </a:moveTo>
                    <a:lnTo>
                      <a:pt x="5733" y="3514"/>
                    </a:lnTo>
                    <a:lnTo>
                      <a:pt x="5733" y="0"/>
                    </a:lnTo>
                    <a:lnTo>
                      <a:pt x="0" y="0"/>
                    </a:lnTo>
                    <a:lnTo>
                      <a:pt x="0" y="3514"/>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pt-BR"/>
              </a:p>
            </p:txBody>
          </p:sp>
          <p:pic>
            <p:nvPicPr>
              <p:cNvPr id="12" name="Picture 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 y="15"/>
                <a:ext cx="5835" cy="35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66"/>
            <p:cNvGrpSpPr>
              <a:grpSpLocks/>
            </p:cNvGrpSpPr>
            <p:nvPr/>
          </p:nvGrpSpPr>
          <p:grpSpPr bwMode="auto">
            <a:xfrm>
              <a:off x="8" y="8"/>
              <a:ext cx="5850" cy="3524"/>
              <a:chOff x="8" y="8"/>
              <a:chExt cx="5850" cy="3524"/>
            </a:xfrm>
          </p:grpSpPr>
          <p:sp>
            <p:nvSpPr>
              <p:cNvPr id="10" name="Freeform 67"/>
              <p:cNvSpPr>
                <a:spLocks/>
              </p:cNvSpPr>
              <p:nvPr/>
            </p:nvSpPr>
            <p:spPr bwMode="auto">
              <a:xfrm>
                <a:off x="8" y="8"/>
                <a:ext cx="5850" cy="3524"/>
              </a:xfrm>
              <a:custGeom>
                <a:avLst/>
                <a:gdLst>
                  <a:gd name="T0" fmla="+- 0 8 8"/>
                  <a:gd name="T1" fmla="*/ T0 w 5850"/>
                  <a:gd name="T2" fmla="+- 0 3532 8"/>
                  <a:gd name="T3" fmla="*/ 3532 h 3524"/>
                  <a:gd name="T4" fmla="+- 0 5857 8"/>
                  <a:gd name="T5" fmla="*/ T4 w 5850"/>
                  <a:gd name="T6" fmla="+- 0 3532 8"/>
                  <a:gd name="T7" fmla="*/ 3532 h 3524"/>
                  <a:gd name="T8" fmla="+- 0 5857 8"/>
                  <a:gd name="T9" fmla="*/ T8 w 5850"/>
                  <a:gd name="T10" fmla="+- 0 8 8"/>
                  <a:gd name="T11" fmla="*/ 8 h 3524"/>
                  <a:gd name="T12" fmla="+- 0 8 8"/>
                  <a:gd name="T13" fmla="*/ T12 w 5850"/>
                  <a:gd name="T14" fmla="+- 0 8 8"/>
                  <a:gd name="T15" fmla="*/ 8 h 3524"/>
                  <a:gd name="T16" fmla="+- 0 8 8"/>
                  <a:gd name="T17" fmla="*/ T16 w 5850"/>
                  <a:gd name="T18" fmla="+- 0 3532 8"/>
                  <a:gd name="T19" fmla="*/ 3532 h 3524"/>
                </a:gdLst>
                <a:ahLst/>
                <a:cxnLst>
                  <a:cxn ang="0">
                    <a:pos x="T1" y="T3"/>
                  </a:cxn>
                  <a:cxn ang="0">
                    <a:pos x="T5" y="T7"/>
                  </a:cxn>
                  <a:cxn ang="0">
                    <a:pos x="T9" y="T11"/>
                  </a:cxn>
                  <a:cxn ang="0">
                    <a:pos x="T13" y="T15"/>
                  </a:cxn>
                  <a:cxn ang="0">
                    <a:pos x="T17" y="T19"/>
                  </a:cxn>
                </a:cxnLst>
                <a:rect l="0" t="0" r="r" b="b"/>
                <a:pathLst>
                  <a:path w="5850" h="3524">
                    <a:moveTo>
                      <a:pt x="0" y="3524"/>
                    </a:moveTo>
                    <a:lnTo>
                      <a:pt x="5849" y="3524"/>
                    </a:lnTo>
                    <a:lnTo>
                      <a:pt x="5849" y="0"/>
                    </a:lnTo>
                    <a:lnTo>
                      <a:pt x="0" y="0"/>
                    </a:lnTo>
                    <a:lnTo>
                      <a:pt x="0" y="3524"/>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pt-BR"/>
              </a:p>
            </p:txBody>
          </p:sp>
        </p:grpSp>
      </p:grpSp>
      <p:sp>
        <p:nvSpPr>
          <p:cNvPr id="15" name="Rectangle 12"/>
          <p:cNvSpPr>
            <a:spLocks noChangeArrowheads="1"/>
          </p:cNvSpPr>
          <p:nvPr/>
        </p:nvSpPr>
        <p:spPr bwMode="auto">
          <a:xfrm>
            <a:off x="801688" y="4410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pt-B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292166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2195736" y="332656"/>
            <a:ext cx="669674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918"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pt-BR" sz="2800" b="1" i="0" u="none" strike="noStrike" cap="none" normalizeH="0" baseline="0" dirty="0" smtClean="0">
                <a:ln>
                  <a:noFill/>
                </a:ln>
                <a:solidFill>
                  <a:srgbClr val="006FC0"/>
                </a:solidFill>
                <a:effectLst/>
                <a:latin typeface="Arial" pitchFamily="34" charset="0"/>
                <a:ea typeface="Calibri" pitchFamily="34" charset="0"/>
                <a:cs typeface="Arial" pitchFamily="34" charset="0"/>
              </a:rPr>
              <a:t>OnCommand Performance Manager</a:t>
            </a:r>
            <a:endParaRPr kumimoji="0" lang="en-US" altLang="pt-BR" sz="2800" b="1"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pt-BR"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Rectangle 12"/>
          <p:cNvSpPr>
            <a:spLocks noChangeArrowheads="1"/>
          </p:cNvSpPr>
          <p:nvPr/>
        </p:nvSpPr>
        <p:spPr bwMode="auto">
          <a:xfrm>
            <a:off x="801688" y="4410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pt-BR" sz="1800" b="0" i="0" u="none" strike="noStrike" cap="none" normalizeH="0" baseline="0" smtClean="0">
              <a:ln>
                <a:noFill/>
              </a:ln>
              <a:solidFill>
                <a:schemeClr val="tx1"/>
              </a:solidFill>
              <a:effectLst/>
              <a:latin typeface="Arial" pitchFamily="34" charset="0"/>
              <a:cs typeface="Arial" pitchFamily="34" charset="0"/>
            </a:endParaRPr>
          </a:p>
        </p:txBody>
      </p:sp>
      <p:pic>
        <p:nvPicPr>
          <p:cNvPr id="16" name="Picture 2" descr="http://community.netapp.com/legacyfs/online/26863_allchar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57173"/>
            <a:ext cx="8224697" cy="473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334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2270418" y="332656"/>
            <a:ext cx="649603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pt-BR" sz="2600" b="1" i="0" u="none" strike="noStrike" cap="none" normalizeH="0" baseline="0" dirty="0" err="1" smtClean="0">
                <a:ln>
                  <a:noFill/>
                </a:ln>
                <a:solidFill>
                  <a:srgbClr val="006FC0"/>
                </a:solidFill>
                <a:effectLst/>
                <a:latin typeface="Calibri" pitchFamily="34" charset="0"/>
                <a:ea typeface="Calibri" pitchFamily="34" charset="0"/>
                <a:cs typeface="Times New Roman" pitchFamily="18" charset="0"/>
              </a:rPr>
              <a:t>WorkFlow</a:t>
            </a:r>
            <a:r>
              <a:rPr kumimoji="0" lang="en-US" altLang="pt-BR" sz="2600" b="1" i="0" u="none" strike="noStrike" cap="none" normalizeH="0" baseline="0" dirty="0" smtClean="0">
                <a:ln>
                  <a:noFill/>
                </a:ln>
                <a:solidFill>
                  <a:srgbClr val="006FC0"/>
                </a:solidFill>
                <a:effectLst/>
                <a:latin typeface="Calibri" pitchFamily="34" charset="0"/>
                <a:ea typeface="Calibri" pitchFamily="34" charset="0"/>
                <a:cs typeface="Times New Roman" pitchFamily="18" charset="0"/>
              </a:rPr>
              <a:t> Automation - WFA</a:t>
            </a:r>
            <a:endParaRPr kumimoji="0" lang="pt-BR" altLang="pt-BR"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5" name="Group 61"/>
          <p:cNvGrpSpPr>
            <a:grpSpLocks/>
          </p:cNvGrpSpPr>
          <p:nvPr/>
        </p:nvGrpSpPr>
        <p:grpSpPr bwMode="auto">
          <a:xfrm>
            <a:off x="3672996" y="1268760"/>
            <a:ext cx="5236240" cy="4392488"/>
            <a:chOff x="6672" y="-301"/>
            <a:chExt cx="6554" cy="6332"/>
          </a:xfrm>
        </p:grpSpPr>
        <p:pic>
          <p:nvPicPr>
            <p:cNvPr id="6" name="Picture 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 y="-286"/>
              <a:ext cx="6523" cy="630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2"/>
            <p:cNvGrpSpPr>
              <a:grpSpLocks/>
            </p:cNvGrpSpPr>
            <p:nvPr/>
          </p:nvGrpSpPr>
          <p:grpSpPr bwMode="auto">
            <a:xfrm>
              <a:off x="6679" y="-293"/>
              <a:ext cx="6539" cy="6317"/>
              <a:chOff x="6679" y="-293"/>
              <a:chExt cx="6539" cy="6317"/>
            </a:xfrm>
          </p:grpSpPr>
          <p:sp>
            <p:nvSpPr>
              <p:cNvPr id="8" name="Freeform 63"/>
              <p:cNvSpPr>
                <a:spLocks/>
              </p:cNvSpPr>
              <p:nvPr/>
            </p:nvSpPr>
            <p:spPr bwMode="auto">
              <a:xfrm>
                <a:off x="6679" y="-293"/>
                <a:ext cx="6539" cy="6317"/>
              </a:xfrm>
              <a:custGeom>
                <a:avLst/>
                <a:gdLst>
                  <a:gd name="T0" fmla="+- 0 6679 6679"/>
                  <a:gd name="T1" fmla="*/ T0 w 6539"/>
                  <a:gd name="T2" fmla="+- 0 6024 -293"/>
                  <a:gd name="T3" fmla="*/ 6024 h 6317"/>
                  <a:gd name="T4" fmla="+- 0 13218 6679"/>
                  <a:gd name="T5" fmla="*/ T4 w 6539"/>
                  <a:gd name="T6" fmla="+- 0 6024 -293"/>
                  <a:gd name="T7" fmla="*/ 6024 h 6317"/>
                  <a:gd name="T8" fmla="+- 0 13218 6679"/>
                  <a:gd name="T9" fmla="*/ T8 w 6539"/>
                  <a:gd name="T10" fmla="+- 0 -293 -293"/>
                  <a:gd name="T11" fmla="*/ -293 h 6317"/>
                  <a:gd name="T12" fmla="+- 0 6679 6679"/>
                  <a:gd name="T13" fmla="*/ T12 w 6539"/>
                  <a:gd name="T14" fmla="+- 0 -293 -293"/>
                  <a:gd name="T15" fmla="*/ -293 h 6317"/>
                  <a:gd name="T16" fmla="+- 0 6679 6679"/>
                  <a:gd name="T17" fmla="*/ T16 w 6539"/>
                  <a:gd name="T18" fmla="+- 0 6024 -293"/>
                  <a:gd name="T19" fmla="*/ 6024 h 6317"/>
                </a:gdLst>
                <a:ahLst/>
                <a:cxnLst>
                  <a:cxn ang="0">
                    <a:pos x="T1" y="T3"/>
                  </a:cxn>
                  <a:cxn ang="0">
                    <a:pos x="T5" y="T7"/>
                  </a:cxn>
                  <a:cxn ang="0">
                    <a:pos x="T9" y="T11"/>
                  </a:cxn>
                  <a:cxn ang="0">
                    <a:pos x="T13" y="T15"/>
                  </a:cxn>
                  <a:cxn ang="0">
                    <a:pos x="T17" y="T19"/>
                  </a:cxn>
                </a:cxnLst>
                <a:rect l="0" t="0" r="r" b="b"/>
                <a:pathLst>
                  <a:path w="6539" h="6317">
                    <a:moveTo>
                      <a:pt x="0" y="6317"/>
                    </a:moveTo>
                    <a:lnTo>
                      <a:pt x="6539" y="6317"/>
                    </a:lnTo>
                    <a:lnTo>
                      <a:pt x="6539" y="0"/>
                    </a:lnTo>
                    <a:lnTo>
                      <a:pt x="0" y="0"/>
                    </a:lnTo>
                    <a:lnTo>
                      <a:pt x="0" y="6317"/>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pt-BR"/>
              </a:p>
            </p:txBody>
          </p:sp>
        </p:grpSp>
      </p:grpSp>
      <p:sp>
        <p:nvSpPr>
          <p:cNvPr id="9" name="Rectangle 6"/>
          <p:cNvSpPr>
            <a:spLocks noChangeArrowheads="1"/>
          </p:cNvSpPr>
          <p:nvPr/>
        </p:nvSpPr>
        <p:spPr bwMode="auto">
          <a:xfrm>
            <a:off x="199856" y="1268760"/>
            <a:ext cx="3456384"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622300" algn="l"/>
              </a:tabLst>
              <a:defRPr>
                <a:solidFill>
                  <a:schemeClr val="tx1"/>
                </a:solidFill>
                <a:latin typeface="Arial" pitchFamily="34" charset="0"/>
                <a:cs typeface="Arial" pitchFamily="34" charset="0"/>
              </a:defRPr>
            </a:lvl1pPr>
            <a:lvl2pPr fontAlgn="base">
              <a:spcBef>
                <a:spcPct val="0"/>
              </a:spcBef>
              <a:spcAft>
                <a:spcPct val="0"/>
              </a:spcAft>
              <a:tabLst>
                <a:tab pos="622300" algn="l"/>
              </a:tabLst>
              <a:defRPr>
                <a:solidFill>
                  <a:schemeClr val="tx1"/>
                </a:solidFill>
                <a:latin typeface="Arial" pitchFamily="34" charset="0"/>
                <a:cs typeface="Arial" pitchFamily="34" charset="0"/>
              </a:defRPr>
            </a:lvl2pPr>
            <a:lvl3pPr fontAlgn="base">
              <a:spcBef>
                <a:spcPct val="0"/>
              </a:spcBef>
              <a:spcAft>
                <a:spcPct val="0"/>
              </a:spcAft>
              <a:tabLst>
                <a:tab pos="622300" algn="l"/>
              </a:tabLst>
              <a:defRPr>
                <a:solidFill>
                  <a:schemeClr val="tx1"/>
                </a:solidFill>
                <a:latin typeface="Arial" pitchFamily="34" charset="0"/>
                <a:cs typeface="Arial" pitchFamily="34" charset="0"/>
              </a:defRPr>
            </a:lvl3pPr>
            <a:lvl4pPr fontAlgn="base">
              <a:spcBef>
                <a:spcPct val="0"/>
              </a:spcBef>
              <a:spcAft>
                <a:spcPct val="0"/>
              </a:spcAft>
              <a:tabLst>
                <a:tab pos="622300" algn="l"/>
              </a:tabLst>
              <a:defRPr>
                <a:solidFill>
                  <a:schemeClr val="tx1"/>
                </a:solidFill>
                <a:latin typeface="Arial" pitchFamily="34" charset="0"/>
                <a:cs typeface="Arial" pitchFamily="34" charset="0"/>
              </a:defRPr>
            </a:lvl4pPr>
            <a:lvl5pPr fontAlgn="base">
              <a:spcBef>
                <a:spcPct val="0"/>
              </a:spcBef>
              <a:spcAft>
                <a:spcPct val="0"/>
              </a:spcAft>
              <a:tabLst>
                <a:tab pos="622300" algn="l"/>
              </a:tabLst>
              <a:defRPr>
                <a:solidFill>
                  <a:schemeClr val="tx1"/>
                </a:solidFill>
                <a:latin typeface="Arial" pitchFamily="34" charset="0"/>
                <a:cs typeface="Arial" pitchFamily="34" charset="0"/>
              </a:defRPr>
            </a:lvl5pPr>
            <a:lvl6pPr fontAlgn="base">
              <a:spcBef>
                <a:spcPct val="0"/>
              </a:spcBef>
              <a:spcAft>
                <a:spcPct val="0"/>
              </a:spcAft>
              <a:tabLst>
                <a:tab pos="622300" algn="l"/>
              </a:tabLst>
              <a:defRPr>
                <a:solidFill>
                  <a:schemeClr val="tx1"/>
                </a:solidFill>
                <a:latin typeface="Arial" pitchFamily="34" charset="0"/>
                <a:cs typeface="Arial" pitchFamily="34" charset="0"/>
              </a:defRPr>
            </a:lvl6pPr>
            <a:lvl7pPr fontAlgn="base">
              <a:spcBef>
                <a:spcPct val="0"/>
              </a:spcBef>
              <a:spcAft>
                <a:spcPct val="0"/>
              </a:spcAft>
              <a:tabLst>
                <a:tab pos="622300" algn="l"/>
              </a:tabLst>
              <a:defRPr>
                <a:solidFill>
                  <a:schemeClr val="tx1"/>
                </a:solidFill>
                <a:latin typeface="Arial" pitchFamily="34" charset="0"/>
                <a:cs typeface="Arial" pitchFamily="34" charset="0"/>
              </a:defRPr>
            </a:lvl7pPr>
            <a:lvl8pPr fontAlgn="base">
              <a:spcBef>
                <a:spcPct val="0"/>
              </a:spcBef>
              <a:spcAft>
                <a:spcPct val="0"/>
              </a:spcAft>
              <a:tabLst>
                <a:tab pos="622300" algn="l"/>
              </a:tabLst>
              <a:defRPr>
                <a:solidFill>
                  <a:schemeClr val="tx1"/>
                </a:solidFill>
                <a:latin typeface="Arial" pitchFamily="34" charset="0"/>
                <a:cs typeface="Arial" pitchFamily="34" charset="0"/>
              </a:defRPr>
            </a:lvl8pPr>
            <a:lvl9pPr fontAlgn="base">
              <a:spcBef>
                <a:spcPct val="0"/>
              </a:spcBef>
              <a:spcAft>
                <a:spcPct val="0"/>
              </a:spcAft>
              <a:tabLst>
                <a:tab pos="622300" algn="l"/>
              </a:tabLst>
              <a:defRPr>
                <a:solidFill>
                  <a:schemeClr val="tx1"/>
                </a:solidFill>
                <a:latin typeface="Arial" pitchFamily="34" charset="0"/>
                <a:cs typeface="Arial"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622300" algn="l"/>
              </a:tabLst>
            </a:pPr>
            <a:r>
              <a:rPr kumimoji="0" lang="en-US" altLang="pt-BR" sz="2000" b="0" i="0" u="none" strike="noStrike" cap="none" normalizeH="0" baseline="0" dirty="0" err="1" smtClean="0">
                <a:ln>
                  <a:noFill/>
                </a:ln>
                <a:solidFill>
                  <a:schemeClr val="tx1"/>
                </a:solidFill>
                <a:effectLst/>
                <a:latin typeface="+mn-lt"/>
                <a:ea typeface="Calibri" pitchFamily="34" charset="0"/>
                <a:cs typeface="Times New Roman" pitchFamily="18" charset="0"/>
              </a:rPr>
              <a:t>Simplifica</a:t>
            </a:r>
            <a:r>
              <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rPr>
              <a:t> a </a:t>
            </a:r>
            <a:r>
              <a:rPr kumimoji="0" lang="en-US" altLang="pt-BR" sz="2000" b="0" i="0" u="none" strike="noStrike" cap="none" normalizeH="0" baseline="0" dirty="0" err="1" smtClean="0">
                <a:ln>
                  <a:noFill/>
                </a:ln>
                <a:solidFill>
                  <a:schemeClr val="tx1"/>
                </a:solidFill>
                <a:effectLst/>
                <a:latin typeface="+mn-lt"/>
                <a:ea typeface="Calibri" pitchFamily="34" charset="0"/>
                <a:cs typeface="Times New Roman" pitchFamily="18" charset="0"/>
              </a:rPr>
              <a:t>administração</a:t>
            </a:r>
            <a:r>
              <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rPr>
              <a:t> do </a:t>
            </a:r>
            <a:r>
              <a:rPr kumimoji="0" lang="en-US" altLang="pt-BR" sz="2000" b="0" i="0" u="none" strike="noStrike" cap="none" normalizeH="0" baseline="0" dirty="0" err="1" smtClean="0">
                <a:ln>
                  <a:noFill/>
                </a:ln>
                <a:solidFill>
                  <a:schemeClr val="tx1"/>
                </a:solidFill>
                <a:effectLst/>
                <a:latin typeface="+mn-lt"/>
                <a:ea typeface="Calibri" pitchFamily="34" charset="0"/>
                <a:cs typeface="Times New Roman" pitchFamily="18" charset="0"/>
              </a:rPr>
              <a:t>Ambiente</a:t>
            </a:r>
            <a:r>
              <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rPr>
              <a:t> de Storage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tab pos="622300" algn="l"/>
              </a:tabLst>
            </a:pPr>
            <a:endParaRPr kumimoji="0" lang="pt-BR" altLang="pt-BR" sz="2000" b="0" i="0" u="none" strike="noStrike" cap="none" normalizeH="0" baseline="0" dirty="0" smtClean="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2300" algn="l"/>
              </a:tabLst>
            </a:pPr>
            <a:r>
              <a:rPr lang="en-US" altLang="pt-BR" sz="2000" i="1" dirty="0" smtClean="0">
                <a:latin typeface="+mn-lt"/>
                <a:ea typeface="Arial" pitchFamily="34" charset="0"/>
                <a:cs typeface="Times New Roman" pitchFamily="18" charset="0"/>
              </a:rPr>
              <a:t>P</a:t>
            </a:r>
            <a:r>
              <a:rPr kumimoji="0" lang="en-US" altLang="pt-BR" sz="2000" b="0" i="1" u="none" strike="noStrike" cap="none" normalizeH="0" baseline="0" dirty="0" smtClean="0">
                <a:ln>
                  <a:noFill/>
                </a:ln>
                <a:solidFill>
                  <a:schemeClr val="tx1"/>
                </a:solidFill>
                <a:effectLst/>
                <a:latin typeface="+mn-lt"/>
                <a:ea typeface="Calibri" pitchFamily="34" charset="0"/>
                <a:cs typeface="Calibri" pitchFamily="34" charset="0"/>
              </a:rPr>
              <a:t>ara clustered Data ONTAP®</a:t>
            </a:r>
            <a:r>
              <a:rPr kumimoji="0" lang="en-US" altLang="pt-BR" sz="2000" b="0" i="1" u="none" strike="noStrike" cap="none" normalizeH="0" baseline="0" dirty="0" smtClean="0">
                <a:ln>
                  <a:noFill/>
                </a:ln>
                <a:solidFill>
                  <a:schemeClr val="tx1"/>
                </a:solidFill>
                <a:effectLst/>
                <a:latin typeface="+mn-lt"/>
                <a:ea typeface="Times New Roman" pitchFamily="18" charset="0"/>
                <a:cs typeface="Times New Roman" pitchFamily="18" charset="0"/>
              </a:rPr>
              <a:t> </a:t>
            </a:r>
            <a:r>
              <a:rPr kumimoji="0" lang="en-US" altLang="pt-BR" sz="2000" b="0" i="1" u="none" strike="noStrike" cap="none" normalizeH="0" baseline="0" dirty="0" smtClean="0">
                <a:ln>
                  <a:noFill/>
                </a:ln>
                <a:solidFill>
                  <a:schemeClr val="tx1"/>
                </a:solidFill>
                <a:effectLst/>
                <a:latin typeface="+mn-lt"/>
                <a:ea typeface="Calibri" pitchFamily="34" charset="0"/>
                <a:cs typeface="Calibri" pitchFamily="34" charset="0"/>
              </a:rPr>
              <a:t>and 7-Mode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2300" algn="l"/>
              </a:tabLst>
            </a:pPr>
            <a:endParaRPr kumimoji="0" lang="pt-BR" altLang="pt-BR" sz="2000" b="0" i="0" u="none" strike="noStrike" cap="none" normalizeH="0" baseline="0" dirty="0" smtClean="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2300" algn="l"/>
              </a:tabLst>
            </a:pPr>
            <a:r>
              <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rPr>
              <a:t>Workflows </a:t>
            </a:r>
            <a:r>
              <a:rPr kumimoji="0" lang="en-US" altLang="pt-BR" sz="2000" b="0" i="0" u="none" strike="noStrike" cap="none" normalizeH="0" baseline="0" dirty="0" err="1" smtClean="0">
                <a:ln>
                  <a:noFill/>
                </a:ln>
                <a:solidFill>
                  <a:schemeClr val="tx1"/>
                </a:solidFill>
                <a:effectLst/>
                <a:latin typeface="+mn-lt"/>
                <a:ea typeface="Calibri" pitchFamily="34" charset="0"/>
                <a:cs typeface="Times New Roman" pitchFamily="18" charset="0"/>
              </a:rPr>
              <a:t>organizados</a:t>
            </a:r>
            <a:r>
              <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rPr>
              <a:t> </a:t>
            </a:r>
            <a:r>
              <a:rPr kumimoji="0" lang="en-US" altLang="pt-BR" sz="2000" b="0" i="0" u="none" strike="noStrike" cap="none" normalizeH="0" baseline="0" dirty="0" err="1" smtClean="0">
                <a:ln>
                  <a:noFill/>
                </a:ln>
                <a:solidFill>
                  <a:schemeClr val="tx1"/>
                </a:solidFill>
                <a:effectLst/>
                <a:latin typeface="+mn-lt"/>
                <a:ea typeface="Calibri" pitchFamily="34" charset="0"/>
                <a:cs typeface="Times New Roman" pitchFamily="18" charset="0"/>
              </a:rPr>
              <a:t>por</a:t>
            </a:r>
            <a:r>
              <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rPr>
              <a:t> </a:t>
            </a:r>
            <a:r>
              <a:rPr kumimoji="0" lang="en-US" altLang="pt-BR" sz="2000" b="0" i="0" u="none" strike="noStrike" cap="none" normalizeH="0" baseline="0" dirty="0" err="1" smtClean="0">
                <a:ln>
                  <a:noFill/>
                </a:ln>
                <a:solidFill>
                  <a:schemeClr val="tx1"/>
                </a:solidFill>
                <a:effectLst/>
                <a:latin typeface="+mn-lt"/>
                <a:ea typeface="Calibri" pitchFamily="34" charset="0"/>
                <a:cs typeface="Times New Roman" pitchFamily="18" charset="0"/>
              </a:rPr>
              <a:t>categorias</a:t>
            </a:r>
            <a:endPar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622300" algn="l"/>
              </a:tabLst>
            </a:pPr>
            <a:endParaRPr kumimoji="0" lang="pt-BR" altLang="pt-BR" sz="2000" b="0" i="0" u="none" strike="noStrike" cap="none" normalizeH="0" baseline="0" dirty="0" smtClean="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2300" algn="l"/>
              </a:tabLst>
            </a:pPr>
            <a:r>
              <a:rPr kumimoji="0" lang="en-US" altLang="pt-BR" sz="2000" b="0" i="1" u="none" strike="noStrike" cap="none" normalizeH="0" baseline="0" dirty="0" smtClean="0">
                <a:ln>
                  <a:noFill/>
                </a:ln>
                <a:solidFill>
                  <a:schemeClr val="tx1"/>
                </a:solidFill>
                <a:effectLst/>
                <a:latin typeface="+mn-lt"/>
                <a:ea typeface="Calibri" pitchFamily="34" charset="0"/>
                <a:cs typeface="Calibri" pitchFamily="34" charset="0"/>
              </a:rPr>
              <a:t>Workflows com </a:t>
            </a:r>
            <a:r>
              <a:rPr kumimoji="0" lang="en-US" altLang="pt-BR" sz="2000" b="0" i="1" u="none" strike="noStrike" cap="none" normalizeH="0" baseline="0" dirty="0" err="1" smtClean="0">
                <a:ln>
                  <a:noFill/>
                </a:ln>
                <a:solidFill>
                  <a:schemeClr val="tx1"/>
                </a:solidFill>
                <a:effectLst/>
                <a:latin typeface="+mn-lt"/>
                <a:ea typeface="Calibri" pitchFamily="34" charset="0"/>
                <a:cs typeface="Calibri" pitchFamily="34" charset="0"/>
              </a:rPr>
              <a:t>telas</a:t>
            </a:r>
            <a:r>
              <a:rPr lang="en-US" altLang="pt-BR" sz="2000" i="1" dirty="0">
                <a:latin typeface="+mn-lt"/>
                <a:ea typeface="Calibri" pitchFamily="34" charset="0"/>
                <a:cs typeface="Calibri" pitchFamily="34" charset="0"/>
              </a:rPr>
              <a:t> </a:t>
            </a:r>
            <a:r>
              <a:rPr kumimoji="0" lang="en-US" altLang="pt-BR" sz="2000" b="0" i="1" u="none" strike="noStrike" cap="none" normalizeH="0" baseline="0" dirty="0" smtClean="0">
                <a:ln>
                  <a:noFill/>
                </a:ln>
                <a:solidFill>
                  <a:schemeClr val="tx1"/>
                </a:solidFill>
                <a:effectLst/>
                <a:latin typeface="+mn-lt"/>
                <a:ea typeface="Calibri" pitchFamily="34" charset="0"/>
                <a:cs typeface="Calibri" pitchFamily="34" charset="0"/>
              </a:rPr>
              <a:t>padrão</a:t>
            </a:r>
            <a:r>
              <a:rPr kumimoji="0" lang="en-US" altLang="pt-BR" sz="2000" b="0" i="1" u="none" strike="noStrike" cap="none" normalizeH="0" baseline="0" dirty="0" smtClean="0">
                <a:ln>
                  <a:noFill/>
                </a:ln>
                <a:solidFill>
                  <a:schemeClr val="tx1"/>
                </a:solidFill>
                <a:effectLst/>
                <a:latin typeface="+mn-lt"/>
                <a:ea typeface="Times New Roman" pitchFamily="18" charset="0"/>
                <a:cs typeface="Times New Roman" pitchFamily="18" charset="0"/>
              </a:rPr>
              <a:t> </a:t>
            </a:r>
            <a:r>
              <a:rPr kumimoji="0" lang="en-US" altLang="pt-BR" sz="2000" b="0" i="1" u="none" strike="noStrike" cap="none" normalizeH="0" baseline="0" dirty="0" err="1" smtClean="0">
                <a:ln>
                  <a:noFill/>
                </a:ln>
                <a:solidFill>
                  <a:schemeClr val="tx1"/>
                </a:solidFill>
                <a:effectLst/>
                <a:latin typeface="+mn-lt"/>
                <a:ea typeface="Calibri" pitchFamily="34" charset="0"/>
                <a:cs typeface="Calibri" pitchFamily="34" charset="0"/>
              </a:rPr>
              <a:t>ou</a:t>
            </a:r>
            <a:r>
              <a:rPr kumimoji="0" lang="en-US" altLang="pt-BR" sz="2000" b="0" i="1" u="none" strike="noStrike" cap="none" normalizeH="0" baseline="0" dirty="0" smtClean="0">
                <a:ln>
                  <a:noFill/>
                </a:ln>
                <a:solidFill>
                  <a:schemeClr val="tx1"/>
                </a:solidFill>
                <a:effectLst/>
                <a:latin typeface="+mn-lt"/>
                <a:ea typeface="Calibri" pitchFamily="34" charset="0"/>
                <a:cs typeface="Calibri" pitchFamily="34" charset="0"/>
              </a:rPr>
              <a:t> </a:t>
            </a:r>
            <a:r>
              <a:rPr kumimoji="0" lang="en-US" altLang="pt-BR" sz="2000" b="0" i="1" u="none" strike="noStrike" cap="none" normalizeH="0" baseline="0" dirty="0" err="1" smtClean="0">
                <a:ln>
                  <a:noFill/>
                </a:ln>
                <a:solidFill>
                  <a:schemeClr val="tx1"/>
                </a:solidFill>
                <a:effectLst/>
                <a:latin typeface="+mn-lt"/>
                <a:ea typeface="Calibri" pitchFamily="34" charset="0"/>
                <a:cs typeface="Calibri" pitchFamily="34" charset="0"/>
              </a:rPr>
              <a:t>customizadas</a:t>
            </a:r>
            <a:endParaRPr kumimoji="0" lang="en-US" altLang="pt-BR" sz="2000" b="0" i="1" u="none" strike="noStrike" cap="none" normalizeH="0" baseline="0" dirty="0" smtClean="0">
              <a:ln>
                <a:noFill/>
              </a:ln>
              <a:solidFill>
                <a:schemeClr val="tx1"/>
              </a:solidFill>
              <a:effectLst/>
              <a:latin typeface="+mn-lt"/>
              <a:ea typeface="Calibri" pitchFamily="34" charset="0"/>
              <a:cs typeface="Calibri"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2300" algn="l"/>
              </a:tabLst>
            </a:pPr>
            <a:endParaRPr kumimoji="0" lang="pt-BR" altLang="pt-BR" sz="2000" b="0" i="0" u="none" strike="noStrike" cap="none" normalizeH="0" baseline="0" dirty="0" smtClean="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622300" algn="l"/>
              </a:tabLst>
            </a:pPr>
            <a:r>
              <a:rPr kumimoji="0" lang="en-US" altLang="pt-BR" sz="2000" b="0" i="0" u="none" strike="noStrike" cap="none" normalizeH="0" baseline="0" dirty="0" err="1" smtClean="0">
                <a:ln>
                  <a:noFill/>
                </a:ln>
                <a:solidFill>
                  <a:schemeClr val="tx1"/>
                </a:solidFill>
                <a:effectLst/>
                <a:latin typeface="+mn-lt"/>
                <a:ea typeface="Calibri" pitchFamily="34" charset="0"/>
                <a:cs typeface="Times New Roman" pitchFamily="18" charset="0"/>
              </a:rPr>
              <a:t>Executa</a:t>
            </a:r>
            <a:r>
              <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rPr>
              <a:t> </a:t>
            </a:r>
            <a:r>
              <a:rPr kumimoji="0" lang="en-US" altLang="pt-BR" sz="2000" b="0" i="0" u="none" strike="noStrike" cap="none" normalizeH="0" baseline="0" dirty="0" err="1" smtClean="0">
                <a:ln>
                  <a:noFill/>
                </a:ln>
                <a:solidFill>
                  <a:schemeClr val="tx1"/>
                </a:solidFill>
                <a:effectLst/>
                <a:latin typeface="+mn-lt"/>
                <a:ea typeface="Calibri" pitchFamily="34" charset="0"/>
                <a:cs typeface="Times New Roman" pitchFamily="18" charset="0"/>
              </a:rPr>
              <a:t>imediatamente</a:t>
            </a:r>
            <a:r>
              <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rPr>
              <a:t> </a:t>
            </a:r>
            <a:r>
              <a:rPr kumimoji="0" lang="en-US" altLang="pt-BR" sz="2000" b="0" i="0" u="none" strike="noStrike" cap="none" normalizeH="0" baseline="0" dirty="0" err="1" smtClean="0">
                <a:ln>
                  <a:noFill/>
                </a:ln>
                <a:solidFill>
                  <a:schemeClr val="tx1"/>
                </a:solidFill>
                <a:effectLst/>
                <a:latin typeface="+mn-lt"/>
                <a:ea typeface="Calibri" pitchFamily="34" charset="0"/>
                <a:cs typeface="Times New Roman" pitchFamily="18" charset="0"/>
              </a:rPr>
              <a:t>ou</a:t>
            </a:r>
            <a:r>
              <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rPr>
              <a:t> </a:t>
            </a:r>
            <a:r>
              <a:rPr lang="pt-BR" altLang="pt-BR" sz="2000" dirty="0" smtClean="0">
                <a:latin typeface="+mn-lt"/>
                <a:ea typeface="Calibri" pitchFamily="34" charset="0"/>
                <a:cs typeface="Times New Roman" pitchFamily="18" charset="0"/>
              </a:rPr>
              <a:t>de forma</a:t>
            </a:r>
            <a:r>
              <a:rPr kumimoji="0" lang="pt-BR" altLang="pt-BR" sz="2000" b="0" i="0" u="none" strike="noStrike" cap="none" normalizeH="0" dirty="0" smtClean="0">
                <a:ln>
                  <a:noFill/>
                </a:ln>
                <a:solidFill>
                  <a:schemeClr val="tx1"/>
                </a:solidFill>
                <a:effectLst/>
                <a:latin typeface="+mn-lt"/>
                <a:ea typeface="Calibri" pitchFamily="34" charset="0"/>
                <a:cs typeface="Times New Roman" pitchFamily="18" charset="0"/>
              </a:rPr>
              <a:t> agendada</a:t>
            </a:r>
            <a:endParaRPr kumimoji="0" lang="en-US" altLang="pt-BR" sz="2000" b="0" i="0" u="none" strike="noStrike" cap="none" normalizeH="0" baseline="0" dirty="0" smtClean="0">
              <a:ln>
                <a:noFill/>
              </a:ln>
              <a:solidFill>
                <a:schemeClr val="tx1"/>
              </a:solidFill>
              <a:effectLst/>
              <a:latin typeface="+mn-lt"/>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22300" algn="l"/>
              </a:tabLst>
            </a:pPr>
            <a:r>
              <a:rPr kumimoji="0" lang="en-US" altLang="pt-BR" sz="11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r>
            <a:br>
              <a:rPr kumimoji="0" lang="en-US" altLang="pt-BR" sz="11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br>
            <a:endParaRPr kumimoji="0" lang="pt-BR" altLang="pt-BR"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22300" algn="l"/>
              </a:tabLst>
            </a:pPr>
            <a:endParaRPr kumimoji="0" lang="pt-BR" altLang="pt-BR"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2076085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6" name="Group 2"/>
          <p:cNvGrpSpPr>
            <a:grpSpLocks/>
          </p:cNvGrpSpPr>
          <p:nvPr/>
        </p:nvGrpSpPr>
        <p:grpSpPr bwMode="auto">
          <a:xfrm>
            <a:off x="942975" y="4792663"/>
            <a:ext cx="2967038" cy="890587"/>
            <a:chOff x="320" y="1426"/>
            <a:chExt cx="1869" cy="561"/>
          </a:xfrm>
        </p:grpSpPr>
        <p:sp>
          <p:nvSpPr>
            <p:cNvPr id="3618819" name="AutoShape 3"/>
            <p:cNvSpPr>
              <a:spLocks noChangeArrowheads="1"/>
            </p:cNvSpPr>
            <p:nvPr/>
          </p:nvSpPr>
          <p:spPr bwMode="auto">
            <a:xfrm>
              <a:off x="1279" y="1448"/>
              <a:ext cx="178" cy="397"/>
            </a:xfrm>
            <a:prstGeom prst="can">
              <a:avLst>
                <a:gd name="adj" fmla="val 29005"/>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20" name="AutoShape 4"/>
            <p:cNvSpPr>
              <a:spLocks noChangeArrowheads="1"/>
            </p:cNvSpPr>
            <p:nvPr/>
          </p:nvSpPr>
          <p:spPr bwMode="auto">
            <a:xfrm>
              <a:off x="1095" y="1453"/>
              <a:ext cx="179" cy="397"/>
            </a:xfrm>
            <a:prstGeom prst="can">
              <a:avLst>
                <a:gd name="adj" fmla="val 28843"/>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21" name="AutoShape 5"/>
            <p:cNvSpPr>
              <a:spLocks noChangeArrowheads="1"/>
            </p:cNvSpPr>
            <p:nvPr/>
          </p:nvSpPr>
          <p:spPr bwMode="auto">
            <a:xfrm>
              <a:off x="1363" y="1517"/>
              <a:ext cx="179" cy="397"/>
            </a:xfrm>
            <a:prstGeom prst="can">
              <a:avLst>
                <a:gd name="adj" fmla="val 28843"/>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22" name="AutoShape 6"/>
            <p:cNvSpPr>
              <a:spLocks noChangeArrowheads="1"/>
            </p:cNvSpPr>
            <p:nvPr/>
          </p:nvSpPr>
          <p:spPr bwMode="auto">
            <a:xfrm>
              <a:off x="1020" y="1528"/>
              <a:ext cx="179" cy="397"/>
            </a:xfrm>
            <a:prstGeom prst="can">
              <a:avLst>
                <a:gd name="adj" fmla="val 28843"/>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23" name="AutoShape 7"/>
            <p:cNvSpPr>
              <a:spLocks noChangeArrowheads="1"/>
            </p:cNvSpPr>
            <p:nvPr/>
          </p:nvSpPr>
          <p:spPr bwMode="auto">
            <a:xfrm>
              <a:off x="1195" y="1579"/>
              <a:ext cx="178" cy="397"/>
            </a:xfrm>
            <a:prstGeom prst="can">
              <a:avLst>
                <a:gd name="adj" fmla="val 29005"/>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grpSp>
          <p:nvGrpSpPr>
            <p:cNvPr id="67799" name="Group 8"/>
            <p:cNvGrpSpPr>
              <a:grpSpLocks/>
            </p:cNvGrpSpPr>
            <p:nvPr/>
          </p:nvGrpSpPr>
          <p:grpSpPr bwMode="auto">
            <a:xfrm>
              <a:off x="320" y="1426"/>
              <a:ext cx="565" cy="561"/>
              <a:chOff x="320" y="1426"/>
              <a:chExt cx="565" cy="561"/>
            </a:xfrm>
          </p:grpSpPr>
          <p:sp>
            <p:nvSpPr>
              <p:cNvPr id="3618825" name="AutoShape 9"/>
              <p:cNvSpPr>
                <a:spLocks noChangeArrowheads="1"/>
              </p:cNvSpPr>
              <p:nvPr/>
            </p:nvSpPr>
            <p:spPr bwMode="auto">
              <a:xfrm>
                <a:off x="599" y="1426"/>
                <a:ext cx="178" cy="397"/>
              </a:xfrm>
              <a:prstGeom prst="can">
                <a:avLst>
                  <a:gd name="adj" fmla="val 29005"/>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26" name="AutoShape 10"/>
              <p:cNvSpPr>
                <a:spLocks noChangeArrowheads="1"/>
              </p:cNvSpPr>
              <p:nvPr/>
            </p:nvSpPr>
            <p:spPr bwMode="auto">
              <a:xfrm>
                <a:off x="415" y="1431"/>
                <a:ext cx="179" cy="397"/>
              </a:xfrm>
              <a:prstGeom prst="can">
                <a:avLst>
                  <a:gd name="adj" fmla="val 28843"/>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27" name="AutoShape 11"/>
              <p:cNvSpPr>
                <a:spLocks noChangeArrowheads="1"/>
              </p:cNvSpPr>
              <p:nvPr/>
            </p:nvSpPr>
            <p:spPr bwMode="auto">
              <a:xfrm>
                <a:off x="320" y="1502"/>
                <a:ext cx="179" cy="430"/>
              </a:xfrm>
              <a:prstGeom prst="can">
                <a:avLst>
                  <a:gd name="adj" fmla="val 31240"/>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28" name="AutoShape 12"/>
              <p:cNvSpPr>
                <a:spLocks noChangeArrowheads="1"/>
              </p:cNvSpPr>
              <p:nvPr/>
            </p:nvSpPr>
            <p:spPr bwMode="auto">
              <a:xfrm>
                <a:off x="514" y="1557"/>
                <a:ext cx="179" cy="430"/>
              </a:xfrm>
              <a:prstGeom prst="can">
                <a:avLst>
                  <a:gd name="adj" fmla="val 31240"/>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29" name="AutoShape 13"/>
              <p:cNvSpPr>
                <a:spLocks noChangeArrowheads="1"/>
              </p:cNvSpPr>
              <p:nvPr/>
            </p:nvSpPr>
            <p:spPr bwMode="auto">
              <a:xfrm>
                <a:off x="706" y="1502"/>
                <a:ext cx="179" cy="430"/>
              </a:xfrm>
              <a:prstGeom prst="can">
                <a:avLst>
                  <a:gd name="adj" fmla="val 31240"/>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67813" name="Text Box 14"/>
              <p:cNvSpPr txBox="1">
                <a:spLocks noChangeArrowheads="1"/>
              </p:cNvSpPr>
              <p:nvPr/>
            </p:nvSpPr>
            <p:spPr bwMode="auto">
              <a:xfrm>
                <a:off x="424" y="1631"/>
                <a:ext cx="3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bg1"/>
                    </a:solidFill>
                    <a:latin typeface="Arial" charset="0"/>
                  </a:rPr>
                  <a:t>RG1</a:t>
                </a:r>
              </a:p>
            </p:txBody>
          </p:sp>
        </p:grpSp>
        <p:sp>
          <p:nvSpPr>
            <p:cNvPr id="67800" name="Text Box 15"/>
            <p:cNvSpPr txBox="1">
              <a:spLocks noChangeArrowheads="1"/>
            </p:cNvSpPr>
            <p:nvPr/>
          </p:nvSpPr>
          <p:spPr bwMode="auto">
            <a:xfrm>
              <a:off x="1094" y="1631"/>
              <a:ext cx="3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bg1"/>
                  </a:solidFill>
                  <a:latin typeface="Arial" charset="0"/>
                </a:rPr>
                <a:t>RG2</a:t>
              </a:r>
            </a:p>
          </p:txBody>
        </p:sp>
        <p:grpSp>
          <p:nvGrpSpPr>
            <p:cNvPr id="67801" name="Group 16"/>
            <p:cNvGrpSpPr>
              <a:grpSpLocks/>
            </p:cNvGrpSpPr>
            <p:nvPr/>
          </p:nvGrpSpPr>
          <p:grpSpPr bwMode="auto">
            <a:xfrm>
              <a:off x="1667" y="1426"/>
              <a:ext cx="522" cy="560"/>
              <a:chOff x="1667" y="1426"/>
              <a:chExt cx="522" cy="560"/>
            </a:xfrm>
          </p:grpSpPr>
          <p:sp>
            <p:nvSpPr>
              <p:cNvPr id="3618833" name="AutoShape 17"/>
              <p:cNvSpPr>
                <a:spLocks noChangeArrowheads="1"/>
              </p:cNvSpPr>
              <p:nvPr/>
            </p:nvSpPr>
            <p:spPr bwMode="auto">
              <a:xfrm>
                <a:off x="1926" y="1426"/>
                <a:ext cx="178" cy="397"/>
              </a:xfrm>
              <a:prstGeom prst="can">
                <a:avLst>
                  <a:gd name="adj" fmla="val 29005"/>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34" name="AutoShape 18"/>
              <p:cNvSpPr>
                <a:spLocks noChangeArrowheads="1"/>
              </p:cNvSpPr>
              <p:nvPr/>
            </p:nvSpPr>
            <p:spPr bwMode="auto">
              <a:xfrm>
                <a:off x="1742" y="1431"/>
                <a:ext cx="179" cy="397"/>
              </a:xfrm>
              <a:prstGeom prst="can">
                <a:avLst>
                  <a:gd name="adj" fmla="val 28843"/>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35" name="AutoShape 19"/>
              <p:cNvSpPr>
                <a:spLocks noChangeArrowheads="1"/>
              </p:cNvSpPr>
              <p:nvPr/>
            </p:nvSpPr>
            <p:spPr bwMode="auto">
              <a:xfrm>
                <a:off x="1667" y="1506"/>
                <a:ext cx="179" cy="430"/>
              </a:xfrm>
              <a:prstGeom prst="can">
                <a:avLst>
                  <a:gd name="adj" fmla="val 31240"/>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36" name="AutoShape 20"/>
              <p:cNvSpPr>
                <a:spLocks noChangeArrowheads="1"/>
              </p:cNvSpPr>
              <p:nvPr/>
            </p:nvSpPr>
            <p:spPr bwMode="auto">
              <a:xfrm>
                <a:off x="2010" y="1495"/>
                <a:ext cx="179" cy="430"/>
              </a:xfrm>
              <a:prstGeom prst="can">
                <a:avLst>
                  <a:gd name="adj" fmla="val 31240"/>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837" name="AutoShape 21"/>
              <p:cNvSpPr>
                <a:spLocks noChangeArrowheads="1"/>
              </p:cNvSpPr>
              <p:nvPr/>
            </p:nvSpPr>
            <p:spPr bwMode="auto">
              <a:xfrm>
                <a:off x="1843" y="1556"/>
                <a:ext cx="179" cy="430"/>
              </a:xfrm>
              <a:prstGeom prst="can">
                <a:avLst>
                  <a:gd name="adj" fmla="val 31240"/>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67807" name="Text Box 22"/>
              <p:cNvSpPr txBox="1">
                <a:spLocks noChangeArrowheads="1"/>
              </p:cNvSpPr>
              <p:nvPr/>
            </p:nvSpPr>
            <p:spPr bwMode="auto">
              <a:xfrm>
                <a:off x="1746" y="1631"/>
                <a:ext cx="3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bg1"/>
                    </a:solidFill>
                    <a:latin typeface="Arial" charset="0"/>
                  </a:rPr>
                  <a:t>RG3</a:t>
                </a:r>
              </a:p>
            </p:txBody>
          </p:sp>
        </p:grpSp>
      </p:grpSp>
      <p:grpSp>
        <p:nvGrpSpPr>
          <p:cNvPr id="5" name="Group 23"/>
          <p:cNvGrpSpPr>
            <a:grpSpLocks/>
          </p:cNvGrpSpPr>
          <p:nvPr/>
        </p:nvGrpSpPr>
        <p:grpSpPr bwMode="auto">
          <a:xfrm>
            <a:off x="242888" y="1960563"/>
            <a:ext cx="4576762" cy="4646612"/>
            <a:chOff x="153" y="1393"/>
            <a:chExt cx="2883" cy="2927"/>
          </a:xfrm>
        </p:grpSpPr>
        <p:grpSp>
          <p:nvGrpSpPr>
            <p:cNvPr id="67632" name="Group 24"/>
            <p:cNvGrpSpPr>
              <a:grpSpLocks/>
            </p:cNvGrpSpPr>
            <p:nvPr/>
          </p:nvGrpSpPr>
          <p:grpSpPr bwMode="auto">
            <a:xfrm>
              <a:off x="153" y="1393"/>
              <a:ext cx="2883" cy="2090"/>
              <a:chOff x="153" y="1393"/>
              <a:chExt cx="2883" cy="2090"/>
            </a:xfrm>
          </p:grpSpPr>
          <p:sp>
            <p:nvSpPr>
              <p:cNvPr id="3618841" name="Freeform 25"/>
              <p:cNvSpPr>
                <a:spLocks/>
              </p:cNvSpPr>
              <p:nvPr/>
            </p:nvSpPr>
            <p:spPr bwMode="gray">
              <a:xfrm>
                <a:off x="156" y="3091"/>
                <a:ext cx="2880" cy="392"/>
              </a:xfrm>
              <a:custGeom>
                <a:avLst/>
                <a:gdLst/>
                <a:ahLst/>
                <a:cxnLst>
                  <a:cxn ang="0">
                    <a:pos x="0" y="0"/>
                  </a:cxn>
                  <a:cxn ang="0">
                    <a:pos x="2880" y="0"/>
                  </a:cxn>
                  <a:cxn ang="0">
                    <a:pos x="2626" y="392"/>
                  </a:cxn>
                  <a:cxn ang="0">
                    <a:pos x="213" y="392"/>
                  </a:cxn>
                  <a:cxn ang="0">
                    <a:pos x="0" y="0"/>
                  </a:cxn>
                </a:cxnLst>
                <a:rect l="0" t="0" r="r" b="b"/>
                <a:pathLst>
                  <a:path w="2880" h="392">
                    <a:moveTo>
                      <a:pt x="0" y="0"/>
                    </a:moveTo>
                    <a:lnTo>
                      <a:pt x="2880" y="0"/>
                    </a:lnTo>
                    <a:lnTo>
                      <a:pt x="2626" y="392"/>
                    </a:lnTo>
                    <a:lnTo>
                      <a:pt x="213" y="392"/>
                    </a:lnTo>
                    <a:lnTo>
                      <a:pt x="0" y="0"/>
                    </a:lnTo>
                    <a:close/>
                  </a:path>
                </a:pathLst>
              </a:custGeom>
              <a:gradFill rotWithShape="0">
                <a:gsLst>
                  <a:gs pos="0">
                    <a:schemeClr val="bg2">
                      <a:gamma/>
                      <a:tint val="0"/>
                      <a:invGamma/>
                    </a:schemeClr>
                  </a:gs>
                  <a:gs pos="100000">
                    <a:schemeClr val="bg2"/>
                  </a:gs>
                </a:gsLst>
                <a:lin ang="5400000" scaled="1"/>
              </a:gradFill>
              <a:ln w="12700" cap="flat" cmpd="sng">
                <a:noFill/>
                <a:prstDash val="solid"/>
                <a:round/>
                <a:headEnd type="none" w="med" len="med"/>
                <a:tailEnd type="none" w="med" len="med"/>
              </a:ln>
              <a:effectLst/>
            </p:spPr>
            <p:txBody>
              <a:bodyPr wrap="none" anchor="ctr"/>
              <a:lstStyle/>
              <a:p>
                <a:pPr>
                  <a:defRPr/>
                </a:pPr>
                <a:endParaRPr lang="pt-BR"/>
              </a:p>
            </p:txBody>
          </p:sp>
          <p:grpSp>
            <p:nvGrpSpPr>
              <p:cNvPr id="67659" name="Group 26"/>
              <p:cNvGrpSpPr>
                <a:grpSpLocks/>
              </p:cNvGrpSpPr>
              <p:nvPr/>
            </p:nvGrpSpPr>
            <p:grpSpPr bwMode="auto">
              <a:xfrm>
                <a:off x="153" y="1393"/>
                <a:ext cx="2880" cy="1680"/>
                <a:chOff x="1824" y="1204"/>
                <a:chExt cx="2956" cy="1680"/>
              </a:xfrm>
            </p:grpSpPr>
            <p:sp>
              <p:nvSpPr>
                <p:cNvPr id="67792" name="Rectangle 27"/>
                <p:cNvSpPr>
                  <a:spLocks noChangeArrowheads="1"/>
                </p:cNvSpPr>
                <p:nvPr/>
              </p:nvSpPr>
              <p:spPr bwMode="gray">
                <a:xfrm>
                  <a:off x="1824" y="1204"/>
                  <a:ext cx="2956" cy="168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93" name="Text Box 28"/>
                <p:cNvSpPr txBox="1">
                  <a:spLocks noChangeArrowheads="1"/>
                </p:cNvSpPr>
                <p:nvPr/>
              </p:nvSpPr>
              <p:spPr bwMode="gray">
                <a:xfrm>
                  <a:off x="3288" y="2148"/>
                  <a:ext cx="1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sz="2400" b="0">
                    <a:solidFill>
                      <a:schemeClr val="tx1"/>
                    </a:solidFill>
                    <a:latin typeface="Arial" charset="0"/>
                  </a:endParaRPr>
                </a:p>
              </p:txBody>
            </p:sp>
          </p:grpSp>
          <p:sp>
            <p:nvSpPr>
              <p:cNvPr id="67660" name="Rectangle 29"/>
              <p:cNvSpPr>
                <a:spLocks noChangeArrowheads="1"/>
              </p:cNvSpPr>
              <p:nvPr/>
            </p:nvSpPr>
            <p:spPr bwMode="gray">
              <a:xfrm>
                <a:off x="153"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61" name="Rectangle 30"/>
              <p:cNvSpPr>
                <a:spLocks noChangeArrowheads="1"/>
              </p:cNvSpPr>
              <p:nvPr/>
            </p:nvSpPr>
            <p:spPr bwMode="gray">
              <a:xfrm>
                <a:off x="153"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62" name="Rectangle 31"/>
              <p:cNvSpPr>
                <a:spLocks noChangeArrowheads="1"/>
              </p:cNvSpPr>
              <p:nvPr/>
            </p:nvSpPr>
            <p:spPr bwMode="gray">
              <a:xfrm>
                <a:off x="153"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63" name="Rectangle 32"/>
              <p:cNvSpPr>
                <a:spLocks noChangeArrowheads="1"/>
              </p:cNvSpPr>
              <p:nvPr/>
            </p:nvSpPr>
            <p:spPr bwMode="gray">
              <a:xfrm>
                <a:off x="153"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64" name="Rectangle 33"/>
              <p:cNvSpPr>
                <a:spLocks noChangeArrowheads="1"/>
              </p:cNvSpPr>
              <p:nvPr/>
            </p:nvSpPr>
            <p:spPr bwMode="gray">
              <a:xfrm>
                <a:off x="442"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65" name="Rectangle 34"/>
              <p:cNvSpPr>
                <a:spLocks noChangeArrowheads="1"/>
              </p:cNvSpPr>
              <p:nvPr/>
            </p:nvSpPr>
            <p:spPr bwMode="gray">
              <a:xfrm>
                <a:off x="442"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66" name="Rectangle 35"/>
              <p:cNvSpPr>
                <a:spLocks noChangeArrowheads="1"/>
              </p:cNvSpPr>
              <p:nvPr/>
            </p:nvSpPr>
            <p:spPr bwMode="gray">
              <a:xfrm>
                <a:off x="442"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67" name="Rectangle 36"/>
              <p:cNvSpPr>
                <a:spLocks noChangeArrowheads="1"/>
              </p:cNvSpPr>
              <p:nvPr/>
            </p:nvSpPr>
            <p:spPr bwMode="gray">
              <a:xfrm>
                <a:off x="442"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68" name="Rectangle 37"/>
              <p:cNvSpPr>
                <a:spLocks noChangeArrowheads="1"/>
              </p:cNvSpPr>
              <p:nvPr/>
            </p:nvSpPr>
            <p:spPr bwMode="gray">
              <a:xfrm>
                <a:off x="729"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69" name="Rectangle 38"/>
              <p:cNvSpPr>
                <a:spLocks noChangeArrowheads="1"/>
              </p:cNvSpPr>
              <p:nvPr/>
            </p:nvSpPr>
            <p:spPr bwMode="gray">
              <a:xfrm>
                <a:off x="729"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0" name="Rectangle 39"/>
              <p:cNvSpPr>
                <a:spLocks noChangeArrowheads="1"/>
              </p:cNvSpPr>
              <p:nvPr/>
            </p:nvSpPr>
            <p:spPr bwMode="gray">
              <a:xfrm>
                <a:off x="729"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1" name="Rectangle 40"/>
              <p:cNvSpPr>
                <a:spLocks noChangeArrowheads="1"/>
              </p:cNvSpPr>
              <p:nvPr/>
            </p:nvSpPr>
            <p:spPr bwMode="gray">
              <a:xfrm>
                <a:off x="729"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2" name="Rectangle 41"/>
              <p:cNvSpPr>
                <a:spLocks noChangeArrowheads="1"/>
              </p:cNvSpPr>
              <p:nvPr/>
            </p:nvSpPr>
            <p:spPr bwMode="gray">
              <a:xfrm>
                <a:off x="1017"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3" name="Rectangle 42"/>
              <p:cNvSpPr>
                <a:spLocks noChangeArrowheads="1"/>
              </p:cNvSpPr>
              <p:nvPr/>
            </p:nvSpPr>
            <p:spPr bwMode="gray">
              <a:xfrm>
                <a:off x="1017"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4" name="Rectangle 43"/>
              <p:cNvSpPr>
                <a:spLocks noChangeArrowheads="1"/>
              </p:cNvSpPr>
              <p:nvPr/>
            </p:nvSpPr>
            <p:spPr bwMode="gray">
              <a:xfrm>
                <a:off x="1017"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5" name="Rectangle 44"/>
              <p:cNvSpPr>
                <a:spLocks noChangeArrowheads="1"/>
              </p:cNvSpPr>
              <p:nvPr/>
            </p:nvSpPr>
            <p:spPr bwMode="gray">
              <a:xfrm>
                <a:off x="1017"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6" name="Rectangle 45"/>
              <p:cNvSpPr>
                <a:spLocks noChangeArrowheads="1"/>
              </p:cNvSpPr>
              <p:nvPr/>
            </p:nvSpPr>
            <p:spPr bwMode="gray">
              <a:xfrm>
                <a:off x="1305"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7" name="Rectangle 46"/>
              <p:cNvSpPr>
                <a:spLocks noChangeArrowheads="1"/>
              </p:cNvSpPr>
              <p:nvPr/>
            </p:nvSpPr>
            <p:spPr bwMode="gray">
              <a:xfrm>
                <a:off x="1305"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8" name="Rectangle 47"/>
              <p:cNvSpPr>
                <a:spLocks noChangeArrowheads="1"/>
              </p:cNvSpPr>
              <p:nvPr/>
            </p:nvSpPr>
            <p:spPr bwMode="gray">
              <a:xfrm>
                <a:off x="1305"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79" name="Rectangle 48"/>
              <p:cNvSpPr>
                <a:spLocks noChangeArrowheads="1"/>
              </p:cNvSpPr>
              <p:nvPr/>
            </p:nvSpPr>
            <p:spPr bwMode="gray">
              <a:xfrm>
                <a:off x="1305"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0" name="Rectangle 49"/>
              <p:cNvSpPr>
                <a:spLocks noChangeArrowheads="1"/>
              </p:cNvSpPr>
              <p:nvPr/>
            </p:nvSpPr>
            <p:spPr bwMode="gray">
              <a:xfrm>
                <a:off x="1593"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1" name="Rectangle 50"/>
              <p:cNvSpPr>
                <a:spLocks noChangeArrowheads="1"/>
              </p:cNvSpPr>
              <p:nvPr/>
            </p:nvSpPr>
            <p:spPr bwMode="gray">
              <a:xfrm>
                <a:off x="1593"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2" name="Rectangle 51"/>
              <p:cNvSpPr>
                <a:spLocks noChangeArrowheads="1"/>
              </p:cNvSpPr>
              <p:nvPr/>
            </p:nvSpPr>
            <p:spPr bwMode="gray">
              <a:xfrm>
                <a:off x="1593"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3" name="Rectangle 52"/>
              <p:cNvSpPr>
                <a:spLocks noChangeArrowheads="1"/>
              </p:cNvSpPr>
              <p:nvPr/>
            </p:nvSpPr>
            <p:spPr bwMode="gray">
              <a:xfrm>
                <a:off x="1593"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4" name="Rectangle 53"/>
              <p:cNvSpPr>
                <a:spLocks noChangeArrowheads="1"/>
              </p:cNvSpPr>
              <p:nvPr/>
            </p:nvSpPr>
            <p:spPr bwMode="gray">
              <a:xfrm>
                <a:off x="1593"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5" name="Rectangle 54"/>
              <p:cNvSpPr>
                <a:spLocks noChangeArrowheads="1"/>
              </p:cNvSpPr>
              <p:nvPr/>
            </p:nvSpPr>
            <p:spPr bwMode="gray">
              <a:xfrm>
                <a:off x="1881"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6" name="Rectangle 55"/>
              <p:cNvSpPr>
                <a:spLocks noChangeArrowheads="1"/>
              </p:cNvSpPr>
              <p:nvPr/>
            </p:nvSpPr>
            <p:spPr bwMode="gray">
              <a:xfrm>
                <a:off x="1881"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7" name="Rectangle 56"/>
              <p:cNvSpPr>
                <a:spLocks noChangeArrowheads="1"/>
              </p:cNvSpPr>
              <p:nvPr/>
            </p:nvSpPr>
            <p:spPr bwMode="gray">
              <a:xfrm>
                <a:off x="1881"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8" name="Rectangle 57"/>
              <p:cNvSpPr>
                <a:spLocks noChangeArrowheads="1"/>
              </p:cNvSpPr>
              <p:nvPr/>
            </p:nvSpPr>
            <p:spPr bwMode="gray">
              <a:xfrm>
                <a:off x="1881"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89" name="Rectangle 58"/>
              <p:cNvSpPr>
                <a:spLocks noChangeArrowheads="1"/>
              </p:cNvSpPr>
              <p:nvPr/>
            </p:nvSpPr>
            <p:spPr bwMode="gray">
              <a:xfrm>
                <a:off x="1881"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0" name="Rectangle 59"/>
              <p:cNvSpPr>
                <a:spLocks noChangeArrowheads="1"/>
              </p:cNvSpPr>
              <p:nvPr/>
            </p:nvSpPr>
            <p:spPr bwMode="gray">
              <a:xfrm>
                <a:off x="2169"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1" name="Rectangle 60"/>
              <p:cNvSpPr>
                <a:spLocks noChangeArrowheads="1"/>
              </p:cNvSpPr>
              <p:nvPr/>
            </p:nvSpPr>
            <p:spPr bwMode="gray">
              <a:xfrm>
                <a:off x="2169"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2" name="Rectangle 61"/>
              <p:cNvSpPr>
                <a:spLocks noChangeArrowheads="1"/>
              </p:cNvSpPr>
              <p:nvPr/>
            </p:nvSpPr>
            <p:spPr bwMode="gray">
              <a:xfrm>
                <a:off x="2169"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3" name="Rectangle 62"/>
              <p:cNvSpPr>
                <a:spLocks noChangeArrowheads="1"/>
              </p:cNvSpPr>
              <p:nvPr/>
            </p:nvSpPr>
            <p:spPr bwMode="gray">
              <a:xfrm>
                <a:off x="2169"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4" name="Rectangle 63"/>
              <p:cNvSpPr>
                <a:spLocks noChangeArrowheads="1"/>
              </p:cNvSpPr>
              <p:nvPr/>
            </p:nvSpPr>
            <p:spPr bwMode="gray">
              <a:xfrm>
                <a:off x="2169"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5" name="Rectangle 64"/>
              <p:cNvSpPr>
                <a:spLocks noChangeArrowheads="1"/>
              </p:cNvSpPr>
              <p:nvPr/>
            </p:nvSpPr>
            <p:spPr bwMode="gray">
              <a:xfrm>
                <a:off x="2457"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6" name="Rectangle 65"/>
              <p:cNvSpPr>
                <a:spLocks noChangeArrowheads="1"/>
              </p:cNvSpPr>
              <p:nvPr/>
            </p:nvSpPr>
            <p:spPr bwMode="gray">
              <a:xfrm>
                <a:off x="2457"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7" name="Rectangle 66"/>
              <p:cNvSpPr>
                <a:spLocks noChangeArrowheads="1"/>
              </p:cNvSpPr>
              <p:nvPr/>
            </p:nvSpPr>
            <p:spPr bwMode="gray">
              <a:xfrm>
                <a:off x="2457"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8" name="Rectangle 67"/>
              <p:cNvSpPr>
                <a:spLocks noChangeArrowheads="1"/>
              </p:cNvSpPr>
              <p:nvPr/>
            </p:nvSpPr>
            <p:spPr bwMode="gray">
              <a:xfrm>
                <a:off x="2457"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99" name="Rectangle 68"/>
              <p:cNvSpPr>
                <a:spLocks noChangeArrowheads="1"/>
              </p:cNvSpPr>
              <p:nvPr/>
            </p:nvSpPr>
            <p:spPr bwMode="gray">
              <a:xfrm>
                <a:off x="2457"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00" name="Rectangle 69"/>
              <p:cNvSpPr>
                <a:spLocks noChangeArrowheads="1"/>
              </p:cNvSpPr>
              <p:nvPr/>
            </p:nvSpPr>
            <p:spPr bwMode="gray">
              <a:xfrm>
                <a:off x="2745"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01" name="Rectangle 70"/>
              <p:cNvSpPr>
                <a:spLocks noChangeArrowheads="1"/>
              </p:cNvSpPr>
              <p:nvPr/>
            </p:nvSpPr>
            <p:spPr bwMode="gray">
              <a:xfrm>
                <a:off x="2745" y="211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02" name="Rectangle 71"/>
              <p:cNvSpPr>
                <a:spLocks noChangeArrowheads="1"/>
              </p:cNvSpPr>
              <p:nvPr/>
            </p:nvSpPr>
            <p:spPr bwMode="gray">
              <a:xfrm>
                <a:off x="2745" y="235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03" name="Rectangle 72"/>
              <p:cNvSpPr>
                <a:spLocks noChangeArrowheads="1"/>
              </p:cNvSpPr>
              <p:nvPr/>
            </p:nvSpPr>
            <p:spPr bwMode="gray">
              <a:xfrm>
                <a:off x="2745" y="25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04" name="Rectangle 73"/>
              <p:cNvSpPr>
                <a:spLocks noChangeArrowheads="1"/>
              </p:cNvSpPr>
              <p:nvPr/>
            </p:nvSpPr>
            <p:spPr bwMode="gray">
              <a:xfrm>
                <a:off x="2745" y="28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05" name="Text Box 74"/>
              <p:cNvSpPr txBox="1">
                <a:spLocks noChangeArrowheads="1"/>
              </p:cNvSpPr>
              <p:nvPr/>
            </p:nvSpPr>
            <p:spPr bwMode="gray">
              <a:xfrm>
                <a:off x="1056" y="2448"/>
                <a:ext cx="10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2400">
                    <a:solidFill>
                      <a:schemeClr val="tx1"/>
                    </a:solidFill>
                    <a:latin typeface="Arial" charset="0"/>
                  </a:rPr>
                  <a:t>Aggregate</a:t>
                </a:r>
              </a:p>
            </p:txBody>
          </p:sp>
          <p:grpSp>
            <p:nvGrpSpPr>
              <p:cNvPr id="67706" name="Group 75"/>
              <p:cNvGrpSpPr>
                <a:grpSpLocks/>
              </p:cNvGrpSpPr>
              <p:nvPr/>
            </p:nvGrpSpPr>
            <p:grpSpPr bwMode="auto">
              <a:xfrm>
                <a:off x="153" y="1393"/>
                <a:ext cx="289" cy="240"/>
                <a:chOff x="1968" y="1200"/>
                <a:chExt cx="289" cy="240"/>
              </a:xfrm>
            </p:grpSpPr>
            <p:sp>
              <p:nvSpPr>
                <p:cNvPr id="67790" name="Rectangle 76"/>
                <p:cNvSpPr>
                  <a:spLocks noChangeArrowheads="1"/>
                </p:cNvSpPr>
                <p:nvPr/>
              </p:nvSpPr>
              <p:spPr bwMode="gray">
                <a:xfrm>
                  <a:off x="1968" y="120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8893" name="Rectangle 77"/>
                <p:cNvSpPr>
                  <a:spLocks noChangeArrowheads="1"/>
                </p:cNvSpPr>
                <p:nvPr/>
              </p:nvSpPr>
              <p:spPr bwMode="gray">
                <a:xfrm>
                  <a:off x="1968" y="1200"/>
                  <a:ext cx="289" cy="240"/>
                </a:xfrm>
                <a:prstGeom prst="rect">
                  <a:avLst/>
                </a:prstGeom>
                <a:noFill/>
                <a:ln w="9525">
                  <a:solidFill>
                    <a:srgbClr val="85A4E1"/>
                  </a:solidFill>
                  <a:miter lim="800000"/>
                  <a:headEnd/>
                  <a:tailEnd/>
                </a:ln>
                <a:effectLst/>
              </p:spPr>
              <p:txBody>
                <a:bodyPr wrap="none" anchor="ctr"/>
                <a:lstStyle/>
                <a:p>
                  <a:pPr>
                    <a:defRPr/>
                  </a:pPr>
                  <a:endParaRPr lang="pt-BR" sz="1600" b="1">
                    <a:solidFill>
                      <a:schemeClr val="bg1"/>
                    </a:solidFill>
                    <a:effectLst>
                      <a:outerShdw blurRad="38100" dist="38100" dir="2700000" algn="tl">
                        <a:srgbClr val="C0C0C0"/>
                      </a:outerShdw>
                    </a:effectLst>
                  </a:endParaRPr>
                </a:p>
              </p:txBody>
            </p:sp>
          </p:grpSp>
          <p:grpSp>
            <p:nvGrpSpPr>
              <p:cNvPr id="67707" name="Group 78"/>
              <p:cNvGrpSpPr>
                <a:grpSpLocks/>
              </p:cNvGrpSpPr>
              <p:nvPr/>
            </p:nvGrpSpPr>
            <p:grpSpPr bwMode="auto">
              <a:xfrm>
                <a:off x="441" y="1393"/>
                <a:ext cx="290" cy="240"/>
                <a:chOff x="2255" y="1200"/>
                <a:chExt cx="290" cy="240"/>
              </a:xfrm>
            </p:grpSpPr>
            <p:sp>
              <p:nvSpPr>
                <p:cNvPr id="67788" name="Rectangle 79"/>
                <p:cNvSpPr>
                  <a:spLocks noChangeArrowheads="1"/>
                </p:cNvSpPr>
                <p:nvPr/>
              </p:nvSpPr>
              <p:spPr bwMode="gray">
                <a:xfrm>
                  <a:off x="2256" y="120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89" name="Rectangle 80"/>
                <p:cNvSpPr>
                  <a:spLocks noChangeArrowheads="1"/>
                </p:cNvSpPr>
                <p:nvPr/>
              </p:nvSpPr>
              <p:spPr bwMode="gray">
                <a:xfrm>
                  <a:off x="2255" y="120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sz="1600">
                    <a:solidFill>
                      <a:schemeClr val="bg1"/>
                    </a:solidFill>
                    <a:latin typeface="Arial" charset="0"/>
                  </a:endParaRPr>
                </a:p>
              </p:txBody>
            </p:sp>
          </p:grpSp>
          <p:sp>
            <p:nvSpPr>
              <p:cNvPr id="67708" name="Rectangle 81"/>
              <p:cNvSpPr>
                <a:spLocks noChangeArrowheads="1"/>
              </p:cNvSpPr>
              <p:nvPr/>
            </p:nvSpPr>
            <p:spPr bwMode="gray">
              <a:xfrm>
                <a:off x="729"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09" name="Rectangle 82"/>
              <p:cNvSpPr>
                <a:spLocks noChangeArrowheads="1"/>
              </p:cNvSpPr>
              <p:nvPr/>
            </p:nvSpPr>
            <p:spPr bwMode="gray">
              <a:xfrm>
                <a:off x="1305"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10" name="Rectangle 83"/>
              <p:cNvSpPr>
                <a:spLocks noChangeArrowheads="1"/>
              </p:cNvSpPr>
              <p:nvPr/>
            </p:nvSpPr>
            <p:spPr bwMode="gray">
              <a:xfrm>
                <a:off x="1593"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11" name="Rectangle 84"/>
              <p:cNvSpPr>
                <a:spLocks noChangeArrowheads="1"/>
              </p:cNvSpPr>
              <p:nvPr/>
            </p:nvSpPr>
            <p:spPr bwMode="gray">
              <a:xfrm>
                <a:off x="1881"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12" name="Rectangle 85"/>
              <p:cNvSpPr>
                <a:spLocks noChangeArrowheads="1"/>
              </p:cNvSpPr>
              <p:nvPr/>
            </p:nvSpPr>
            <p:spPr bwMode="gray">
              <a:xfrm>
                <a:off x="2169"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13" name="Rectangle 86"/>
              <p:cNvSpPr>
                <a:spLocks noChangeArrowheads="1"/>
              </p:cNvSpPr>
              <p:nvPr/>
            </p:nvSpPr>
            <p:spPr bwMode="gray">
              <a:xfrm>
                <a:off x="2457"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14" name="Rectangle 87"/>
              <p:cNvSpPr>
                <a:spLocks noChangeArrowheads="1"/>
              </p:cNvSpPr>
              <p:nvPr/>
            </p:nvSpPr>
            <p:spPr bwMode="gray">
              <a:xfrm>
                <a:off x="2745"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67715" name="Group 88"/>
              <p:cNvGrpSpPr>
                <a:grpSpLocks/>
              </p:cNvGrpSpPr>
              <p:nvPr/>
            </p:nvGrpSpPr>
            <p:grpSpPr bwMode="auto">
              <a:xfrm>
                <a:off x="153" y="1633"/>
                <a:ext cx="1441" cy="240"/>
                <a:chOff x="1409" y="1692"/>
                <a:chExt cx="1441" cy="240"/>
              </a:xfrm>
            </p:grpSpPr>
            <p:sp>
              <p:nvSpPr>
                <p:cNvPr id="67783" name="Rectangle 89"/>
                <p:cNvSpPr>
                  <a:spLocks noChangeArrowheads="1"/>
                </p:cNvSpPr>
                <p:nvPr/>
              </p:nvSpPr>
              <p:spPr bwMode="gray">
                <a:xfrm>
                  <a:off x="1409" y="1692"/>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84" name="Rectangle 90"/>
                <p:cNvSpPr>
                  <a:spLocks noChangeArrowheads="1"/>
                </p:cNvSpPr>
                <p:nvPr/>
              </p:nvSpPr>
              <p:spPr bwMode="gray">
                <a:xfrm>
                  <a:off x="1697" y="1692"/>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85" name="Rectangle 91"/>
                <p:cNvSpPr>
                  <a:spLocks noChangeArrowheads="1"/>
                </p:cNvSpPr>
                <p:nvPr/>
              </p:nvSpPr>
              <p:spPr bwMode="gray">
                <a:xfrm>
                  <a:off x="1985" y="1692"/>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86" name="Rectangle 92"/>
                <p:cNvSpPr>
                  <a:spLocks noChangeArrowheads="1"/>
                </p:cNvSpPr>
                <p:nvPr/>
              </p:nvSpPr>
              <p:spPr bwMode="gray">
                <a:xfrm>
                  <a:off x="2273" y="1692"/>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87" name="Rectangle 93"/>
                <p:cNvSpPr>
                  <a:spLocks noChangeArrowheads="1"/>
                </p:cNvSpPr>
                <p:nvPr/>
              </p:nvSpPr>
              <p:spPr bwMode="gray">
                <a:xfrm>
                  <a:off x="2561" y="1692"/>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sp>
            <p:nvSpPr>
              <p:cNvPr id="67716" name="Rectangle 94"/>
              <p:cNvSpPr>
                <a:spLocks noChangeArrowheads="1"/>
              </p:cNvSpPr>
              <p:nvPr/>
            </p:nvSpPr>
            <p:spPr bwMode="gray">
              <a:xfrm>
                <a:off x="1881"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17" name="Rectangle 95"/>
              <p:cNvSpPr>
                <a:spLocks noChangeArrowheads="1"/>
              </p:cNvSpPr>
              <p:nvPr/>
            </p:nvSpPr>
            <p:spPr bwMode="gray">
              <a:xfrm>
                <a:off x="2169"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18" name="Rectangle 96"/>
              <p:cNvSpPr>
                <a:spLocks noChangeArrowheads="1"/>
              </p:cNvSpPr>
              <p:nvPr/>
            </p:nvSpPr>
            <p:spPr bwMode="gray">
              <a:xfrm>
                <a:off x="2457"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19" name="Rectangle 97"/>
              <p:cNvSpPr>
                <a:spLocks noChangeArrowheads="1"/>
              </p:cNvSpPr>
              <p:nvPr/>
            </p:nvSpPr>
            <p:spPr bwMode="gray">
              <a:xfrm>
                <a:off x="2745"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67720" name="Group 98"/>
              <p:cNvGrpSpPr>
                <a:grpSpLocks/>
              </p:cNvGrpSpPr>
              <p:nvPr/>
            </p:nvGrpSpPr>
            <p:grpSpPr bwMode="auto">
              <a:xfrm>
                <a:off x="153" y="1870"/>
                <a:ext cx="1441" cy="243"/>
                <a:chOff x="1409" y="1929"/>
                <a:chExt cx="1441" cy="243"/>
              </a:xfrm>
            </p:grpSpPr>
            <p:sp>
              <p:nvSpPr>
                <p:cNvPr id="67778" name="Rectangle 99"/>
                <p:cNvSpPr>
                  <a:spLocks noChangeArrowheads="1"/>
                </p:cNvSpPr>
                <p:nvPr/>
              </p:nvSpPr>
              <p:spPr bwMode="gray">
                <a:xfrm>
                  <a:off x="2561" y="1929"/>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79" name="Rectangle 100"/>
                <p:cNvSpPr>
                  <a:spLocks noChangeArrowheads="1"/>
                </p:cNvSpPr>
                <p:nvPr/>
              </p:nvSpPr>
              <p:spPr bwMode="gray">
                <a:xfrm>
                  <a:off x="2273" y="1929"/>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80" name="Rectangle 101"/>
                <p:cNvSpPr>
                  <a:spLocks noChangeArrowheads="1"/>
                </p:cNvSpPr>
                <p:nvPr/>
              </p:nvSpPr>
              <p:spPr bwMode="gray">
                <a:xfrm>
                  <a:off x="1985" y="1929"/>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81" name="Rectangle 102"/>
                <p:cNvSpPr>
                  <a:spLocks noChangeArrowheads="1"/>
                </p:cNvSpPr>
                <p:nvPr/>
              </p:nvSpPr>
              <p:spPr bwMode="gray">
                <a:xfrm>
                  <a:off x="1409" y="1932"/>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82" name="Rectangle 103"/>
                <p:cNvSpPr>
                  <a:spLocks noChangeArrowheads="1"/>
                </p:cNvSpPr>
                <p:nvPr/>
              </p:nvSpPr>
              <p:spPr bwMode="gray">
                <a:xfrm>
                  <a:off x="1697" y="1932"/>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sp>
            <p:nvSpPr>
              <p:cNvPr id="67721" name="Rectangle 104"/>
              <p:cNvSpPr>
                <a:spLocks noChangeArrowheads="1"/>
              </p:cNvSpPr>
              <p:nvPr/>
            </p:nvSpPr>
            <p:spPr bwMode="gray">
              <a:xfrm>
                <a:off x="153"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22" name="Rectangle 105"/>
              <p:cNvSpPr>
                <a:spLocks noChangeArrowheads="1"/>
              </p:cNvSpPr>
              <p:nvPr/>
            </p:nvSpPr>
            <p:spPr bwMode="gray">
              <a:xfrm>
                <a:off x="153"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23" name="Rectangle 106"/>
              <p:cNvSpPr>
                <a:spLocks noChangeArrowheads="1"/>
              </p:cNvSpPr>
              <p:nvPr/>
            </p:nvSpPr>
            <p:spPr bwMode="gray">
              <a:xfrm>
                <a:off x="153"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24" name="Rectangle 107"/>
              <p:cNvSpPr>
                <a:spLocks noChangeArrowheads="1"/>
              </p:cNvSpPr>
              <p:nvPr/>
            </p:nvSpPr>
            <p:spPr bwMode="gray">
              <a:xfrm>
                <a:off x="442"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25" name="Rectangle 108"/>
              <p:cNvSpPr>
                <a:spLocks noChangeArrowheads="1"/>
              </p:cNvSpPr>
              <p:nvPr/>
            </p:nvSpPr>
            <p:spPr bwMode="gray">
              <a:xfrm>
                <a:off x="442"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26" name="Rectangle 109"/>
              <p:cNvSpPr>
                <a:spLocks noChangeArrowheads="1"/>
              </p:cNvSpPr>
              <p:nvPr/>
            </p:nvSpPr>
            <p:spPr bwMode="gray">
              <a:xfrm>
                <a:off x="442"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27" name="Rectangle 110"/>
              <p:cNvSpPr>
                <a:spLocks noChangeArrowheads="1"/>
              </p:cNvSpPr>
              <p:nvPr/>
            </p:nvSpPr>
            <p:spPr bwMode="gray">
              <a:xfrm>
                <a:off x="729"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28" name="Rectangle 111"/>
              <p:cNvSpPr>
                <a:spLocks noChangeArrowheads="1"/>
              </p:cNvSpPr>
              <p:nvPr/>
            </p:nvSpPr>
            <p:spPr bwMode="gray">
              <a:xfrm>
                <a:off x="729"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29" name="Rectangle 112"/>
              <p:cNvSpPr>
                <a:spLocks noChangeArrowheads="1"/>
              </p:cNvSpPr>
              <p:nvPr/>
            </p:nvSpPr>
            <p:spPr bwMode="gray">
              <a:xfrm>
                <a:off x="729"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0" name="Rectangle 113"/>
              <p:cNvSpPr>
                <a:spLocks noChangeArrowheads="1"/>
              </p:cNvSpPr>
              <p:nvPr/>
            </p:nvSpPr>
            <p:spPr bwMode="gray">
              <a:xfrm>
                <a:off x="1017"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1" name="Rectangle 114"/>
              <p:cNvSpPr>
                <a:spLocks noChangeArrowheads="1"/>
              </p:cNvSpPr>
              <p:nvPr/>
            </p:nvSpPr>
            <p:spPr bwMode="gray">
              <a:xfrm>
                <a:off x="1017"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2" name="Rectangle 115"/>
              <p:cNvSpPr>
                <a:spLocks noChangeArrowheads="1"/>
              </p:cNvSpPr>
              <p:nvPr/>
            </p:nvSpPr>
            <p:spPr bwMode="gray">
              <a:xfrm>
                <a:off x="1017"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3" name="Rectangle 116"/>
              <p:cNvSpPr>
                <a:spLocks noChangeArrowheads="1"/>
              </p:cNvSpPr>
              <p:nvPr/>
            </p:nvSpPr>
            <p:spPr bwMode="gray">
              <a:xfrm>
                <a:off x="1305"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4" name="Rectangle 117"/>
              <p:cNvSpPr>
                <a:spLocks noChangeArrowheads="1"/>
              </p:cNvSpPr>
              <p:nvPr/>
            </p:nvSpPr>
            <p:spPr bwMode="gray">
              <a:xfrm>
                <a:off x="1305"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5" name="Rectangle 118"/>
              <p:cNvSpPr>
                <a:spLocks noChangeArrowheads="1"/>
              </p:cNvSpPr>
              <p:nvPr/>
            </p:nvSpPr>
            <p:spPr bwMode="gray">
              <a:xfrm>
                <a:off x="1305"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6" name="Rectangle 119"/>
              <p:cNvSpPr>
                <a:spLocks noChangeArrowheads="1"/>
              </p:cNvSpPr>
              <p:nvPr/>
            </p:nvSpPr>
            <p:spPr bwMode="gray">
              <a:xfrm>
                <a:off x="1593"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7" name="Rectangle 120"/>
              <p:cNvSpPr>
                <a:spLocks noChangeArrowheads="1"/>
              </p:cNvSpPr>
              <p:nvPr/>
            </p:nvSpPr>
            <p:spPr bwMode="gray">
              <a:xfrm>
                <a:off x="1593"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8" name="Rectangle 121"/>
              <p:cNvSpPr>
                <a:spLocks noChangeArrowheads="1"/>
              </p:cNvSpPr>
              <p:nvPr/>
            </p:nvSpPr>
            <p:spPr bwMode="gray">
              <a:xfrm>
                <a:off x="1881"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39" name="Rectangle 122"/>
              <p:cNvSpPr>
                <a:spLocks noChangeArrowheads="1"/>
              </p:cNvSpPr>
              <p:nvPr/>
            </p:nvSpPr>
            <p:spPr bwMode="gray">
              <a:xfrm>
                <a:off x="1881"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0" name="Rectangle 123"/>
              <p:cNvSpPr>
                <a:spLocks noChangeArrowheads="1"/>
              </p:cNvSpPr>
              <p:nvPr/>
            </p:nvSpPr>
            <p:spPr bwMode="gray">
              <a:xfrm>
                <a:off x="2169"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1" name="Rectangle 124"/>
              <p:cNvSpPr>
                <a:spLocks noChangeArrowheads="1"/>
              </p:cNvSpPr>
              <p:nvPr/>
            </p:nvSpPr>
            <p:spPr bwMode="gray">
              <a:xfrm>
                <a:off x="2169"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2" name="Rectangle 125"/>
              <p:cNvSpPr>
                <a:spLocks noChangeArrowheads="1"/>
              </p:cNvSpPr>
              <p:nvPr/>
            </p:nvSpPr>
            <p:spPr bwMode="gray">
              <a:xfrm>
                <a:off x="2457"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3" name="Rectangle 126"/>
              <p:cNvSpPr>
                <a:spLocks noChangeArrowheads="1"/>
              </p:cNvSpPr>
              <p:nvPr/>
            </p:nvSpPr>
            <p:spPr bwMode="gray">
              <a:xfrm>
                <a:off x="2457"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4" name="Rectangle 127"/>
              <p:cNvSpPr>
                <a:spLocks noChangeArrowheads="1"/>
              </p:cNvSpPr>
              <p:nvPr/>
            </p:nvSpPr>
            <p:spPr bwMode="gray">
              <a:xfrm>
                <a:off x="2745"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5" name="Rectangle 128"/>
              <p:cNvSpPr>
                <a:spLocks noChangeArrowheads="1"/>
              </p:cNvSpPr>
              <p:nvPr/>
            </p:nvSpPr>
            <p:spPr bwMode="gray">
              <a:xfrm>
                <a:off x="2745"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6" name="Rectangle 129"/>
              <p:cNvSpPr>
                <a:spLocks noChangeArrowheads="1"/>
              </p:cNvSpPr>
              <p:nvPr/>
            </p:nvSpPr>
            <p:spPr bwMode="gray">
              <a:xfrm>
                <a:off x="153"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7" name="Rectangle 130"/>
              <p:cNvSpPr>
                <a:spLocks noChangeArrowheads="1"/>
              </p:cNvSpPr>
              <p:nvPr/>
            </p:nvSpPr>
            <p:spPr bwMode="gray">
              <a:xfrm>
                <a:off x="442"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8" name="Rectangle 131"/>
              <p:cNvSpPr>
                <a:spLocks noChangeArrowheads="1"/>
              </p:cNvSpPr>
              <p:nvPr/>
            </p:nvSpPr>
            <p:spPr bwMode="gray">
              <a:xfrm>
                <a:off x="729"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49" name="Rectangle 132"/>
              <p:cNvSpPr>
                <a:spLocks noChangeArrowheads="1"/>
              </p:cNvSpPr>
              <p:nvPr/>
            </p:nvSpPr>
            <p:spPr bwMode="gray">
              <a:xfrm>
                <a:off x="1017"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0" name="Rectangle 133"/>
              <p:cNvSpPr>
                <a:spLocks noChangeArrowheads="1"/>
              </p:cNvSpPr>
              <p:nvPr/>
            </p:nvSpPr>
            <p:spPr bwMode="gray">
              <a:xfrm>
                <a:off x="1305"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1" name="Rectangle 134"/>
              <p:cNvSpPr>
                <a:spLocks noChangeArrowheads="1"/>
              </p:cNvSpPr>
              <p:nvPr/>
            </p:nvSpPr>
            <p:spPr bwMode="gray">
              <a:xfrm>
                <a:off x="1593"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2" name="Rectangle 135"/>
              <p:cNvSpPr>
                <a:spLocks noChangeArrowheads="1"/>
              </p:cNvSpPr>
              <p:nvPr/>
            </p:nvSpPr>
            <p:spPr bwMode="gray">
              <a:xfrm>
                <a:off x="1881"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3" name="Rectangle 136"/>
              <p:cNvSpPr>
                <a:spLocks noChangeArrowheads="1"/>
              </p:cNvSpPr>
              <p:nvPr/>
            </p:nvSpPr>
            <p:spPr bwMode="gray">
              <a:xfrm>
                <a:off x="2169"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4" name="Rectangle 137"/>
              <p:cNvSpPr>
                <a:spLocks noChangeArrowheads="1"/>
              </p:cNvSpPr>
              <p:nvPr/>
            </p:nvSpPr>
            <p:spPr bwMode="gray">
              <a:xfrm>
                <a:off x="2457"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5" name="Rectangle 138"/>
              <p:cNvSpPr>
                <a:spLocks noChangeArrowheads="1"/>
              </p:cNvSpPr>
              <p:nvPr/>
            </p:nvSpPr>
            <p:spPr bwMode="gray">
              <a:xfrm>
                <a:off x="2745" y="139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6" name="Rectangle 139"/>
              <p:cNvSpPr>
                <a:spLocks noChangeArrowheads="1"/>
              </p:cNvSpPr>
              <p:nvPr/>
            </p:nvSpPr>
            <p:spPr bwMode="gray">
              <a:xfrm>
                <a:off x="153"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7" name="Rectangle 140"/>
              <p:cNvSpPr>
                <a:spLocks noChangeArrowheads="1"/>
              </p:cNvSpPr>
              <p:nvPr/>
            </p:nvSpPr>
            <p:spPr bwMode="gray">
              <a:xfrm>
                <a:off x="442"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8" name="Rectangle 141"/>
              <p:cNvSpPr>
                <a:spLocks noChangeArrowheads="1"/>
              </p:cNvSpPr>
              <p:nvPr/>
            </p:nvSpPr>
            <p:spPr bwMode="gray">
              <a:xfrm>
                <a:off x="729"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59" name="Rectangle 142"/>
              <p:cNvSpPr>
                <a:spLocks noChangeArrowheads="1"/>
              </p:cNvSpPr>
              <p:nvPr/>
            </p:nvSpPr>
            <p:spPr bwMode="gray">
              <a:xfrm>
                <a:off x="1017"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0" name="Rectangle 143"/>
              <p:cNvSpPr>
                <a:spLocks noChangeArrowheads="1"/>
              </p:cNvSpPr>
              <p:nvPr/>
            </p:nvSpPr>
            <p:spPr bwMode="gray">
              <a:xfrm>
                <a:off x="1305"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1" name="Rectangle 144"/>
              <p:cNvSpPr>
                <a:spLocks noChangeArrowheads="1"/>
              </p:cNvSpPr>
              <p:nvPr/>
            </p:nvSpPr>
            <p:spPr bwMode="gray">
              <a:xfrm>
                <a:off x="1593"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2" name="Rectangle 145"/>
              <p:cNvSpPr>
                <a:spLocks noChangeArrowheads="1"/>
              </p:cNvSpPr>
              <p:nvPr/>
            </p:nvSpPr>
            <p:spPr bwMode="gray">
              <a:xfrm>
                <a:off x="1881"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3" name="Rectangle 146"/>
              <p:cNvSpPr>
                <a:spLocks noChangeArrowheads="1"/>
              </p:cNvSpPr>
              <p:nvPr/>
            </p:nvSpPr>
            <p:spPr bwMode="gray">
              <a:xfrm>
                <a:off x="2169"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4" name="Rectangle 147"/>
              <p:cNvSpPr>
                <a:spLocks noChangeArrowheads="1"/>
              </p:cNvSpPr>
              <p:nvPr/>
            </p:nvSpPr>
            <p:spPr bwMode="gray">
              <a:xfrm>
                <a:off x="2457"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5" name="Rectangle 148"/>
              <p:cNvSpPr>
                <a:spLocks noChangeArrowheads="1"/>
              </p:cNvSpPr>
              <p:nvPr/>
            </p:nvSpPr>
            <p:spPr bwMode="gray">
              <a:xfrm>
                <a:off x="2745"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6" name="Rectangle 149"/>
              <p:cNvSpPr>
                <a:spLocks noChangeArrowheads="1"/>
              </p:cNvSpPr>
              <p:nvPr/>
            </p:nvSpPr>
            <p:spPr bwMode="gray">
              <a:xfrm>
                <a:off x="153"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7" name="Rectangle 150"/>
              <p:cNvSpPr>
                <a:spLocks noChangeArrowheads="1"/>
              </p:cNvSpPr>
              <p:nvPr/>
            </p:nvSpPr>
            <p:spPr bwMode="gray">
              <a:xfrm>
                <a:off x="442"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8" name="Rectangle 151"/>
              <p:cNvSpPr>
                <a:spLocks noChangeArrowheads="1"/>
              </p:cNvSpPr>
              <p:nvPr/>
            </p:nvSpPr>
            <p:spPr bwMode="gray">
              <a:xfrm>
                <a:off x="729"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69" name="Rectangle 152"/>
              <p:cNvSpPr>
                <a:spLocks noChangeArrowheads="1"/>
              </p:cNvSpPr>
              <p:nvPr/>
            </p:nvSpPr>
            <p:spPr bwMode="gray">
              <a:xfrm>
                <a:off x="1017"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70" name="Rectangle 153"/>
              <p:cNvSpPr>
                <a:spLocks noChangeArrowheads="1"/>
              </p:cNvSpPr>
              <p:nvPr/>
            </p:nvSpPr>
            <p:spPr bwMode="gray">
              <a:xfrm>
                <a:off x="1305"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71" name="Rectangle 154"/>
              <p:cNvSpPr>
                <a:spLocks noChangeArrowheads="1"/>
              </p:cNvSpPr>
              <p:nvPr/>
            </p:nvSpPr>
            <p:spPr bwMode="gray">
              <a:xfrm>
                <a:off x="1593"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72" name="Rectangle 155"/>
              <p:cNvSpPr>
                <a:spLocks noChangeArrowheads="1"/>
              </p:cNvSpPr>
              <p:nvPr/>
            </p:nvSpPr>
            <p:spPr bwMode="gray">
              <a:xfrm>
                <a:off x="1881"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73" name="Rectangle 156"/>
              <p:cNvSpPr>
                <a:spLocks noChangeArrowheads="1"/>
              </p:cNvSpPr>
              <p:nvPr/>
            </p:nvSpPr>
            <p:spPr bwMode="gray">
              <a:xfrm>
                <a:off x="2169"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74" name="Rectangle 157"/>
              <p:cNvSpPr>
                <a:spLocks noChangeArrowheads="1"/>
              </p:cNvSpPr>
              <p:nvPr/>
            </p:nvSpPr>
            <p:spPr bwMode="gray">
              <a:xfrm>
                <a:off x="2457"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75" name="Rectangle 158"/>
              <p:cNvSpPr>
                <a:spLocks noChangeArrowheads="1"/>
              </p:cNvSpPr>
              <p:nvPr/>
            </p:nvSpPr>
            <p:spPr bwMode="gray">
              <a:xfrm>
                <a:off x="2745" y="1633"/>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76" name="Rectangle 159"/>
              <p:cNvSpPr>
                <a:spLocks noChangeArrowheads="1"/>
              </p:cNvSpPr>
              <p:nvPr/>
            </p:nvSpPr>
            <p:spPr bwMode="gray">
              <a:xfrm>
                <a:off x="153"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777" name="Rectangle 160"/>
              <p:cNvSpPr>
                <a:spLocks noChangeArrowheads="1"/>
              </p:cNvSpPr>
              <p:nvPr/>
            </p:nvSpPr>
            <p:spPr bwMode="gray">
              <a:xfrm>
                <a:off x="442" y="1870"/>
                <a:ext cx="289" cy="240"/>
              </a:xfrm>
              <a:prstGeom prst="rect">
                <a:avLst/>
              </a:prstGeom>
              <a:noFill/>
              <a:ln w="9525">
                <a:solidFill>
                  <a:srgbClr val="85A4E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grpSp>
          <p:nvGrpSpPr>
            <p:cNvPr id="67633" name="Group 161"/>
            <p:cNvGrpSpPr>
              <a:grpSpLocks/>
            </p:cNvGrpSpPr>
            <p:nvPr/>
          </p:nvGrpSpPr>
          <p:grpSpPr bwMode="auto">
            <a:xfrm>
              <a:off x="345" y="2741"/>
              <a:ext cx="2440" cy="1579"/>
              <a:chOff x="201" y="2049"/>
              <a:chExt cx="2968" cy="1921"/>
            </a:xfrm>
          </p:grpSpPr>
          <p:sp>
            <p:nvSpPr>
              <p:cNvPr id="67634" name="AutoShape 162"/>
              <p:cNvSpPr>
                <a:spLocks noChangeArrowheads="1"/>
              </p:cNvSpPr>
              <p:nvPr/>
            </p:nvSpPr>
            <p:spPr bwMode="gray">
              <a:xfrm rot="10527019">
                <a:off x="201" y="2049"/>
                <a:ext cx="2968" cy="17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6 w 21600"/>
                  <a:gd name="T25" fmla="*/ 3160 h 21600"/>
                  <a:gd name="T26" fmla="*/ 18434 w 21600"/>
                  <a:gd name="T27" fmla="*/ 1844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09" y="10800"/>
                    </a:moveTo>
                    <a:cubicBezTo>
                      <a:pt x="2109" y="15600"/>
                      <a:pt x="6000" y="19491"/>
                      <a:pt x="10800" y="19491"/>
                    </a:cubicBezTo>
                    <a:cubicBezTo>
                      <a:pt x="15600" y="19491"/>
                      <a:pt x="19491" y="15600"/>
                      <a:pt x="19491" y="10800"/>
                    </a:cubicBezTo>
                    <a:cubicBezTo>
                      <a:pt x="19491" y="6000"/>
                      <a:pt x="15600" y="2109"/>
                      <a:pt x="10800" y="2109"/>
                    </a:cubicBezTo>
                    <a:cubicBezTo>
                      <a:pt x="6000" y="2109"/>
                      <a:pt x="2109" y="6000"/>
                      <a:pt x="2109" y="10800"/>
                    </a:cubicBezTo>
                    <a:close/>
                  </a:path>
                </a:pathLst>
              </a:custGeom>
              <a:solidFill>
                <a:srgbClr val="C0C0C0"/>
              </a:solidFill>
              <a:ln w="9525">
                <a:round/>
                <a:headEnd/>
                <a:tailEnd/>
              </a:ln>
              <a:scene3d>
                <a:camera prst="legacyObliqueFront">
                  <a:rot lat="17400000" lon="0" rev="0"/>
                </a:camera>
                <a:lightRig rig="legacyFlat2" dir="t"/>
              </a:scene3d>
              <a:sp3d extrusionH="608000" prstMaterial="legacyMatte">
                <a:bevelT w="13500" h="13500" prst="angle"/>
                <a:bevelB w="13500" h="13500" prst="angle"/>
                <a:extrusionClr>
                  <a:srgbClr val="C0C0C0"/>
                </a:extrusionClr>
              </a:sp3d>
            </p:spPr>
            <p:txBody>
              <a:bodyPr>
                <a:flatTx/>
              </a:bodyPr>
              <a:lstStyle/>
              <a:p>
                <a:endParaRPr lang="pt-BR"/>
              </a:p>
            </p:txBody>
          </p:sp>
          <p:grpSp>
            <p:nvGrpSpPr>
              <p:cNvPr id="67635" name="Group 163"/>
              <p:cNvGrpSpPr>
                <a:grpSpLocks/>
              </p:cNvGrpSpPr>
              <p:nvPr/>
            </p:nvGrpSpPr>
            <p:grpSpPr bwMode="auto">
              <a:xfrm>
                <a:off x="1351" y="2611"/>
                <a:ext cx="634" cy="643"/>
                <a:chOff x="724" y="2651"/>
                <a:chExt cx="634" cy="643"/>
              </a:xfrm>
            </p:grpSpPr>
            <p:sp>
              <p:nvSpPr>
                <p:cNvPr id="3618980" name="AutoShape 164"/>
                <p:cNvSpPr>
                  <a:spLocks noChangeArrowheads="1"/>
                </p:cNvSpPr>
                <p:nvPr/>
              </p:nvSpPr>
              <p:spPr bwMode="gray">
                <a:xfrm>
                  <a:off x="1039" y="2651"/>
                  <a:ext cx="220" cy="483"/>
                </a:xfrm>
                <a:prstGeom prst="can">
                  <a:avLst>
                    <a:gd name="adj" fmla="val 2894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81" name="AutoShape 165"/>
                <p:cNvSpPr>
                  <a:spLocks noChangeArrowheads="1"/>
                </p:cNvSpPr>
                <p:nvPr/>
              </p:nvSpPr>
              <p:spPr bwMode="gray">
                <a:xfrm>
                  <a:off x="815" y="2657"/>
                  <a:ext cx="218" cy="483"/>
                </a:xfrm>
                <a:prstGeom prst="can">
                  <a:avLst>
                    <a:gd name="adj" fmla="val 2894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82" name="AutoShape 166"/>
                <p:cNvSpPr>
                  <a:spLocks noChangeArrowheads="1"/>
                </p:cNvSpPr>
                <p:nvPr/>
              </p:nvSpPr>
              <p:spPr bwMode="gray">
                <a:xfrm>
                  <a:off x="1141" y="2735"/>
                  <a:ext cx="220" cy="483"/>
                </a:xfrm>
                <a:prstGeom prst="can">
                  <a:avLst>
                    <a:gd name="adj" fmla="val 2894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83" name="AutoShape 167"/>
                <p:cNvSpPr>
                  <a:spLocks noChangeArrowheads="1"/>
                </p:cNvSpPr>
                <p:nvPr/>
              </p:nvSpPr>
              <p:spPr bwMode="gray">
                <a:xfrm>
                  <a:off x="721" y="2748"/>
                  <a:ext cx="220" cy="481"/>
                </a:xfrm>
                <a:prstGeom prst="can">
                  <a:avLst>
                    <a:gd name="adj" fmla="val 2894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84" name="AutoShape 168"/>
                <p:cNvSpPr>
                  <a:spLocks noChangeArrowheads="1"/>
                </p:cNvSpPr>
                <p:nvPr/>
              </p:nvSpPr>
              <p:spPr bwMode="gray">
                <a:xfrm>
                  <a:off x="936" y="2810"/>
                  <a:ext cx="217" cy="481"/>
                </a:xfrm>
                <a:prstGeom prst="can">
                  <a:avLst>
                    <a:gd name="adj" fmla="val 2894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grpSp>
          <p:sp>
            <p:nvSpPr>
              <p:cNvPr id="3618985" name="AutoShape 169"/>
              <p:cNvSpPr>
                <a:spLocks noChangeArrowheads="1"/>
              </p:cNvSpPr>
              <p:nvPr/>
            </p:nvSpPr>
            <p:spPr bwMode="gray">
              <a:xfrm>
                <a:off x="2453" y="2584"/>
                <a:ext cx="219" cy="483"/>
              </a:xfrm>
              <a:prstGeom prst="can">
                <a:avLst>
                  <a:gd name="adj" fmla="val 2894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86" name="AutoShape 170"/>
              <p:cNvSpPr>
                <a:spLocks noChangeArrowheads="1"/>
              </p:cNvSpPr>
              <p:nvPr/>
            </p:nvSpPr>
            <p:spPr bwMode="gray">
              <a:xfrm>
                <a:off x="2229" y="2590"/>
                <a:ext cx="218" cy="483"/>
              </a:xfrm>
              <a:prstGeom prst="can">
                <a:avLst>
                  <a:gd name="adj" fmla="val 2894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87" name="AutoShape 171"/>
              <p:cNvSpPr>
                <a:spLocks noChangeArrowheads="1"/>
              </p:cNvSpPr>
              <p:nvPr/>
            </p:nvSpPr>
            <p:spPr bwMode="gray">
              <a:xfrm>
                <a:off x="2555" y="2668"/>
                <a:ext cx="218" cy="460"/>
              </a:xfrm>
              <a:prstGeom prst="can">
                <a:avLst>
                  <a:gd name="adj" fmla="val 27567"/>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88" name="AutoShape 172"/>
              <p:cNvSpPr>
                <a:spLocks noChangeArrowheads="1"/>
              </p:cNvSpPr>
              <p:nvPr/>
            </p:nvSpPr>
            <p:spPr bwMode="gray">
              <a:xfrm>
                <a:off x="2137" y="2682"/>
                <a:ext cx="218" cy="523"/>
              </a:xfrm>
              <a:prstGeom prst="can">
                <a:avLst>
                  <a:gd name="adj" fmla="val 31343"/>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89" name="AutoShape 173"/>
              <p:cNvSpPr>
                <a:spLocks noChangeArrowheads="1"/>
              </p:cNvSpPr>
              <p:nvPr/>
            </p:nvSpPr>
            <p:spPr bwMode="gray">
              <a:xfrm>
                <a:off x="2350" y="2744"/>
                <a:ext cx="217" cy="409"/>
              </a:xfrm>
              <a:prstGeom prst="can">
                <a:avLst>
                  <a:gd name="adj" fmla="val 2995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grpSp>
            <p:nvGrpSpPr>
              <p:cNvPr id="67641" name="Group 174"/>
              <p:cNvGrpSpPr>
                <a:grpSpLocks/>
              </p:cNvGrpSpPr>
              <p:nvPr/>
            </p:nvGrpSpPr>
            <p:grpSpPr bwMode="auto">
              <a:xfrm>
                <a:off x="502" y="2584"/>
                <a:ext cx="684" cy="616"/>
                <a:chOff x="662" y="2470"/>
                <a:chExt cx="684" cy="616"/>
              </a:xfrm>
            </p:grpSpPr>
            <p:sp>
              <p:nvSpPr>
                <p:cNvPr id="3618991" name="AutoShape 175"/>
                <p:cNvSpPr>
                  <a:spLocks noChangeArrowheads="1"/>
                </p:cNvSpPr>
                <p:nvPr/>
              </p:nvSpPr>
              <p:spPr bwMode="gray">
                <a:xfrm>
                  <a:off x="998" y="2470"/>
                  <a:ext cx="217" cy="483"/>
                </a:xfrm>
                <a:prstGeom prst="can">
                  <a:avLst>
                    <a:gd name="adj" fmla="val 2894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92" name="AutoShape 176"/>
                <p:cNvSpPr>
                  <a:spLocks noChangeArrowheads="1"/>
                </p:cNvSpPr>
                <p:nvPr/>
              </p:nvSpPr>
              <p:spPr bwMode="gray">
                <a:xfrm>
                  <a:off x="775" y="2476"/>
                  <a:ext cx="218" cy="483"/>
                </a:xfrm>
                <a:prstGeom prst="can">
                  <a:avLst>
                    <a:gd name="adj" fmla="val 2894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93" name="AutoShape 177"/>
                <p:cNvSpPr>
                  <a:spLocks noChangeArrowheads="1"/>
                </p:cNvSpPr>
                <p:nvPr/>
              </p:nvSpPr>
              <p:spPr bwMode="gray">
                <a:xfrm>
                  <a:off x="659" y="2565"/>
                  <a:ext cx="220" cy="460"/>
                </a:xfrm>
                <a:prstGeom prst="can">
                  <a:avLst>
                    <a:gd name="adj" fmla="val 27567"/>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94" name="AutoShape 178"/>
                <p:cNvSpPr>
                  <a:spLocks noChangeArrowheads="1"/>
                </p:cNvSpPr>
                <p:nvPr/>
              </p:nvSpPr>
              <p:spPr bwMode="gray">
                <a:xfrm>
                  <a:off x="1129" y="2563"/>
                  <a:ext cx="220" cy="523"/>
                </a:xfrm>
                <a:prstGeom prst="can">
                  <a:avLst>
                    <a:gd name="adj" fmla="val 31343"/>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sp>
              <p:nvSpPr>
                <p:cNvPr id="3618995" name="AutoShape 179"/>
                <p:cNvSpPr>
                  <a:spLocks noChangeArrowheads="1"/>
                </p:cNvSpPr>
                <p:nvPr/>
              </p:nvSpPr>
              <p:spPr bwMode="gray">
                <a:xfrm>
                  <a:off x="896" y="2630"/>
                  <a:ext cx="217" cy="409"/>
                </a:xfrm>
                <a:prstGeom prst="can">
                  <a:avLst>
                    <a:gd name="adj" fmla="val 29956"/>
                  </a:avLst>
                </a:prstGeom>
                <a:gradFill rotWithShape="1">
                  <a:gsLst>
                    <a:gs pos="0">
                      <a:schemeClr val="hlink">
                        <a:gamma/>
                        <a:shade val="74118"/>
                        <a:invGamma/>
                      </a:schemeClr>
                    </a:gs>
                    <a:gs pos="50000">
                      <a:schemeClr val="hlink"/>
                    </a:gs>
                    <a:gs pos="100000">
                      <a:schemeClr val="hlink">
                        <a:gamma/>
                        <a:shade val="74118"/>
                        <a:invGamma/>
                      </a:schemeClr>
                    </a:gs>
                  </a:gsLst>
                  <a:lin ang="0" scaled="1"/>
                </a:gradFill>
                <a:ln w="12700">
                  <a:noFill/>
                  <a:round/>
                  <a:headEnd/>
                  <a:tailEnd/>
                </a:ln>
                <a:effectLst/>
              </p:spPr>
              <p:txBody>
                <a:bodyPr wrap="none" anchor="ctr"/>
                <a:lstStyle/>
                <a:p>
                  <a:pPr>
                    <a:defRPr/>
                  </a:pPr>
                  <a:endParaRPr lang="pt-BR"/>
                </a:p>
              </p:txBody>
            </p:sp>
          </p:grpSp>
          <p:sp>
            <p:nvSpPr>
              <p:cNvPr id="67642" name="Freeform 180"/>
              <p:cNvSpPr>
                <a:spLocks/>
              </p:cNvSpPr>
              <p:nvPr/>
            </p:nvSpPr>
            <p:spPr bwMode="gray">
              <a:xfrm>
                <a:off x="209" y="2940"/>
                <a:ext cx="2950" cy="321"/>
              </a:xfrm>
              <a:custGeom>
                <a:avLst/>
                <a:gdLst>
                  <a:gd name="T0" fmla="*/ 2942 w 2950"/>
                  <a:gd name="T1" fmla="*/ 15 h 321"/>
                  <a:gd name="T2" fmla="*/ 2950 w 2950"/>
                  <a:gd name="T3" fmla="*/ 0 h 321"/>
                  <a:gd name="T4" fmla="*/ 2653 w 2950"/>
                  <a:gd name="T5" fmla="*/ 0 h 321"/>
                  <a:gd name="T6" fmla="*/ 2633 w 2950"/>
                  <a:gd name="T7" fmla="*/ 30 h 321"/>
                  <a:gd name="T8" fmla="*/ 2571 w 2950"/>
                  <a:gd name="T9" fmla="*/ 68 h 321"/>
                  <a:gd name="T10" fmla="*/ 2438 w 2950"/>
                  <a:gd name="T11" fmla="*/ 113 h 321"/>
                  <a:gd name="T12" fmla="*/ 2224 w 2950"/>
                  <a:gd name="T13" fmla="*/ 166 h 321"/>
                  <a:gd name="T14" fmla="*/ 1890 w 2950"/>
                  <a:gd name="T15" fmla="*/ 214 h 321"/>
                  <a:gd name="T16" fmla="*/ 1697 w 2950"/>
                  <a:gd name="T17" fmla="*/ 229 h 321"/>
                  <a:gd name="T18" fmla="*/ 1292 w 2950"/>
                  <a:gd name="T19" fmla="*/ 237 h 321"/>
                  <a:gd name="T20" fmla="*/ 923 w 2950"/>
                  <a:gd name="T21" fmla="*/ 216 h 321"/>
                  <a:gd name="T22" fmla="*/ 615 w 2950"/>
                  <a:gd name="T23" fmla="*/ 174 h 321"/>
                  <a:gd name="T24" fmla="*/ 466 w 2950"/>
                  <a:gd name="T25" fmla="*/ 140 h 321"/>
                  <a:gd name="T26" fmla="*/ 409 w 2950"/>
                  <a:gd name="T27" fmla="*/ 128 h 321"/>
                  <a:gd name="T28" fmla="*/ 349 w 2950"/>
                  <a:gd name="T29" fmla="*/ 107 h 321"/>
                  <a:gd name="T30" fmla="*/ 310 w 2950"/>
                  <a:gd name="T31" fmla="*/ 76 h 321"/>
                  <a:gd name="T32" fmla="*/ 286 w 2950"/>
                  <a:gd name="T33" fmla="*/ 44 h 321"/>
                  <a:gd name="T34" fmla="*/ 277 w 2950"/>
                  <a:gd name="T35" fmla="*/ 1 h 321"/>
                  <a:gd name="T36" fmla="*/ 3 w 2950"/>
                  <a:gd name="T37" fmla="*/ 0 h 321"/>
                  <a:gd name="T38" fmla="*/ 2 w 2950"/>
                  <a:gd name="T39" fmla="*/ 2 h 321"/>
                  <a:gd name="T40" fmla="*/ 0 w 2950"/>
                  <a:gd name="T41" fmla="*/ 19 h 321"/>
                  <a:gd name="T42" fmla="*/ 2 w 2950"/>
                  <a:gd name="T43" fmla="*/ 36 h 321"/>
                  <a:gd name="T44" fmla="*/ 8 w 2950"/>
                  <a:gd name="T45" fmla="*/ 53 h 321"/>
                  <a:gd name="T46" fmla="*/ 18 w 2950"/>
                  <a:gd name="T47" fmla="*/ 70 h 321"/>
                  <a:gd name="T48" fmla="*/ 32 w 2950"/>
                  <a:gd name="T49" fmla="*/ 86 h 321"/>
                  <a:gd name="T50" fmla="*/ 72 w 2950"/>
                  <a:gd name="T51" fmla="*/ 119 h 321"/>
                  <a:gd name="T52" fmla="*/ 127 w 2950"/>
                  <a:gd name="T53" fmla="*/ 150 h 321"/>
                  <a:gd name="T54" fmla="*/ 198 w 2950"/>
                  <a:gd name="T55" fmla="*/ 179 h 321"/>
                  <a:gd name="T56" fmla="*/ 331 w 2950"/>
                  <a:gd name="T57" fmla="*/ 220 h 321"/>
                  <a:gd name="T58" fmla="*/ 439 w 2950"/>
                  <a:gd name="T59" fmla="*/ 245 h 321"/>
                  <a:gd name="T60" fmla="*/ 691 w 2950"/>
                  <a:gd name="T61" fmla="*/ 285 h 321"/>
                  <a:gd name="T62" fmla="*/ 988 w 2950"/>
                  <a:gd name="T63" fmla="*/ 311 h 321"/>
                  <a:gd name="T64" fmla="*/ 1234 w 2950"/>
                  <a:gd name="T65" fmla="*/ 321 h 321"/>
                  <a:gd name="T66" fmla="*/ 1668 w 2950"/>
                  <a:gd name="T67" fmla="*/ 315 h 321"/>
                  <a:gd name="T68" fmla="*/ 2000 w 2950"/>
                  <a:gd name="T69" fmla="*/ 290 h 321"/>
                  <a:gd name="T70" fmla="*/ 2294 w 2950"/>
                  <a:gd name="T71" fmla="*/ 252 h 321"/>
                  <a:gd name="T72" fmla="*/ 2423 w 2950"/>
                  <a:gd name="T73" fmla="*/ 228 h 321"/>
                  <a:gd name="T74" fmla="*/ 2539 w 2950"/>
                  <a:gd name="T75" fmla="*/ 201 h 321"/>
                  <a:gd name="T76" fmla="*/ 2731 w 2950"/>
                  <a:gd name="T77" fmla="*/ 143 h 321"/>
                  <a:gd name="T78" fmla="*/ 2838 w 2950"/>
                  <a:gd name="T79" fmla="*/ 96 h 321"/>
                  <a:gd name="T80" fmla="*/ 2891 w 2950"/>
                  <a:gd name="T81" fmla="*/ 64 h 321"/>
                  <a:gd name="T82" fmla="*/ 2929 w 2950"/>
                  <a:gd name="T83" fmla="*/ 31 h 321"/>
                  <a:gd name="T84" fmla="*/ 2942 w 2950"/>
                  <a:gd name="T85" fmla="*/ 15 h 32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950"/>
                  <a:gd name="T130" fmla="*/ 0 h 321"/>
                  <a:gd name="T131" fmla="*/ 2950 w 2950"/>
                  <a:gd name="T132" fmla="*/ 321 h 32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950" h="321">
                    <a:moveTo>
                      <a:pt x="2942" y="15"/>
                    </a:moveTo>
                    <a:lnTo>
                      <a:pt x="2950" y="0"/>
                    </a:lnTo>
                    <a:lnTo>
                      <a:pt x="2653" y="0"/>
                    </a:lnTo>
                    <a:lnTo>
                      <a:pt x="2633" y="30"/>
                    </a:lnTo>
                    <a:lnTo>
                      <a:pt x="2571" y="68"/>
                    </a:lnTo>
                    <a:lnTo>
                      <a:pt x="2438" y="113"/>
                    </a:lnTo>
                    <a:lnTo>
                      <a:pt x="2224" y="166"/>
                    </a:lnTo>
                    <a:lnTo>
                      <a:pt x="1890" y="214"/>
                    </a:lnTo>
                    <a:lnTo>
                      <a:pt x="1697" y="229"/>
                    </a:lnTo>
                    <a:lnTo>
                      <a:pt x="1292" y="237"/>
                    </a:lnTo>
                    <a:lnTo>
                      <a:pt x="923" y="216"/>
                    </a:lnTo>
                    <a:lnTo>
                      <a:pt x="615" y="174"/>
                    </a:lnTo>
                    <a:lnTo>
                      <a:pt x="466" y="140"/>
                    </a:lnTo>
                    <a:lnTo>
                      <a:pt x="409" y="128"/>
                    </a:lnTo>
                    <a:lnTo>
                      <a:pt x="349" y="107"/>
                    </a:lnTo>
                    <a:lnTo>
                      <a:pt x="310" y="76"/>
                    </a:lnTo>
                    <a:lnTo>
                      <a:pt x="286" y="44"/>
                    </a:lnTo>
                    <a:lnTo>
                      <a:pt x="277" y="1"/>
                    </a:lnTo>
                    <a:lnTo>
                      <a:pt x="3" y="0"/>
                    </a:lnTo>
                    <a:lnTo>
                      <a:pt x="2" y="2"/>
                    </a:lnTo>
                    <a:lnTo>
                      <a:pt x="0" y="19"/>
                    </a:lnTo>
                    <a:lnTo>
                      <a:pt x="2" y="36"/>
                    </a:lnTo>
                    <a:lnTo>
                      <a:pt x="8" y="53"/>
                    </a:lnTo>
                    <a:lnTo>
                      <a:pt x="18" y="70"/>
                    </a:lnTo>
                    <a:lnTo>
                      <a:pt x="32" y="86"/>
                    </a:lnTo>
                    <a:lnTo>
                      <a:pt x="72" y="119"/>
                    </a:lnTo>
                    <a:lnTo>
                      <a:pt x="127" y="150"/>
                    </a:lnTo>
                    <a:lnTo>
                      <a:pt x="198" y="179"/>
                    </a:lnTo>
                    <a:lnTo>
                      <a:pt x="331" y="220"/>
                    </a:lnTo>
                    <a:lnTo>
                      <a:pt x="439" y="245"/>
                    </a:lnTo>
                    <a:lnTo>
                      <a:pt x="691" y="285"/>
                    </a:lnTo>
                    <a:lnTo>
                      <a:pt x="988" y="311"/>
                    </a:lnTo>
                    <a:lnTo>
                      <a:pt x="1234" y="321"/>
                    </a:lnTo>
                    <a:lnTo>
                      <a:pt x="1668" y="315"/>
                    </a:lnTo>
                    <a:lnTo>
                      <a:pt x="2000" y="290"/>
                    </a:lnTo>
                    <a:lnTo>
                      <a:pt x="2294" y="252"/>
                    </a:lnTo>
                    <a:lnTo>
                      <a:pt x="2423" y="228"/>
                    </a:lnTo>
                    <a:lnTo>
                      <a:pt x="2539" y="201"/>
                    </a:lnTo>
                    <a:lnTo>
                      <a:pt x="2731" y="143"/>
                    </a:lnTo>
                    <a:lnTo>
                      <a:pt x="2838" y="96"/>
                    </a:lnTo>
                    <a:lnTo>
                      <a:pt x="2891" y="64"/>
                    </a:lnTo>
                    <a:lnTo>
                      <a:pt x="2929" y="31"/>
                    </a:lnTo>
                    <a:lnTo>
                      <a:pt x="2942" y="1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a:p>
            </p:txBody>
          </p:sp>
          <p:sp>
            <p:nvSpPr>
              <p:cNvPr id="67643" name="Text Box 181"/>
              <p:cNvSpPr txBox="1">
                <a:spLocks noChangeArrowheads="1"/>
              </p:cNvSpPr>
              <p:nvPr/>
            </p:nvSpPr>
            <p:spPr bwMode="gray">
              <a:xfrm>
                <a:off x="626" y="3284"/>
                <a:ext cx="2092"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50000"/>
                  </a:spcBef>
                  <a:buFontTx/>
                  <a:buNone/>
                </a:pPr>
                <a:r>
                  <a:rPr lang="en-US" altLang="pt-BR" sz="2000">
                    <a:solidFill>
                      <a:schemeClr val="bg1"/>
                    </a:solidFill>
                    <a:latin typeface="Arial" charset="0"/>
                  </a:rPr>
                  <a:t>Aggregate</a:t>
                </a:r>
              </a:p>
            </p:txBody>
          </p:sp>
          <p:sp>
            <p:nvSpPr>
              <p:cNvPr id="67644" name="Text Box 182"/>
              <p:cNvSpPr txBox="1">
                <a:spLocks noChangeArrowheads="1"/>
              </p:cNvSpPr>
              <p:nvPr/>
            </p:nvSpPr>
            <p:spPr bwMode="gray">
              <a:xfrm>
                <a:off x="436" y="3666"/>
                <a:ext cx="2482"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50000"/>
                  </a:spcBef>
                  <a:buFontTx/>
                  <a:buNone/>
                </a:pPr>
                <a:endParaRPr lang="pt-BR" altLang="pt-BR" sz="2000">
                  <a:solidFill>
                    <a:schemeClr val="tx1"/>
                  </a:solidFill>
                  <a:latin typeface="Arial" charset="0"/>
                </a:endParaRPr>
              </a:p>
            </p:txBody>
          </p:sp>
          <p:sp>
            <p:nvSpPr>
              <p:cNvPr id="67645" name="Text Box 183"/>
              <p:cNvSpPr txBox="1">
                <a:spLocks noChangeArrowheads="1"/>
              </p:cNvSpPr>
              <p:nvPr/>
            </p:nvSpPr>
            <p:spPr bwMode="gray">
              <a:xfrm>
                <a:off x="626" y="2834"/>
                <a:ext cx="461"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bg1"/>
                    </a:solidFill>
                    <a:latin typeface="Arial" charset="0"/>
                  </a:rPr>
                  <a:t>RG1</a:t>
                </a:r>
              </a:p>
            </p:txBody>
          </p:sp>
          <p:sp>
            <p:nvSpPr>
              <p:cNvPr id="67646" name="Text Box 184"/>
              <p:cNvSpPr txBox="1">
                <a:spLocks noChangeArrowheads="1"/>
              </p:cNvSpPr>
              <p:nvPr/>
            </p:nvSpPr>
            <p:spPr bwMode="gray">
              <a:xfrm>
                <a:off x="1441" y="2834"/>
                <a:ext cx="461"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bg1"/>
                    </a:solidFill>
                    <a:latin typeface="Arial" charset="0"/>
                  </a:rPr>
                  <a:t>RG2</a:t>
                </a:r>
              </a:p>
            </p:txBody>
          </p:sp>
          <p:sp>
            <p:nvSpPr>
              <p:cNvPr id="67647" name="Text Box 185"/>
              <p:cNvSpPr txBox="1">
                <a:spLocks noChangeArrowheads="1"/>
              </p:cNvSpPr>
              <p:nvPr/>
            </p:nvSpPr>
            <p:spPr bwMode="gray">
              <a:xfrm>
                <a:off x="2234" y="2834"/>
                <a:ext cx="461"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bg1"/>
                    </a:solidFill>
                    <a:latin typeface="Arial" charset="0"/>
                  </a:rPr>
                  <a:t>RG3</a:t>
                </a:r>
              </a:p>
            </p:txBody>
          </p:sp>
        </p:grpSp>
      </p:grpSp>
      <p:sp>
        <p:nvSpPr>
          <p:cNvPr id="67588" name="Rectangle 186"/>
          <p:cNvSpPr>
            <a:spLocks noChangeArrowheads="1"/>
          </p:cNvSpPr>
          <p:nvPr/>
        </p:nvSpPr>
        <p:spPr bwMode="auto">
          <a:xfrm>
            <a:off x="2400300" y="0"/>
            <a:ext cx="67437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3400">
                <a:solidFill>
                  <a:schemeClr val="bg1"/>
                </a:solidFill>
                <a:latin typeface="Arial" charset="0"/>
              </a:rPr>
              <a:t>Aggregates e Volumes FlexVol</a:t>
            </a:r>
          </a:p>
        </p:txBody>
      </p:sp>
      <p:grpSp>
        <p:nvGrpSpPr>
          <p:cNvPr id="15" name="Group 187"/>
          <p:cNvGrpSpPr>
            <a:grpSpLocks/>
          </p:cNvGrpSpPr>
          <p:nvPr/>
        </p:nvGrpSpPr>
        <p:grpSpPr bwMode="auto">
          <a:xfrm>
            <a:off x="695325" y="908050"/>
            <a:ext cx="1089025" cy="933450"/>
            <a:chOff x="1722" y="813"/>
            <a:chExt cx="628" cy="542"/>
          </a:xfrm>
        </p:grpSpPr>
        <p:sp>
          <p:nvSpPr>
            <p:cNvPr id="67630" name="Oval 188"/>
            <p:cNvSpPr>
              <a:spLocks noChangeArrowheads="1"/>
            </p:cNvSpPr>
            <p:nvPr/>
          </p:nvSpPr>
          <p:spPr bwMode="gray">
            <a:xfrm>
              <a:off x="1750" y="813"/>
              <a:ext cx="542" cy="542"/>
            </a:xfrm>
            <a:prstGeom prst="ellipse">
              <a:avLst/>
            </a:prstGeom>
            <a:gradFill rotWithShape="1">
              <a:gsLst>
                <a:gs pos="0">
                  <a:srgbClr val="33CCCC"/>
                </a:gs>
                <a:gs pos="100000">
                  <a:srgbClr val="1F7A7A"/>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31" name="Text Box 189"/>
            <p:cNvSpPr txBox="1">
              <a:spLocks noChangeArrowheads="1"/>
            </p:cNvSpPr>
            <p:nvPr/>
          </p:nvSpPr>
          <p:spPr bwMode="gray">
            <a:xfrm>
              <a:off x="1722" y="908"/>
              <a:ext cx="628"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tx1"/>
                  </a:solidFill>
                  <a:latin typeface="Arial" charset="0"/>
                </a:rPr>
                <a:t>Flexible </a:t>
              </a:r>
            </a:p>
            <a:p>
              <a:pPr algn="ctr" eaLnBrk="1" hangingPunct="1">
                <a:lnSpc>
                  <a:spcPct val="100000"/>
                </a:lnSpc>
                <a:spcBef>
                  <a:spcPct val="0"/>
                </a:spcBef>
                <a:buFontTx/>
                <a:buNone/>
              </a:pPr>
              <a:r>
                <a:rPr lang="en-US" altLang="pt-BR" sz="1600">
                  <a:solidFill>
                    <a:schemeClr val="tx1"/>
                  </a:solidFill>
                  <a:latin typeface="Arial" charset="0"/>
                </a:rPr>
                <a:t>Volume 1</a:t>
              </a:r>
            </a:p>
          </p:txBody>
        </p:sp>
      </p:grpSp>
      <p:grpSp>
        <p:nvGrpSpPr>
          <p:cNvPr id="16" name="Group 190"/>
          <p:cNvGrpSpPr>
            <a:grpSpLocks/>
          </p:cNvGrpSpPr>
          <p:nvPr/>
        </p:nvGrpSpPr>
        <p:grpSpPr bwMode="auto">
          <a:xfrm>
            <a:off x="2055813" y="908050"/>
            <a:ext cx="1087437" cy="933450"/>
            <a:chOff x="2577" y="813"/>
            <a:chExt cx="632" cy="542"/>
          </a:xfrm>
        </p:grpSpPr>
        <p:sp>
          <p:nvSpPr>
            <p:cNvPr id="67628" name="Oval 191"/>
            <p:cNvSpPr>
              <a:spLocks noChangeArrowheads="1"/>
            </p:cNvSpPr>
            <p:nvPr/>
          </p:nvSpPr>
          <p:spPr bwMode="gray">
            <a:xfrm>
              <a:off x="2602" y="813"/>
              <a:ext cx="542" cy="542"/>
            </a:xfrm>
            <a:prstGeom prst="ellipse">
              <a:avLst/>
            </a:prstGeom>
            <a:gradFill rotWithShape="1">
              <a:gsLst>
                <a:gs pos="0">
                  <a:srgbClr val="A88BDD"/>
                </a:gs>
                <a:gs pos="100000">
                  <a:srgbClr val="655385"/>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29" name="Text Box 192"/>
            <p:cNvSpPr txBox="1">
              <a:spLocks noChangeArrowheads="1"/>
            </p:cNvSpPr>
            <p:nvPr/>
          </p:nvSpPr>
          <p:spPr bwMode="gray">
            <a:xfrm>
              <a:off x="2577" y="902"/>
              <a:ext cx="63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tx1"/>
                  </a:solidFill>
                  <a:latin typeface="Arial" charset="0"/>
                </a:rPr>
                <a:t>Flexible </a:t>
              </a:r>
            </a:p>
            <a:p>
              <a:pPr algn="ctr" eaLnBrk="1" hangingPunct="1">
                <a:lnSpc>
                  <a:spcPct val="100000"/>
                </a:lnSpc>
                <a:spcBef>
                  <a:spcPct val="0"/>
                </a:spcBef>
                <a:buFontTx/>
                <a:buNone/>
              </a:pPr>
              <a:r>
                <a:rPr lang="en-US" altLang="pt-BR" sz="1600">
                  <a:solidFill>
                    <a:schemeClr val="tx1"/>
                  </a:solidFill>
                  <a:latin typeface="Arial" charset="0"/>
                </a:rPr>
                <a:t>Volume 2</a:t>
              </a:r>
            </a:p>
          </p:txBody>
        </p:sp>
      </p:grpSp>
      <p:grpSp>
        <p:nvGrpSpPr>
          <p:cNvPr id="17" name="Group 193"/>
          <p:cNvGrpSpPr>
            <a:grpSpLocks/>
          </p:cNvGrpSpPr>
          <p:nvPr/>
        </p:nvGrpSpPr>
        <p:grpSpPr bwMode="auto">
          <a:xfrm>
            <a:off x="3413125" y="908050"/>
            <a:ext cx="1087438" cy="933450"/>
            <a:chOff x="3432" y="813"/>
            <a:chExt cx="629" cy="542"/>
          </a:xfrm>
        </p:grpSpPr>
        <p:sp>
          <p:nvSpPr>
            <p:cNvPr id="67626" name="Oval 194"/>
            <p:cNvSpPr>
              <a:spLocks noChangeArrowheads="1"/>
            </p:cNvSpPr>
            <p:nvPr/>
          </p:nvSpPr>
          <p:spPr bwMode="gray">
            <a:xfrm>
              <a:off x="3455" y="813"/>
              <a:ext cx="542" cy="542"/>
            </a:xfrm>
            <a:prstGeom prst="ellipse">
              <a:avLst/>
            </a:prstGeom>
            <a:gradFill rotWithShape="1">
              <a:gsLst>
                <a:gs pos="0">
                  <a:srgbClr val="D0AD4A"/>
                </a:gs>
                <a:gs pos="100000">
                  <a:srgbClr val="7D682C"/>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27" name="Text Box 195"/>
            <p:cNvSpPr txBox="1">
              <a:spLocks noChangeArrowheads="1"/>
            </p:cNvSpPr>
            <p:nvPr/>
          </p:nvSpPr>
          <p:spPr bwMode="gray">
            <a:xfrm>
              <a:off x="3432" y="908"/>
              <a:ext cx="6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tx1"/>
                  </a:solidFill>
                  <a:latin typeface="Arial" charset="0"/>
                </a:rPr>
                <a:t>Flexible </a:t>
              </a:r>
            </a:p>
            <a:p>
              <a:pPr algn="ctr" eaLnBrk="1" hangingPunct="1">
                <a:lnSpc>
                  <a:spcPct val="100000"/>
                </a:lnSpc>
                <a:spcBef>
                  <a:spcPct val="0"/>
                </a:spcBef>
                <a:buFontTx/>
                <a:buNone/>
              </a:pPr>
              <a:r>
                <a:rPr lang="en-US" altLang="pt-BR" sz="1600">
                  <a:solidFill>
                    <a:schemeClr val="tx1"/>
                  </a:solidFill>
                  <a:latin typeface="Arial" charset="0"/>
                </a:rPr>
                <a:t>Volume 3</a:t>
              </a:r>
            </a:p>
          </p:txBody>
        </p:sp>
      </p:grpSp>
      <p:sp>
        <p:nvSpPr>
          <p:cNvPr id="3619012" name="Text Box 196"/>
          <p:cNvSpPr txBox="1">
            <a:spLocks noChangeArrowheads="1"/>
          </p:cNvSpPr>
          <p:nvPr/>
        </p:nvSpPr>
        <p:spPr bwMode="auto">
          <a:xfrm>
            <a:off x="5003800" y="2068513"/>
            <a:ext cx="3868738"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25525">
              <a:defRPr sz="2800">
                <a:solidFill>
                  <a:schemeClr val="accent2"/>
                </a:solidFill>
                <a:latin typeface="Arial" charset="0"/>
              </a:defRPr>
            </a:lvl1pPr>
            <a:lvl2pPr marL="458788" indent="-290513" defTabSz="1025525">
              <a:defRPr sz="2800">
                <a:solidFill>
                  <a:schemeClr val="accent2"/>
                </a:solidFill>
                <a:latin typeface="Arial" charset="0"/>
              </a:defRPr>
            </a:lvl2pPr>
            <a:lvl3pPr marL="1143000" indent="-228600" defTabSz="1025525">
              <a:defRPr sz="2800">
                <a:solidFill>
                  <a:schemeClr val="accent2"/>
                </a:solidFill>
                <a:latin typeface="Arial" charset="0"/>
              </a:defRPr>
            </a:lvl3pPr>
            <a:lvl4pPr marL="1600200" indent="-228600" defTabSz="1025525">
              <a:defRPr sz="2800">
                <a:solidFill>
                  <a:schemeClr val="accent2"/>
                </a:solidFill>
                <a:latin typeface="Arial" charset="0"/>
              </a:defRPr>
            </a:lvl4pPr>
            <a:lvl5pPr marL="2057400" indent="-228600" defTabSz="1025525">
              <a:defRPr sz="2800">
                <a:solidFill>
                  <a:schemeClr val="accent2"/>
                </a:solidFill>
                <a:latin typeface="Arial" charset="0"/>
              </a:defRPr>
            </a:lvl5pPr>
            <a:lvl6pPr marL="2514600" indent="-228600" algn="ctr" defTabSz="1025525" eaLnBrk="0" fontAlgn="base" hangingPunct="0">
              <a:spcBef>
                <a:spcPct val="0"/>
              </a:spcBef>
              <a:spcAft>
                <a:spcPct val="0"/>
              </a:spcAft>
              <a:defRPr sz="2800">
                <a:solidFill>
                  <a:schemeClr val="accent2"/>
                </a:solidFill>
                <a:latin typeface="Arial" charset="0"/>
              </a:defRPr>
            </a:lvl6pPr>
            <a:lvl7pPr marL="2971800" indent="-228600" algn="ctr" defTabSz="1025525" eaLnBrk="0" fontAlgn="base" hangingPunct="0">
              <a:spcBef>
                <a:spcPct val="0"/>
              </a:spcBef>
              <a:spcAft>
                <a:spcPct val="0"/>
              </a:spcAft>
              <a:defRPr sz="2800">
                <a:solidFill>
                  <a:schemeClr val="accent2"/>
                </a:solidFill>
                <a:latin typeface="Arial" charset="0"/>
              </a:defRPr>
            </a:lvl7pPr>
            <a:lvl8pPr marL="3429000" indent="-228600" algn="ctr" defTabSz="1025525" eaLnBrk="0" fontAlgn="base" hangingPunct="0">
              <a:spcBef>
                <a:spcPct val="0"/>
              </a:spcBef>
              <a:spcAft>
                <a:spcPct val="0"/>
              </a:spcAft>
              <a:defRPr sz="2800">
                <a:solidFill>
                  <a:schemeClr val="accent2"/>
                </a:solidFill>
                <a:latin typeface="Arial" charset="0"/>
              </a:defRPr>
            </a:lvl8pPr>
            <a:lvl9pPr marL="3886200" indent="-228600" algn="ctr" defTabSz="1025525" eaLnBrk="0" fontAlgn="base" hangingPunct="0">
              <a:spcBef>
                <a:spcPct val="0"/>
              </a:spcBef>
              <a:spcAft>
                <a:spcPct val="0"/>
              </a:spcAft>
              <a:defRPr sz="2800">
                <a:solidFill>
                  <a:schemeClr val="accent2"/>
                </a:solidFill>
                <a:latin typeface="Arial" charset="0"/>
              </a:defRPr>
            </a:lvl9pPr>
          </a:lstStyle>
          <a:p>
            <a:pPr algn="l">
              <a:buFont typeface="Webdings" pitchFamily="18" charset="2"/>
              <a:buNone/>
            </a:pPr>
            <a:r>
              <a:rPr lang="en-US" altLang="pt-BR" sz="2400" b="1">
                <a:solidFill>
                  <a:schemeClr val="tx1"/>
                </a:solidFill>
              </a:rPr>
              <a:t>Criando e populando cada volume flexível</a:t>
            </a:r>
          </a:p>
          <a:p>
            <a:pPr algn="l">
              <a:buFont typeface="Webdings" pitchFamily="18" charset="2"/>
              <a:buNone/>
            </a:pPr>
            <a:endParaRPr lang="en-US" altLang="pt-BR" sz="2000" b="1">
              <a:solidFill>
                <a:schemeClr val="tx1"/>
              </a:solidFill>
            </a:endParaRPr>
          </a:p>
          <a:p>
            <a:pPr lvl="1" algn="l">
              <a:buFont typeface="Webdings" pitchFamily="18" charset="2"/>
              <a:buChar char="4"/>
            </a:pPr>
            <a:r>
              <a:rPr lang="en-US" altLang="pt-BR" sz="2000" b="1">
                <a:solidFill>
                  <a:schemeClr val="tx1"/>
                </a:solidFill>
              </a:rPr>
              <a:t>Não há prealocação de blocos para um volume</a:t>
            </a:r>
          </a:p>
          <a:p>
            <a:pPr lvl="1" algn="l">
              <a:buFont typeface="Webdings" pitchFamily="18" charset="2"/>
              <a:buChar char="4"/>
            </a:pPr>
            <a:r>
              <a:rPr lang="en-US" altLang="pt-BR" sz="2000" b="1">
                <a:solidFill>
                  <a:schemeClr val="tx1"/>
                </a:solidFill>
              </a:rPr>
              <a:t>WAFL® aloca espaço no aggregate confome o dado é gravado</a:t>
            </a:r>
          </a:p>
          <a:p>
            <a:pPr lvl="1" algn="l">
              <a:buFont typeface="Webdings" pitchFamily="18" charset="2"/>
              <a:buChar char="4"/>
            </a:pPr>
            <a:r>
              <a:rPr lang="en-US" altLang="pt-BR" sz="2000" b="1">
                <a:solidFill>
                  <a:schemeClr val="tx1"/>
                </a:solidFill>
              </a:rPr>
              <a:t>Por isso é possível reduzir volumes flexíveis, como também criá-los sem espaço reservado no aggregate</a:t>
            </a:r>
          </a:p>
        </p:txBody>
      </p:sp>
      <p:sp>
        <p:nvSpPr>
          <p:cNvPr id="67593" name="Text Box 197"/>
          <p:cNvSpPr txBox="1">
            <a:spLocks noChangeArrowheads="1"/>
          </p:cNvSpPr>
          <p:nvPr/>
        </p:nvSpPr>
        <p:spPr bwMode="auto">
          <a:xfrm>
            <a:off x="5003800" y="960438"/>
            <a:ext cx="3805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1025525">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defTabSz="1025525">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defTabSz="1025525">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defTabSz="1025525">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defTabSz="1025525">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defTabSz="1025525"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defTabSz="1025525"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defTabSz="1025525"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defTabSz="1025525"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 typeface="Webdings" pitchFamily="18" charset="2"/>
              <a:buNone/>
            </a:pPr>
            <a:r>
              <a:rPr lang="en-US" altLang="pt-BR" sz="2400">
                <a:solidFill>
                  <a:schemeClr val="tx1"/>
                </a:solidFill>
                <a:latin typeface="Arial" charset="0"/>
              </a:rPr>
              <a:t>Criando RAID groups</a:t>
            </a:r>
          </a:p>
        </p:txBody>
      </p:sp>
      <p:sp>
        <p:nvSpPr>
          <p:cNvPr id="3619014" name="Text Box 198"/>
          <p:cNvSpPr txBox="1">
            <a:spLocks noChangeArrowheads="1"/>
          </p:cNvSpPr>
          <p:nvPr/>
        </p:nvSpPr>
        <p:spPr bwMode="auto">
          <a:xfrm>
            <a:off x="5003800" y="1514475"/>
            <a:ext cx="3805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1025525">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defTabSz="1025525">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defTabSz="1025525">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defTabSz="1025525">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defTabSz="1025525">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defTabSz="1025525"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defTabSz="1025525"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defTabSz="1025525"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defTabSz="1025525"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 typeface="Webdings" pitchFamily="18" charset="2"/>
              <a:buNone/>
            </a:pPr>
            <a:r>
              <a:rPr lang="en-US" altLang="pt-BR" sz="2400">
                <a:solidFill>
                  <a:schemeClr val="tx1"/>
                </a:solidFill>
                <a:latin typeface="Arial" charset="0"/>
              </a:rPr>
              <a:t>Criando aggregate</a:t>
            </a:r>
          </a:p>
        </p:txBody>
      </p:sp>
      <p:grpSp>
        <p:nvGrpSpPr>
          <p:cNvPr id="18" name="Group 199"/>
          <p:cNvGrpSpPr>
            <a:grpSpLocks/>
          </p:cNvGrpSpPr>
          <p:nvPr/>
        </p:nvGrpSpPr>
        <p:grpSpPr bwMode="auto">
          <a:xfrm>
            <a:off x="242888" y="1958975"/>
            <a:ext cx="458787" cy="381000"/>
            <a:chOff x="1968" y="1200"/>
            <a:chExt cx="289" cy="240"/>
          </a:xfrm>
        </p:grpSpPr>
        <p:sp>
          <p:nvSpPr>
            <p:cNvPr id="67624" name="Rectangle 200"/>
            <p:cNvSpPr>
              <a:spLocks noChangeArrowheads="1"/>
            </p:cNvSpPr>
            <p:nvPr/>
          </p:nvSpPr>
          <p:spPr bwMode="gray">
            <a:xfrm>
              <a:off x="1968" y="1200"/>
              <a:ext cx="289" cy="24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25" name="Rectangle 201"/>
            <p:cNvSpPr>
              <a:spLocks noChangeArrowheads="1"/>
            </p:cNvSpPr>
            <p:nvPr/>
          </p:nvSpPr>
          <p:spPr bwMode="gray">
            <a:xfrm>
              <a:off x="1968" y="1200"/>
              <a:ext cx="289" cy="24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r>
                <a:rPr lang="en-US" altLang="pt-BR" sz="1600">
                  <a:solidFill>
                    <a:schemeClr val="tx1"/>
                  </a:solidFill>
                  <a:latin typeface="Arial" charset="0"/>
                </a:rPr>
                <a:t>vol1</a:t>
              </a:r>
            </a:p>
          </p:txBody>
        </p:sp>
      </p:grpSp>
      <p:grpSp>
        <p:nvGrpSpPr>
          <p:cNvPr id="19" name="Group 202"/>
          <p:cNvGrpSpPr>
            <a:grpSpLocks/>
          </p:cNvGrpSpPr>
          <p:nvPr/>
        </p:nvGrpSpPr>
        <p:grpSpPr bwMode="auto">
          <a:xfrm>
            <a:off x="700088" y="1958975"/>
            <a:ext cx="460375" cy="381000"/>
            <a:chOff x="2255" y="1200"/>
            <a:chExt cx="290" cy="240"/>
          </a:xfrm>
        </p:grpSpPr>
        <p:sp>
          <p:nvSpPr>
            <p:cNvPr id="67622" name="Rectangle 203"/>
            <p:cNvSpPr>
              <a:spLocks noChangeArrowheads="1"/>
            </p:cNvSpPr>
            <p:nvPr/>
          </p:nvSpPr>
          <p:spPr bwMode="auto">
            <a:xfrm>
              <a:off x="2256" y="1200"/>
              <a:ext cx="289" cy="240"/>
            </a:xfrm>
            <a:prstGeom prst="rect">
              <a:avLst/>
            </a:prstGeom>
            <a:solidFill>
              <a:srgbClr val="72DFDC"/>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23" name="Rectangle 204"/>
            <p:cNvSpPr>
              <a:spLocks noChangeArrowheads="1"/>
            </p:cNvSpPr>
            <p:nvPr/>
          </p:nvSpPr>
          <p:spPr bwMode="auto">
            <a:xfrm>
              <a:off x="2255" y="1200"/>
              <a:ext cx="289" cy="24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sz="1600">
                <a:solidFill>
                  <a:schemeClr val="bg1"/>
                </a:solidFill>
                <a:latin typeface="Arial" charset="0"/>
              </a:endParaRPr>
            </a:p>
          </p:txBody>
        </p:sp>
      </p:grpSp>
      <p:sp>
        <p:nvSpPr>
          <p:cNvPr id="3619021" name="Rectangle 205"/>
          <p:cNvSpPr>
            <a:spLocks noChangeArrowheads="1"/>
          </p:cNvSpPr>
          <p:nvPr/>
        </p:nvSpPr>
        <p:spPr bwMode="auto">
          <a:xfrm>
            <a:off x="1157288" y="1958975"/>
            <a:ext cx="458787" cy="38100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9022" name="Rectangle 206"/>
          <p:cNvSpPr>
            <a:spLocks noChangeArrowheads="1"/>
          </p:cNvSpPr>
          <p:nvPr/>
        </p:nvSpPr>
        <p:spPr bwMode="gray">
          <a:xfrm>
            <a:off x="1614488" y="1958975"/>
            <a:ext cx="458787" cy="38100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tx1"/>
                </a:solidFill>
                <a:latin typeface="Arial" charset="0"/>
              </a:rPr>
              <a:t>vol2</a:t>
            </a:r>
          </a:p>
        </p:txBody>
      </p:sp>
      <p:sp>
        <p:nvSpPr>
          <p:cNvPr id="3619023" name="Rectangle 207"/>
          <p:cNvSpPr>
            <a:spLocks noChangeArrowheads="1"/>
          </p:cNvSpPr>
          <p:nvPr/>
        </p:nvSpPr>
        <p:spPr bwMode="auto">
          <a:xfrm>
            <a:off x="2071688" y="1958975"/>
            <a:ext cx="458787" cy="38100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9024" name="Rectangle 208"/>
          <p:cNvSpPr>
            <a:spLocks noChangeArrowheads="1"/>
          </p:cNvSpPr>
          <p:nvPr/>
        </p:nvSpPr>
        <p:spPr bwMode="auto">
          <a:xfrm>
            <a:off x="2528888" y="1958975"/>
            <a:ext cx="458787" cy="38100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9025" name="Rectangle 209"/>
          <p:cNvSpPr>
            <a:spLocks noChangeArrowheads="1"/>
          </p:cNvSpPr>
          <p:nvPr/>
        </p:nvSpPr>
        <p:spPr bwMode="auto">
          <a:xfrm>
            <a:off x="2986088" y="1958975"/>
            <a:ext cx="458787" cy="38100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9026" name="Rectangle 210"/>
          <p:cNvSpPr>
            <a:spLocks noChangeArrowheads="1"/>
          </p:cNvSpPr>
          <p:nvPr/>
        </p:nvSpPr>
        <p:spPr bwMode="auto">
          <a:xfrm>
            <a:off x="3443288" y="1958975"/>
            <a:ext cx="458787" cy="38100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9027" name="Rectangle 211"/>
          <p:cNvSpPr>
            <a:spLocks noChangeArrowheads="1"/>
          </p:cNvSpPr>
          <p:nvPr/>
        </p:nvSpPr>
        <p:spPr bwMode="auto">
          <a:xfrm>
            <a:off x="3900488" y="1958975"/>
            <a:ext cx="458787" cy="38100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9028" name="Rectangle 212"/>
          <p:cNvSpPr>
            <a:spLocks noChangeArrowheads="1"/>
          </p:cNvSpPr>
          <p:nvPr/>
        </p:nvSpPr>
        <p:spPr bwMode="auto">
          <a:xfrm>
            <a:off x="4357688" y="1958975"/>
            <a:ext cx="458787" cy="38100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20" name="Group 213"/>
          <p:cNvGrpSpPr>
            <a:grpSpLocks/>
          </p:cNvGrpSpPr>
          <p:nvPr/>
        </p:nvGrpSpPr>
        <p:grpSpPr bwMode="auto">
          <a:xfrm>
            <a:off x="242888" y="2339975"/>
            <a:ext cx="2287587" cy="381000"/>
            <a:chOff x="1409" y="1692"/>
            <a:chExt cx="1441" cy="240"/>
          </a:xfrm>
        </p:grpSpPr>
        <p:sp>
          <p:nvSpPr>
            <p:cNvPr id="67617" name="Rectangle 214"/>
            <p:cNvSpPr>
              <a:spLocks noChangeArrowheads="1"/>
            </p:cNvSpPr>
            <p:nvPr/>
          </p:nvSpPr>
          <p:spPr bwMode="auto">
            <a:xfrm>
              <a:off x="1409" y="1692"/>
              <a:ext cx="289" cy="24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18" name="Rectangle 215"/>
            <p:cNvSpPr>
              <a:spLocks noChangeArrowheads="1"/>
            </p:cNvSpPr>
            <p:nvPr/>
          </p:nvSpPr>
          <p:spPr bwMode="auto">
            <a:xfrm>
              <a:off x="1697" y="1692"/>
              <a:ext cx="289" cy="24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19" name="Rectangle 216"/>
            <p:cNvSpPr>
              <a:spLocks noChangeArrowheads="1"/>
            </p:cNvSpPr>
            <p:nvPr/>
          </p:nvSpPr>
          <p:spPr bwMode="auto">
            <a:xfrm>
              <a:off x="1985" y="1692"/>
              <a:ext cx="289" cy="24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20" name="Rectangle 217"/>
            <p:cNvSpPr>
              <a:spLocks noChangeArrowheads="1"/>
            </p:cNvSpPr>
            <p:nvPr/>
          </p:nvSpPr>
          <p:spPr bwMode="auto">
            <a:xfrm>
              <a:off x="2273" y="1692"/>
              <a:ext cx="289" cy="24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21" name="Rectangle 218"/>
            <p:cNvSpPr>
              <a:spLocks noChangeArrowheads="1"/>
            </p:cNvSpPr>
            <p:nvPr/>
          </p:nvSpPr>
          <p:spPr bwMode="auto">
            <a:xfrm>
              <a:off x="2561" y="1692"/>
              <a:ext cx="289" cy="24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sp>
        <p:nvSpPr>
          <p:cNvPr id="3619035" name="Rectangle 219"/>
          <p:cNvSpPr>
            <a:spLocks noChangeArrowheads="1"/>
          </p:cNvSpPr>
          <p:nvPr/>
        </p:nvSpPr>
        <p:spPr bwMode="gray">
          <a:xfrm>
            <a:off x="2528888" y="2339975"/>
            <a:ext cx="458787" cy="381000"/>
          </a:xfrm>
          <a:prstGeom prst="rect">
            <a:avLst/>
          </a:prstGeom>
          <a:solidFill>
            <a:srgbClr val="D0AD4A"/>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eaLnBrk="1" hangingPunct="1">
              <a:lnSpc>
                <a:spcPct val="100000"/>
              </a:lnSpc>
              <a:spcBef>
                <a:spcPct val="0"/>
              </a:spcBef>
              <a:buFontTx/>
              <a:buNone/>
            </a:pPr>
            <a:r>
              <a:rPr lang="en-US" altLang="pt-BR" sz="1600">
                <a:solidFill>
                  <a:schemeClr val="tx1"/>
                </a:solidFill>
                <a:latin typeface="Arial" charset="0"/>
              </a:rPr>
              <a:t>vol3</a:t>
            </a:r>
          </a:p>
        </p:txBody>
      </p:sp>
      <p:sp>
        <p:nvSpPr>
          <p:cNvPr id="3619036" name="Rectangle 220"/>
          <p:cNvSpPr>
            <a:spLocks noChangeArrowheads="1"/>
          </p:cNvSpPr>
          <p:nvPr/>
        </p:nvSpPr>
        <p:spPr bwMode="auto">
          <a:xfrm>
            <a:off x="2986088" y="2339975"/>
            <a:ext cx="458787" cy="381000"/>
          </a:xfrm>
          <a:prstGeom prst="rect">
            <a:avLst/>
          </a:prstGeom>
          <a:solidFill>
            <a:srgbClr val="D0AD4A"/>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9037" name="Rectangle 221"/>
          <p:cNvSpPr>
            <a:spLocks noChangeArrowheads="1"/>
          </p:cNvSpPr>
          <p:nvPr/>
        </p:nvSpPr>
        <p:spPr bwMode="auto">
          <a:xfrm>
            <a:off x="3443288" y="2339975"/>
            <a:ext cx="458787" cy="38100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9038" name="Rectangle 222"/>
          <p:cNvSpPr>
            <a:spLocks noChangeArrowheads="1"/>
          </p:cNvSpPr>
          <p:nvPr/>
        </p:nvSpPr>
        <p:spPr bwMode="auto">
          <a:xfrm>
            <a:off x="3900488" y="2339975"/>
            <a:ext cx="458787" cy="38100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3619039" name="Rectangle 223"/>
          <p:cNvSpPr>
            <a:spLocks noChangeArrowheads="1"/>
          </p:cNvSpPr>
          <p:nvPr/>
        </p:nvSpPr>
        <p:spPr bwMode="auto">
          <a:xfrm>
            <a:off x="4357688" y="2339975"/>
            <a:ext cx="458787" cy="381000"/>
          </a:xfrm>
          <a:prstGeom prst="rect">
            <a:avLst/>
          </a:prstGeom>
          <a:solidFill>
            <a:srgbClr val="D0AD4A"/>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nvGrpSpPr>
          <p:cNvPr id="21" name="Group 224"/>
          <p:cNvGrpSpPr>
            <a:grpSpLocks/>
          </p:cNvGrpSpPr>
          <p:nvPr/>
        </p:nvGrpSpPr>
        <p:grpSpPr bwMode="auto">
          <a:xfrm>
            <a:off x="242888" y="2716213"/>
            <a:ext cx="2287587" cy="385762"/>
            <a:chOff x="1409" y="1929"/>
            <a:chExt cx="1441" cy="243"/>
          </a:xfrm>
        </p:grpSpPr>
        <p:sp>
          <p:nvSpPr>
            <p:cNvPr id="67612" name="Rectangle 225"/>
            <p:cNvSpPr>
              <a:spLocks noChangeArrowheads="1"/>
            </p:cNvSpPr>
            <p:nvPr/>
          </p:nvSpPr>
          <p:spPr bwMode="auto">
            <a:xfrm>
              <a:off x="2561" y="1929"/>
              <a:ext cx="289" cy="240"/>
            </a:xfrm>
            <a:prstGeom prst="rect">
              <a:avLst/>
            </a:prstGeom>
            <a:solidFill>
              <a:srgbClr val="D0AD4A"/>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13" name="Rectangle 226"/>
            <p:cNvSpPr>
              <a:spLocks noChangeArrowheads="1"/>
            </p:cNvSpPr>
            <p:nvPr/>
          </p:nvSpPr>
          <p:spPr bwMode="auto">
            <a:xfrm>
              <a:off x="2273" y="1929"/>
              <a:ext cx="289" cy="24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14" name="Rectangle 227"/>
            <p:cNvSpPr>
              <a:spLocks noChangeArrowheads="1"/>
            </p:cNvSpPr>
            <p:nvPr/>
          </p:nvSpPr>
          <p:spPr bwMode="auto">
            <a:xfrm>
              <a:off x="1985" y="1929"/>
              <a:ext cx="289" cy="240"/>
            </a:xfrm>
            <a:prstGeom prst="rect">
              <a:avLst/>
            </a:prstGeom>
            <a:solidFill>
              <a:srgbClr val="885FD1"/>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15" name="Rectangle 228"/>
            <p:cNvSpPr>
              <a:spLocks noChangeArrowheads="1"/>
            </p:cNvSpPr>
            <p:nvPr/>
          </p:nvSpPr>
          <p:spPr bwMode="auto">
            <a:xfrm>
              <a:off x="1409" y="1932"/>
              <a:ext cx="289" cy="240"/>
            </a:xfrm>
            <a:prstGeom prst="rect">
              <a:avLst/>
            </a:prstGeom>
            <a:solidFill>
              <a:srgbClr val="D0AD4A"/>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sp>
          <p:nvSpPr>
            <p:cNvPr id="67616" name="Rectangle 229"/>
            <p:cNvSpPr>
              <a:spLocks noChangeArrowheads="1"/>
            </p:cNvSpPr>
            <p:nvPr/>
          </p:nvSpPr>
          <p:spPr bwMode="auto">
            <a:xfrm>
              <a:off x="1697" y="1932"/>
              <a:ext cx="289" cy="240"/>
            </a:xfrm>
            <a:prstGeom prst="rect">
              <a:avLst/>
            </a:prstGeom>
            <a:solidFill>
              <a:srgbClr val="2DC9C5"/>
            </a:solidFill>
            <a:ln w="9525">
              <a:solidFill>
                <a:srgbClr val="85A4E1"/>
              </a:solidFill>
              <a:miter lim="800000"/>
              <a:headEnd/>
              <a:tailEnd/>
            </a:ln>
          </p:spPr>
          <p:txBody>
            <a:bodyPr wrap="none"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gn="ctr">
                <a:lnSpc>
                  <a:spcPct val="100000"/>
                </a:lnSpc>
                <a:spcBef>
                  <a:spcPct val="0"/>
                </a:spcBef>
                <a:buFontTx/>
                <a:buNone/>
              </a:pPr>
              <a:endParaRPr lang="pt-BR" altLang="pt-BR" b="0">
                <a:latin typeface="Arial" charset="0"/>
              </a:endParaRPr>
            </a:p>
          </p:txBody>
        </p:sp>
      </p:grpSp>
    </p:spTree>
    <p:extLst>
      <p:ext uri="{BB962C8B-B14F-4D97-AF65-F5344CB8AC3E}">
        <p14:creationId xmlns:p14="http://schemas.microsoft.com/office/powerpoint/2010/main" val="535102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19014"/>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4"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19012"/>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15"/>
                                        </p:tgtEl>
                                        <p:attrNameLst>
                                          <p:attrName>style.visibility</p:attrName>
                                        </p:attrNameLst>
                                      </p:cBhvr>
                                      <p:to>
                                        <p:strVal val="visible"/>
                                      </p:to>
                                    </p:set>
                                  </p:childTnLst>
                                </p:cTn>
                              </p:par>
                            </p:childTnLst>
                          </p:cTn>
                        </p:par>
                        <p:par>
                          <p:cTn id="18" fill="hold" nodeType="afterGroup">
                            <p:stCondLst>
                              <p:cond delay="1000"/>
                            </p:stCondLst>
                            <p:childTnLst>
                              <p:par>
                                <p:cTn id="19" presetID="1" presetClass="entr" presetSubtype="0" fill="hold" nodeType="afterEffect">
                                  <p:stCondLst>
                                    <p:cond delay="500"/>
                                  </p:stCondLst>
                                  <p:childTnLst>
                                    <p:set>
                                      <p:cBhvr>
                                        <p:cTn id="20" dur="1" fill="hold">
                                          <p:stCondLst>
                                            <p:cond delay="499"/>
                                          </p:stCondLst>
                                        </p:cTn>
                                        <p:tgtEl>
                                          <p:spTgt spid="18"/>
                                        </p:tgtEl>
                                        <p:attrNameLst>
                                          <p:attrName>style.visibility</p:attrName>
                                        </p:attrNameLst>
                                      </p:cBhvr>
                                      <p:to>
                                        <p:strVal val="visible"/>
                                      </p:to>
                                    </p:set>
                                  </p:childTnLst>
                                </p:cTn>
                              </p:par>
                            </p:childTnLst>
                          </p:cTn>
                        </p:par>
                        <p:par>
                          <p:cTn id="21" fill="hold" nodeType="afterGroup">
                            <p:stCondLst>
                              <p:cond delay="2000"/>
                            </p:stCondLst>
                            <p:childTnLst>
                              <p:par>
                                <p:cTn id="22" presetID="1" presetClass="entr" presetSubtype="0" fill="hold" nodeType="afterEffect">
                                  <p:stCondLst>
                                    <p:cond delay="0"/>
                                  </p:stCondLst>
                                  <p:childTnLst>
                                    <p:set>
                                      <p:cBhvr>
                                        <p:cTn id="23" dur="1" fill="hold">
                                          <p:stCondLst>
                                            <p:cond delay="499"/>
                                          </p:stCondLst>
                                        </p:cTn>
                                        <p:tgtEl>
                                          <p:spTgt spid="19"/>
                                        </p:tgtEl>
                                        <p:attrNameLst>
                                          <p:attrName>style.visibility</p:attrName>
                                        </p:attrNameLst>
                                      </p:cBhvr>
                                      <p:to>
                                        <p:strVal val="visible"/>
                                      </p:to>
                                    </p:set>
                                  </p:childTnLst>
                                </p:cTn>
                              </p:par>
                            </p:childTnLst>
                          </p:cTn>
                        </p:par>
                        <p:par>
                          <p:cTn id="24" fill="hold" nodeType="afterGroup">
                            <p:stCondLst>
                              <p:cond delay="2500"/>
                            </p:stCondLst>
                            <p:childTnLst>
                              <p:par>
                                <p:cTn id="25" presetID="1" presetClass="entr" presetSubtype="0" fill="hold" grpId="0" nodeType="afterEffect">
                                  <p:stCondLst>
                                    <p:cond delay="0"/>
                                  </p:stCondLst>
                                  <p:childTnLst>
                                    <p:set>
                                      <p:cBhvr>
                                        <p:cTn id="26" dur="1" fill="hold">
                                          <p:stCondLst>
                                            <p:cond delay="499"/>
                                          </p:stCondLst>
                                        </p:cTn>
                                        <p:tgtEl>
                                          <p:spTgt spid="3619021"/>
                                        </p:tgtEl>
                                        <p:attrNameLst>
                                          <p:attrName>style.visibility</p:attrName>
                                        </p:attrNameLst>
                                      </p:cBhvr>
                                      <p:to>
                                        <p:strVal val="visible"/>
                                      </p:to>
                                    </p:set>
                                  </p:childTnLst>
                                </p:cTn>
                              </p:par>
                            </p:childTnLst>
                          </p:cTn>
                        </p:par>
                        <p:par>
                          <p:cTn id="27" fill="hold" nodeType="afterGroup">
                            <p:stCondLst>
                              <p:cond delay="3000"/>
                            </p:stCondLst>
                            <p:childTnLst>
                              <p:par>
                                <p:cTn id="28" presetID="1" presetClass="entr" presetSubtype="0" fill="hold" nodeType="afterEffect">
                                  <p:stCondLst>
                                    <p:cond delay="0"/>
                                  </p:stCondLst>
                                  <p:childTnLst>
                                    <p:set>
                                      <p:cBhvr>
                                        <p:cTn id="29" dur="1" fill="hold">
                                          <p:stCondLst>
                                            <p:cond delay="499"/>
                                          </p:stCondLst>
                                        </p:cTn>
                                        <p:tgtEl>
                                          <p:spTgt spid="16"/>
                                        </p:tgtEl>
                                        <p:attrNameLst>
                                          <p:attrName>style.visibility</p:attrName>
                                        </p:attrNameLst>
                                      </p:cBhvr>
                                      <p:to>
                                        <p:strVal val="visible"/>
                                      </p:to>
                                    </p:set>
                                  </p:childTnLst>
                                </p:cTn>
                              </p:par>
                            </p:childTnLst>
                          </p:cTn>
                        </p:par>
                        <p:par>
                          <p:cTn id="30" fill="hold" nodeType="afterGroup">
                            <p:stCondLst>
                              <p:cond delay="3500"/>
                            </p:stCondLst>
                            <p:childTnLst>
                              <p:par>
                                <p:cTn id="31" presetID="1" presetClass="entr" presetSubtype="0" fill="hold" grpId="0" nodeType="afterEffect">
                                  <p:stCondLst>
                                    <p:cond delay="0"/>
                                  </p:stCondLst>
                                  <p:childTnLst>
                                    <p:set>
                                      <p:cBhvr>
                                        <p:cTn id="32" dur="1" fill="hold">
                                          <p:stCondLst>
                                            <p:cond delay="499"/>
                                          </p:stCondLst>
                                        </p:cTn>
                                        <p:tgtEl>
                                          <p:spTgt spid="3619022"/>
                                        </p:tgtEl>
                                        <p:attrNameLst>
                                          <p:attrName>style.visibility</p:attrName>
                                        </p:attrNameLst>
                                      </p:cBhvr>
                                      <p:to>
                                        <p:strVal val="visible"/>
                                      </p:to>
                                    </p:set>
                                  </p:childTnLst>
                                </p:cTn>
                              </p:par>
                            </p:childTnLst>
                          </p:cTn>
                        </p:par>
                        <p:par>
                          <p:cTn id="33" fill="hold" nodeType="afterGroup">
                            <p:stCondLst>
                              <p:cond delay="4000"/>
                            </p:stCondLst>
                            <p:childTnLst>
                              <p:par>
                                <p:cTn id="34" presetID="1" presetClass="entr" presetSubtype="0" fill="hold" grpId="0" nodeType="afterEffect">
                                  <p:stCondLst>
                                    <p:cond delay="0"/>
                                  </p:stCondLst>
                                  <p:childTnLst>
                                    <p:set>
                                      <p:cBhvr>
                                        <p:cTn id="35" dur="1" fill="hold">
                                          <p:stCondLst>
                                            <p:cond delay="499"/>
                                          </p:stCondLst>
                                        </p:cTn>
                                        <p:tgtEl>
                                          <p:spTgt spid="3619023"/>
                                        </p:tgtEl>
                                        <p:attrNameLst>
                                          <p:attrName>style.visibility</p:attrName>
                                        </p:attrNameLst>
                                      </p:cBhvr>
                                      <p:to>
                                        <p:strVal val="visible"/>
                                      </p:to>
                                    </p:set>
                                  </p:childTnLst>
                                </p:cTn>
                              </p:par>
                            </p:childTnLst>
                          </p:cTn>
                        </p:par>
                        <p:par>
                          <p:cTn id="36" fill="hold" nodeType="afterGroup">
                            <p:stCondLst>
                              <p:cond delay="4500"/>
                            </p:stCondLst>
                            <p:childTnLst>
                              <p:par>
                                <p:cTn id="37" presetID="1" presetClass="entr" presetSubtype="0" fill="hold" grpId="0" nodeType="afterEffect">
                                  <p:stCondLst>
                                    <p:cond delay="0"/>
                                  </p:stCondLst>
                                  <p:childTnLst>
                                    <p:set>
                                      <p:cBhvr>
                                        <p:cTn id="38" dur="1" fill="hold">
                                          <p:stCondLst>
                                            <p:cond delay="499"/>
                                          </p:stCondLst>
                                        </p:cTn>
                                        <p:tgtEl>
                                          <p:spTgt spid="3619024"/>
                                        </p:tgtEl>
                                        <p:attrNameLst>
                                          <p:attrName>style.visibility</p:attrName>
                                        </p:attrNameLst>
                                      </p:cBhvr>
                                      <p:to>
                                        <p:strVal val="visible"/>
                                      </p:to>
                                    </p:set>
                                  </p:childTnLst>
                                </p:cTn>
                              </p:par>
                            </p:childTnLst>
                          </p:cTn>
                        </p:par>
                        <p:par>
                          <p:cTn id="39" fill="hold" nodeType="afterGroup">
                            <p:stCondLst>
                              <p:cond delay="5000"/>
                            </p:stCondLst>
                            <p:childTnLst>
                              <p:par>
                                <p:cTn id="40" presetID="1" presetClass="entr" presetSubtype="0" fill="hold" grpId="0" nodeType="afterEffect">
                                  <p:stCondLst>
                                    <p:cond delay="0"/>
                                  </p:stCondLst>
                                  <p:childTnLst>
                                    <p:set>
                                      <p:cBhvr>
                                        <p:cTn id="41" dur="1" fill="hold">
                                          <p:stCondLst>
                                            <p:cond delay="499"/>
                                          </p:stCondLst>
                                        </p:cTn>
                                        <p:tgtEl>
                                          <p:spTgt spid="3619025"/>
                                        </p:tgtEl>
                                        <p:attrNameLst>
                                          <p:attrName>style.visibility</p:attrName>
                                        </p:attrNameLst>
                                      </p:cBhvr>
                                      <p:to>
                                        <p:strVal val="visible"/>
                                      </p:to>
                                    </p:set>
                                  </p:childTnLst>
                                </p:cTn>
                              </p:par>
                            </p:childTnLst>
                          </p:cTn>
                        </p:par>
                        <p:par>
                          <p:cTn id="42" fill="hold" nodeType="afterGroup">
                            <p:stCondLst>
                              <p:cond delay="5500"/>
                            </p:stCondLst>
                            <p:childTnLst>
                              <p:par>
                                <p:cTn id="43" presetID="1" presetClass="entr" presetSubtype="0" fill="hold" grpId="0" nodeType="afterEffect">
                                  <p:stCondLst>
                                    <p:cond delay="0"/>
                                  </p:stCondLst>
                                  <p:childTnLst>
                                    <p:set>
                                      <p:cBhvr>
                                        <p:cTn id="44" dur="1" fill="hold">
                                          <p:stCondLst>
                                            <p:cond delay="499"/>
                                          </p:stCondLst>
                                        </p:cTn>
                                        <p:tgtEl>
                                          <p:spTgt spid="3619026"/>
                                        </p:tgtEl>
                                        <p:attrNameLst>
                                          <p:attrName>style.visibility</p:attrName>
                                        </p:attrNameLst>
                                      </p:cBhvr>
                                      <p:to>
                                        <p:strVal val="visible"/>
                                      </p:to>
                                    </p:set>
                                  </p:childTnLst>
                                </p:cTn>
                              </p:par>
                            </p:childTnLst>
                          </p:cTn>
                        </p:par>
                        <p:par>
                          <p:cTn id="45" fill="hold" nodeType="afterGroup">
                            <p:stCondLst>
                              <p:cond delay="6000"/>
                            </p:stCondLst>
                            <p:childTnLst>
                              <p:par>
                                <p:cTn id="46" presetID="1" presetClass="entr" presetSubtype="0" fill="hold" grpId="0" nodeType="afterEffect">
                                  <p:stCondLst>
                                    <p:cond delay="0"/>
                                  </p:stCondLst>
                                  <p:childTnLst>
                                    <p:set>
                                      <p:cBhvr>
                                        <p:cTn id="47" dur="1" fill="hold">
                                          <p:stCondLst>
                                            <p:cond delay="499"/>
                                          </p:stCondLst>
                                        </p:cTn>
                                        <p:tgtEl>
                                          <p:spTgt spid="3619027"/>
                                        </p:tgtEl>
                                        <p:attrNameLst>
                                          <p:attrName>style.visibility</p:attrName>
                                        </p:attrNameLst>
                                      </p:cBhvr>
                                      <p:to>
                                        <p:strVal val="visible"/>
                                      </p:to>
                                    </p:set>
                                  </p:childTnLst>
                                </p:cTn>
                              </p:par>
                            </p:childTnLst>
                          </p:cTn>
                        </p:par>
                        <p:par>
                          <p:cTn id="48" fill="hold" nodeType="afterGroup">
                            <p:stCondLst>
                              <p:cond delay="6500"/>
                            </p:stCondLst>
                            <p:childTnLst>
                              <p:par>
                                <p:cTn id="49" presetID="1" presetClass="entr" presetSubtype="0" fill="hold" grpId="0" nodeType="afterEffect">
                                  <p:stCondLst>
                                    <p:cond delay="0"/>
                                  </p:stCondLst>
                                  <p:childTnLst>
                                    <p:set>
                                      <p:cBhvr>
                                        <p:cTn id="50" dur="1" fill="hold">
                                          <p:stCondLst>
                                            <p:cond delay="499"/>
                                          </p:stCondLst>
                                        </p:cTn>
                                        <p:tgtEl>
                                          <p:spTgt spid="3619028"/>
                                        </p:tgtEl>
                                        <p:attrNameLst>
                                          <p:attrName>style.visibility</p:attrName>
                                        </p:attrNameLst>
                                      </p:cBhvr>
                                      <p:to>
                                        <p:strVal val="visible"/>
                                      </p:to>
                                    </p:set>
                                  </p:childTnLst>
                                </p:cTn>
                              </p:par>
                            </p:childTnLst>
                          </p:cTn>
                        </p:par>
                        <p:par>
                          <p:cTn id="51" fill="hold" nodeType="afterGroup">
                            <p:stCondLst>
                              <p:cond delay="7000"/>
                            </p:stCondLst>
                            <p:childTnLst>
                              <p:par>
                                <p:cTn id="52" presetID="1" presetClass="entr" presetSubtype="0" fill="hold" nodeType="afterEffect">
                                  <p:stCondLst>
                                    <p:cond delay="0"/>
                                  </p:stCondLst>
                                  <p:childTnLst>
                                    <p:set>
                                      <p:cBhvr>
                                        <p:cTn id="53" dur="1" fill="hold">
                                          <p:stCondLst>
                                            <p:cond delay="499"/>
                                          </p:stCondLst>
                                        </p:cTn>
                                        <p:tgtEl>
                                          <p:spTgt spid="20"/>
                                        </p:tgtEl>
                                        <p:attrNameLst>
                                          <p:attrName>style.visibility</p:attrName>
                                        </p:attrNameLst>
                                      </p:cBhvr>
                                      <p:to>
                                        <p:strVal val="visible"/>
                                      </p:to>
                                    </p:set>
                                  </p:childTnLst>
                                </p:cTn>
                              </p:par>
                            </p:childTnLst>
                          </p:cTn>
                        </p:par>
                        <p:par>
                          <p:cTn id="54" fill="hold" nodeType="afterGroup">
                            <p:stCondLst>
                              <p:cond delay="7500"/>
                            </p:stCondLst>
                            <p:childTnLst>
                              <p:par>
                                <p:cTn id="55" presetID="1" presetClass="entr" presetSubtype="0" fill="hold" nodeType="afterEffect">
                                  <p:stCondLst>
                                    <p:cond delay="0"/>
                                  </p:stCondLst>
                                  <p:childTnLst>
                                    <p:set>
                                      <p:cBhvr>
                                        <p:cTn id="56" dur="1" fill="hold">
                                          <p:stCondLst>
                                            <p:cond delay="499"/>
                                          </p:stCondLst>
                                        </p:cTn>
                                        <p:tgtEl>
                                          <p:spTgt spid="17"/>
                                        </p:tgtEl>
                                        <p:attrNameLst>
                                          <p:attrName>style.visibility</p:attrName>
                                        </p:attrNameLst>
                                      </p:cBhvr>
                                      <p:to>
                                        <p:strVal val="visible"/>
                                      </p:to>
                                    </p:set>
                                  </p:childTnLst>
                                </p:cTn>
                              </p:par>
                            </p:childTnLst>
                          </p:cTn>
                        </p:par>
                        <p:par>
                          <p:cTn id="57" fill="hold" nodeType="afterGroup">
                            <p:stCondLst>
                              <p:cond delay="8000"/>
                            </p:stCondLst>
                            <p:childTnLst>
                              <p:par>
                                <p:cTn id="58" presetID="1" presetClass="entr" presetSubtype="0" fill="hold" grpId="0" nodeType="afterEffect">
                                  <p:stCondLst>
                                    <p:cond delay="0"/>
                                  </p:stCondLst>
                                  <p:childTnLst>
                                    <p:set>
                                      <p:cBhvr>
                                        <p:cTn id="59" dur="1" fill="hold">
                                          <p:stCondLst>
                                            <p:cond delay="499"/>
                                          </p:stCondLst>
                                        </p:cTn>
                                        <p:tgtEl>
                                          <p:spTgt spid="3619035"/>
                                        </p:tgtEl>
                                        <p:attrNameLst>
                                          <p:attrName>style.visibility</p:attrName>
                                        </p:attrNameLst>
                                      </p:cBhvr>
                                      <p:to>
                                        <p:strVal val="visible"/>
                                      </p:to>
                                    </p:set>
                                  </p:childTnLst>
                                </p:cTn>
                              </p:par>
                            </p:childTnLst>
                          </p:cTn>
                        </p:par>
                        <p:par>
                          <p:cTn id="60" fill="hold" nodeType="afterGroup">
                            <p:stCondLst>
                              <p:cond delay="8500"/>
                            </p:stCondLst>
                            <p:childTnLst>
                              <p:par>
                                <p:cTn id="61" presetID="1" presetClass="entr" presetSubtype="0" fill="hold" grpId="0" nodeType="afterEffect">
                                  <p:stCondLst>
                                    <p:cond delay="0"/>
                                  </p:stCondLst>
                                  <p:childTnLst>
                                    <p:set>
                                      <p:cBhvr>
                                        <p:cTn id="62" dur="1" fill="hold">
                                          <p:stCondLst>
                                            <p:cond delay="499"/>
                                          </p:stCondLst>
                                        </p:cTn>
                                        <p:tgtEl>
                                          <p:spTgt spid="3619036"/>
                                        </p:tgtEl>
                                        <p:attrNameLst>
                                          <p:attrName>style.visibility</p:attrName>
                                        </p:attrNameLst>
                                      </p:cBhvr>
                                      <p:to>
                                        <p:strVal val="visible"/>
                                      </p:to>
                                    </p:set>
                                  </p:childTnLst>
                                </p:cTn>
                              </p:par>
                            </p:childTnLst>
                          </p:cTn>
                        </p:par>
                        <p:par>
                          <p:cTn id="63" fill="hold" nodeType="afterGroup">
                            <p:stCondLst>
                              <p:cond delay="9000"/>
                            </p:stCondLst>
                            <p:childTnLst>
                              <p:par>
                                <p:cTn id="64" presetID="1" presetClass="entr" presetSubtype="0" fill="hold" grpId="0" nodeType="afterEffect">
                                  <p:stCondLst>
                                    <p:cond delay="0"/>
                                  </p:stCondLst>
                                  <p:childTnLst>
                                    <p:set>
                                      <p:cBhvr>
                                        <p:cTn id="65" dur="1" fill="hold">
                                          <p:stCondLst>
                                            <p:cond delay="499"/>
                                          </p:stCondLst>
                                        </p:cTn>
                                        <p:tgtEl>
                                          <p:spTgt spid="3619037"/>
                                        </p:tgtEl>
                                        <p:attrNameLst>
                                          <p:attrName>style.visibility</p:attrName>
                                        </p:attrNameLst>
                                      </p:cBhvr>
                                      <p:to>
                                        <p:strVal val="visible"/>
                                      </p:to>
                                    </p:set>
                                  </p:childTnLst>
                                </p:cTn>
                              </p:par>
                            </p:childTnLst>
                          </p:cTn>
                        </p:par>
                        <p:par>
                          <p:cTn id="66" fill="hold" nodeType="afterGroup">
                            <p:stCondLst>
                              <p:cond delay="9500"/>
                            </p:stCondLst>
                            <p:childTnLst>
                              <p:par>
                                <p:cTn id="67" presetID="1" presetClass="entr" presetSubtype="0" fill="hold" grpId="0" nodeType="afterEffect">
                                  <p:stCondLst>
                                    <p:cond delay="0"/>
                                  </p:stCondLst>
                                  <p:childTnLst>
                                    <p:set>
                                      <p:cBhvr>
                                        <p:cTn id="68" dur="1" fill="hold">
                                          <p:stCondLst>
                                            <p:cond delay="499"/>
                                          </p:stCondLst>
                                        </p:cTn>
                                        <p:tgtEl>
                                          <p:spTgt spid="3619038"/>
                                        </p:tgtEl>
                                        <p:attrNameLst>
                                          <p:attrName>style.visibility</p:attrName>
                                        </p:attrNameLst>
                                      </p:cBhvr>
                                      <p:to>
                                        <p:strVal val="visible"/>
                                      </p:to>
                                    </p:set>
                                  </p:childTnLst>
                                </p:cTn>
                              </p:par>
                            </p:childTnLst>
                          </p:cTn>
                        </p:par>
                        <p:par>
                          <p:cTn id="69" fill="hold" nodeType="afterGroup">
                            <p:stCondLst>
                              <p:cond delay="10000"/>
                            </p:stCondLst>
                            <p:childTnLst>
                              <p:par>
                                <p:cTn id="70" presetID="1" presetClass="entr" presetSubtype="0" fill="hold" grpId="0" nodeType="afterEffect">
                                  <p:stCondLst>
                                    <p:cond delay="0"/>
                                  </p:stCondLst>
                                  <p:childTnLst>
                                    <p:set>
                                      <p:cBhvr>
                                        <p:cTn id="71" dur="1" fill="hold">
                                          <p:stCondLst>
                                            <p:cond delay="499"/>
                                          </p:stCondLst>
                                        </p:cTn>
                                        <p:tgtEl>
                                          <p:spTgt spid="3619039"/>
                                        </p:tgtEl>
                                        <p:attrNameLst>
                                          <p:attrName>style.visibility</p:attrName>
                                        </p:attrNameLst>
                                      </p:cBhvr>
                                      <p:to>
                                        <p:strVal val="visible"/>
                                      </p:to>
                                    </p:set>
                                  </p:childTnLst>
                                </p:cTn>
                              </p:par>
                            </p:childTnLst>
                          </p:cTn>
                        </p:par>
                        <p:par>
                          <p:cTn id="72" fill="hold" nodeType="afterGroup">
                            <p:stCondLst>
                              <p:cond delay="10500"/>
                            </p:stCondLst>
                            <p:childTnLst>
                              <p:par>
                                <p:cTn id="73" presetID="1" presetClass="entr" presetSubtype="0" fill="hold" nodeType="afterEffect">
                                  <p:stCondLst>
                                    <p:cond delay="0"/>
                                  </p:stCondLst>
                                  <p:childTnLst>
                                    <p:set>
                                      <p:cBhvr>
                                        <p:cTn id="74"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9012" grpId="0" autoUpdateAnimBg="0"/>
      <p:bldP spid="3619014" grpId="0" autoUpdateAnimBg="0"/>
      <p:bldP spid="3619021" grpId="0" animBg="1"/>
      <p:bldP spid="3619022" grpId="0" animBg="1" autoUpdateAnimBg="0"/>
      <p:bldP spid="3619023" grpId="0" animBg="1"/>
      <p:bldP spid="3619024" grpId="0" animBg="1"/>
      <p:bldP spid="3619025" grpId="0" animBg="1"/>
      <p:bldP spid="3619026" grpId="0" animBg="1"/>
      <p:bldP spid="3619027" grpId="0" animBg="1"/>
      <p:bldP spid="3619028" grpId="0" animBg="1"/>
      <p:bldP spid="3619035" grpId="0" animBg="1" autoUpdateAnimBg="0"/>
      <p:bldP spid="3619036" grpId="0" animBg="1"/>
      <p:bldP spid="3619037" grpId="0" animBg="1"/>
      <p:bldP spid="3619038" grpId="0" animBg="1"/>
      <p:bldP spid="361903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black">
          <a:xfrm>
            <a:off x="2386013" y="-8028"/>
            <a:ext cx="67579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err="1" smtClean="0">
                <a:solidFill>
                  <a:schemeClr val="tx2"/>
                </a:solidFill>
                <a:latin typeface="+mn-lt"/>
              </a:rPr>
              <a:t>SnapDrive</a:t>
            </a:r>
            <a:r>
              <a:rPr lang="en-US" altLang="pt-BR" sz="1800" dirty="0" smtClean="0">
                <a:solidFill>
                  <a:schemeClr val="tx2"/>
                </a:solidFill>
                <a:cs typeface="Arial" charset="0"/>
              </a:rPr>
              <a:t>™</a:t>
            </a:r>
            <a:r>
              <a:rPr lang="en-US" altLang="pt-BR" sz="3600" dirty="0" smtClean="0">
                <a:solidFill>
                  <a:schemeClr val="tx2"/>
                </a:solidFill>
                <a:cs typeface="Arial" charset="0"/>
              </a:rPr>
              <a:t> </a:t>
            </a:r>
            <a:r>
              <a:rPr lang="en-US" altLang="pt-BR" sz="3400" dirty="0" smtClean="0">
                <a:solidFill>
                  <a:schemeClr val="tx2"/>
                </a:solidFill>
                <a:latin typeface="+mn-lt"/>
              </a:rPr>
              <a:t>- </a:t>
            </a:r>
            <a:r>
              <a:rPr lang="en-US" altLang="pt-BR" sz="1600" dirty="0" err="1" smtClean="0">
                <a:solidFill>
                  <a:schemeClr val="tx2"/>
                </a:solidFill>
                <a:latin typeface="+mn-lt"/>
              </a:rPr>
              <a:t>Criando</a:t>
            </a:r>
            <a:r>
              <a:rPr lang="en-US" altLang="pt-BR" sz="1600" dirty="0" smtClean="0">
                <a:solidFill>
                  <a:schemeClr val="tx2"/>
                </a:solidFill>
                <a:latin typeface="+mn-lt"/>
              </a:rPr>
              <a:t> </a:t>
            </a:r>
            <a:r>
              <a:rPr lang="en-US" altLang="pt-BR" sz="1600" dirty="0" err="1" smtClean="0">
                <a:solidFill>
                  <a:schemeClr val="tx2"/>
                </a:solidFill>
                <a:latin typeface="+mn-lt"/>
              </a:rPr>
              <a:t>uma</a:t>
            </a:r>
            <a:r>
              <a:rPr lang="en-US" altLang="pt-BR" sz="1600" dirty="0" smtClean="0">
                <a:solidFill>
                  <a:schemeClr val="tx2"/>
                </a:solidFill>
                <a:latin typeface="+mn-lt"/>
              </a:rPr>
              <a:t> LUN no Windows</a:t>
            </a:r>
            <a:endParaRPr lang="en-US" altLang="pt-BR" sz="1600" dirty="0">
              <a:solidFill>
                <a:schemeClr val="tx2"/>
              </a:solidFill>
              <a:latin typeface="+mn-lt"/>
            </a:endParaRPr>
          </a:p>
        </p:txBody>
      </p:sp>
      <p:sp>
        <p:nvSpPr>
          <p:cNvPr id="139267" name="Rectangle 3"/>
          <p:cNvSpPr>
            <a:spLocks noChangeArrowheads="1"/>
          </p:cNvSpPr>
          <p:nvPr/>
        </p:nvSpPr>
        <p:spPr bwMode="auto">
          <a:xfrm>
            <a:off x="320675" y="1397000"/>
            <a:ext cx="8475663"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buFont typeface="Monotype Sorts" pitchFamily="2" charset="2"/>
              <a:buNone/>
            </a:pPr>
            <a:r>
              <a:rPr lang="en-US" altLang="pt-BR" dirty="0" err="1"/>
              <a:t>Três</a:t>
            </a:r>
            <a:r>
              <a:rPr lang="en-US" altLang="pt-BR" dirty="0"/>
              <a:t> </a:t>
            </a:r>
            <a:r>
              <a:rPr lang="en-US" altLang="pt-BR" dirty="0" err="1"/>
              <a:t>Métodos</a:t>
            </a:r>
            <a:r>
              <a:rPr lang="en-US" altLang="pt-BR" dirty="0"/>
              <a:t>: </a:t>
            </a:r>
          </a:p>
          <a:p>
            <a:pPr lvl="1"/>
            <a:r>
              <a:rPr lang="en-US" altLang="pt-BR" dirty="0" err="1"/>
              <a:t>SnapDrive</a:t>
            </a:r>
            <a:r>
              <a:rPr lang="en-US" altLang="pt-BR" dirty="0">
                <a:cs typeface="Arial" charset="0"/>
              </a:rPr>
              <a:t>™</a:t>
            </a:r>
            <a:endParaRPr lang="en-US" altLang="pt-BR" dirty="0"/>
          </a:p>
          <a:p>
            <a:pPr lvl="1"/>
            <a:endParaRPr lang="en-US" altLang="pt-BR" dirty="0">
              <a:latin typeface="Courier New" pitchFamily="49" charset="0"/>
            </a:endParaRPr>
          </a:p>
          <a:p>
            <a:pPr lvl="1"/>
            <a:endParaRPr lang="en-US" altLang="pt-BR" dirty="0">
              <a:latin typeface="Courier New" pitchFamily="49" charset="0"/>
            </a:endParaRPr>
          </a:p>
          <a:p>
            <a:pPr lvl="1"/>
            <a:endParaRPr lang="en-US" altLang="pt-BR" dirty="0">
              <a:latin typeface="Courier New" pitchFamily="49" charset="0"/>
            </a:endParaRPr>
          </a:p>
          <a:p>
            <a:pPr lvl="1"/>
            <a:endParaRPr lang="en-US" altLang="pt-BR" dirty="0">
              <a:latin typeface="Courier New" pitchFamily="49" charset="0"/>
            </a:endParaRPr>
          </a:p>
          <a:p>
            <a:pPr lvl="1"/>
            <a:endParaRPr lang="en-US" altLang="pt-BR" dirty="0">
              <a:latin typeface="Courier New" pitchFamily="49" charset="0"/>
            </a:endParaRPr>
          </a:p>
          <a:p>
            <a:pPr lvl="1"/>
            <a:endParaRPr lang="en-US" altLang="pt-BR" dirty="0">
              <a:latin typeface="Courier New" pitchFamily="49" charset="0"/>
            </a:endParaRPr>
          </a:p>
          <a:p>
            <a:pPr lvl="1"/>
            <a:r>
              <a:rPr lang="en-US" altLang="pt-BR" dirty="0" err="1">
                <a:latin typeface="Courier New" pitchFamily="49" charset="0"/>
              </a:rPr>
              <a:t>lun</a:t>
            </a:r>
            <a:r>
              <a:rPr lang="en-US" altLang="pt-BR" dirty="0">
                <a:latin typeface="Courier New" pitchFamily="49" charset="0"/>
              </a:rPr>
              <a:t> setup</a:t>
            </a:r>
            <a:r>
              <a:rPr lang="en-US" altLang="pt-BR" dirty="0"/>
              <a:t> com Windows Disk Management</a:t>
            </a:r>
          </a:p>
          <a:p>
            <a:pPr lvl="1"/>
            <a:r>
              <a:rPr lang="en-US" altLang="pt-BR" dirty="0"/>
              <a:t>System Manager</a:t>
            </a:r>
            <a:r>
              <a:rPr lang="en-US" altLang="pt-BR" baseline="30000" dirty="0">
                <a:cs typeface="Arial" charset="0"/>
              </a:rPr>
              <a:t>®</a:t>
            </a:r>
            <a:r>
              <a:rPr lang="en-US" altLang="pt-BR" dirty="0"/>
              <a:t> com Windows Disk Management</a:t>
            </a:r>
          </a:p>
        </p:txBody>
      </p:sp>
      <p:pic>
        <p:nvPicPr>
          <p:cNvPr id="139268" name="Picture 4"/>
          <p:cNvPicPr>
            <a:picLocks noChangeAspect="1" noChangeArrowheads="1"/>
          </p:cNvPicPr>
          <p:nvPr/>
        </p:nvPicPr>
        <p:blipFill>
          <a:blip r:embed="rId3">
            <a:extLst>
              <a:ext uri="{28A0092B-C50C-407E-A947-70E740481C1C}">
                <a14:useLocalDpi xmlns:a14="http://schemas.microsoft.com/office/drawing/2010/main" val="0"/>
              </a:ext>
            </a:extLst>
          </a:blip>
          <a:srcRect l="2296" t="28210" r="2278" b="10571"/>
          <a:stretch>
            <a:fillRect/>
          </a:stretch>
        </p:blipFill>
        <p:spPr bwMode="auto">
          <a:xfrm>
            <a:off x="3132138" y="1844675"/>
            <a:ext cx="4567237"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7322151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black">
          <a:xfrm>
            <a:off x="2386013" y="-8028"/>
            <a:ext cx="6757987" cy="140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None/>
            </a:pPr>
            <a:r>
              <a:rPr lang="pt-BR" sz="3200" b="0" dirty="0" err="1" smtClean="0">
                <a:solidFill>
                  <a:schemeClr val="accent1"/>
                </a:solidFill>
                <a:latin typeface="+mn-lt"/>
              </a:rPr>
              <a:t>NetApp</a:t>
            </a:r>
            <a:r>
              <a:rPr lang="pt-BR" sz="3200" b="0" dirty="0" smtClean="0">
                <a:solidFill>
                  <a:schemeClr val="accent1"/>
                </a:solidFill>
                <a:latin typeface="+mn-lt"/>
              </a:rPr>
              <a:t> </a:t>
            </a:r>
            <a:r>
              <a:rPr lang="pt-BR" sz="3200" b="0" dirty="0">
                <a:solidFill>
                  <a:schemeClr val="accent1"/>
                </a:solidFill>
                <a:latin typeface="+mn-lt"/>
              </a:rPr>
              <a:t>Virtual Storage Console para </a:t>
            </a:r>
            <a:r>
              <a:rPr lang="pt-BR" sz="3200" b="0" dirty="0" err="1">
                <a:solidFill>
                  <a:schemeClr val="accent1"/>
                </a:solidFill>
                <a:latin typeface="+mn-lt"/>
              </a:rPr>
              <a:t>VMware</a:t>
            </a:r>
            <a:r>
              <a:rPr lang="pt-BR" sz="3200" b="0" dirty="0">
                <a:solidFill>
                  <a:schemeClr val="accent1"/>
                </a:solidFill>
                <a:latin typeface="+mn-lt"/>
              </a:rPr>
              <a:t> </a:t>
            </a:r>
            <a:r>
              <a:rPr lang="pt-BR" sz="3200" b="0" dirty="0" err="1" smtClean="0">
                <a:solidFill>
                  <a:schemeClr val="accent1"/>
                </a:solidFill>
                <a:latin typeface="+mn-lt"/>
              </a:rPr>
              <a:t>vSphere</a:t>
            </a:r>
            <a:r>
              <a:rPr lang="pt-BR" sz="2400" b="0" dirty="0">
                <a:solidFill>
                  <a:schemeClr val="accent1"/>
                </a:solidFill>
                <a:latin typeface="+mn-lt"/>
              </a:rPr>
              <a:t> </a:t>
            </a:r>
            <a:r>
              <a:rPr lang="pt-BR" sz="2400" b="0" dirty="0" smtClean="0">
                <a:solidFill>
                  <a:schemeClr val="accent1"/>
                </a:solidFill>
                <a:latin typeface="+mn-lt"/>
              </a:rPr>
              <a:t>(VSC)- </a:t>
            </a:r>
            <a:r>
              <a:rPr lang="en-US" sz="1600" dirty="0" err="1" smtClean="0">
                <a:solidFill>
                  <a:schemeClr val="tx2"/>
                </a:solidFill>
                <a:latin typeface="+mn-lt"/>
              </a:rPr>
              <a:t>Provisionar</a:t>
            </a:r>
            <a:r>
              <a:rPr lang="en-US" sz="1600" dirty="0" smtClean="0">
                <a:solidFill>
                  <a:schemeClr val="tx2"/>
                </a:solidFill>
                <a:latin typeface="+mn-lt"/>
              </a:rPr>
              <a:t> storage do VMWare</a:t>
            </a:r>
            <a:endParaRPr lang="en-US" altLang="pt-BR" sz="1600" dirty="0">
              <a:solidFill>
                <a:schemeClr val="tx2"/>
              </a:solidFill>
              <a:latin typeface="+mn-lt"/>
            </a:endParaRPr>
          </a:p>
        </p:txBody>
      </p:sp>
      <p:sp>
        <p:nvSpPr>
          <p:cNvPr id="139267" name="Rectangle 3"/>
          <p:cNvSpPr>
            <a:spLocks noChangeArrowheads="1"/>
          </p:cNvSpPr>
          <p:nvPr/>
        </p:nvSpPr>
        <p:spPr bwMode="auto">
          <a:xfrm>
            <a:off x="320675" y="1397000"/>
            <a:ext cx="8475663"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lvl="1"/>
            <a:endParaRPr lang="en-US" altLang="pt-BR" dirty="0">
              <a:latin typeface="Courier New" pitchFamily="49" charset="0"/>
            </a:endParaRPr>
          </a:p>
          <a:p>
            <a:pPr lvl="1"/>
            <a:endParaRPr lang="en-US" altLang="pt-BR" dirty="0">
              <a:latin typeface="Courier New" pitchFamily="49" charset="0"/>
            </a:endParaRPr>
          </a:p>
          <a:p>
            <a:pPr lvl="1"/>
            <a:endParaRPr lang="en-US" altLang="pt-BR" dirty="0">
              <a:latin typeface="Courier New" pitchFamily="49" charset="0"/>
            </a:endParaRPr>
          </a:p>
          <a:p>
            <a:pPr lvl="1"/>
            <a:endParaRPr lang="en-US" altLang="pt-BR" dirty="0">
              <a:latin typeface="Courier New" pitchFamily="49" charset="0"/>
            </a:endParaRPr>
          </a:p>
          <a:p>
            <a:pPr marL="457200" lvl="1" indent="0">
              <a:buNone/>
            </a:pPr>
            <a:endParaRPr lang="en-US" altLang="pt-BR" dirty="0">
              <a:latin typeface="Courier New" pitchFamily="49" charset="0"/>
            </a:endParaRP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75" y="1772816"/>
            <a:ext cx="3851920" cy="3589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4" name="Picture 4" descr="http://docs.hol.vmware.com/HOL-2013/hol-prt-1301_html_en/images/52d1cd96-a29f-4bbd-a451-c8de6c1a8e6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2287" y="1921880"/>
            <a:ext cx="4892241" cy="295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9600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123728" y="188641"/>
            <a:ext cx="7020272" cy="1224136"/>
          </a:xfrm>
        </p:spPr>
        <p:txBody>
          <a:bodyPr/>
          <a:lstStyle/>
          <a:p>
            <a:pPr algn="l"/>
            <a:r>
              <a:rPr lang="en-US" sz="3200" b="1" dirty="0">
                <a:solidFill>
                  <a:schemeClr val="accent1"/>
                </a:solidFill>
              </a:rPr>
              <a:t>NetApp Virtual Storage Console plug-in for </a:t>
            </a:r>
            <a:r>
              <a:rPr lang="en-US" sz="3200" b="1" dirty="0" smtClean="0">
                <a:solidFill>
                  <a:schemeClr val="accent1"/>
                </a:solidFill>
              </a:rPr>
              <a:t>Hypervisors – Citrix </a:t>
            </a:r>
            <a:r>
              <a:rPr lang="en-US" sz="3200" b="1" dirty="0" err="1" smtClean="0">
                <a:solidFill>
                  <a:schemeClr val="accent1"/>
                </a:solidFill>
              </a:rPr>
              <a:t>XenServer</a:t>
            </a:r>
            <a:r>
              <a:rPr lang="en-US" dirty="0"/>
              <a:t/>
            </a:r>
            <a:br>
              <a:rPr lang="en-US" dirty="0"/>
            </a:br>
            <a:endParaRPr lang="pt-BR" dirty="0"/>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303" y="1282929"/>
            <a:ext cx="6742977" cy="4125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1306" y="3345770"/>
            <a:ext cx="5612894" cy="3162821"/>
          </a:xfrm>
          <a:prstGeom prst="rect">
            <a:avLst/>
          </a:prstGeom>
          <a:ln/>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10971941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s://library.netapp.com/ecmdocs/ECMP1240842/html/GUID-1869CDA3-A055-4C66-BA89-4597F01D27E3-l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908720"/>
            <a:ext cx="7128792" cy="4503022"/>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ctrTitle"/>
          </p:nvPr>
        </p:nvSpPr>
        <p:spPr>
          <a:xfrm>
            <a:off x="2195736" y="260648"/>
            <a:ext cx="6948264" cy="1440160"/>
          </a:xfrm>
        </p:spPr>
        <p:txBody>
          <a:bodyPr/>
          <a:lstStyle/>
          <a:p>
            <a:pPr algn="l"/>
            <a:r>
              <a:rPr lang="pt-BR" b="1" dirty="0" err="1" smtClean="0">
                <a:solidFill>
                  <a:schemeClr val="tx2"/>
                </a:solidFill>
              </a:rPr>
              <a:t>Load-Share</a:t>
            </a:r>
            <a:r>
              <a:rPr lang="pt-BR" b="1" dirty="0" smtClean="0">
                <a:solidFill>
                  <a:schemeClr val="tx2"/>
                </a:solidFill>
              </a:rPr>
              <a:t> </a:t>
            </a:r>
            <a:r>
              <a:rPr lang="pt-BR" b="1" dirty="0" err="1" smtClean="0">
                <a:solidFill>
                  <a:schemeClr val="tx2"/>
                </a:solidFill>
              </a:rPr>
              <a:t>Mirrors</a:t>
            </a:r>
            <a:r>
              <a:rPr lang="pt-BR" b="1" dirty="0"/>
              <a:t/>
            </a:r>
            <a:br>
              <a:rPr lang="pt-BR" b="1" dirty="0"/>
            </a:br>
            <a:endParaRPr lang="pt-BR" b="1" dirty="0">
              <a:solidFill>
                <a:schemeClr val="tx2"/>
              </a:solidFill>
            </a:endParaRPr>
          </a:p>
        </p:txBody>
      </p:sp>
      <p:sp>
        <p:nvSpPr>
          <p:cNvPr id="6" name="Retângulo 5"/>
          <p:cNvSpPr/>
          <p:nvPr/>
        </p:nvSpPr>
        <p:spPr>
          <a:xfrm>
            <a:off x="179511" y="5229200"/>
            <a:ext cx="8856985" cy="1477328"/>
          </a:xfrm>
          <a:prstGeom prst="rect">
            <a:avLst/>
          </a:prstGeom>
        </p:spPr>
        <p:txBody>
          <a:bodyPr wrap="square">
            <a:spAutoFit/>
          </a:bodyPr>
          <a:lstStyle/>
          <a:p>
            <a:pPr algn="just"/>
            <a:r>
              <a:rPr lang="pt-PT" dirty="0"/>
              <a:t> </a:t>
            </a:r>
            <a:r>
              <a:rPr lang="pt-PT" dirty="0" smtClean="0">
                <a:sym typeface="Wingdings" panose="05000000000000000000" pitchFamily="2" charset="2"/>
              </a:rPr>
              <a:t> </a:t>
            </a:r>
            <a:r>
              <a:rPr lang="pt-PT" dirty="0" smtClean="0"/>
              <a:t>Load-Share </a:t>
            </a:r>
            <a:r>
              <a:rPr lang="pt-PT" dirty="0"/>
              <a:t>Mirrors (LS Mirror) podem ser usados ​​para distribuir os volumes de dados com outros nós do cluster para melhorar desempenho das cargas de trabalho somente leitura.  </a:t>
            </a:r>
            <a:r>
              <a:rPr lang="pt-PT" dirty="0" smtClean="0"/>
              <a:t>LS </a:t>
            </a:r>
            <a:r>
              <a:rPr lang="pt-PT" dirty="0"/>
              <a:t>mirror de volumes de dados são utilizados nos casos em que um ou alguns os clientes têm de leitura-escrita de acesso ao conjunto de dados , e muitos clientes têm acesso somente leitura .</a:t>
            </a:r>
            <a:endParaRPr lang="pt-BR" dirty="0"/>
          </a:p>
        </p:txBody>
      </p:sp>
    </p:spTree>
    <p:extLst>
      <p:ext uri="{BB962C8B-B14F-4D97-AF65-F5344CB8AC3E}">
        <p14:creationId xmlns:p14="http://schemas.microsoft.com/office/powerpoint/2010/main" val="99653338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555776" y="211981"/>
            <a:ext cx="6336704" cy="1200795"/>
          </a:xfrm>
        </p:spPr>
        <p:txBody>
          <a:bodyPr/>
          <a:lstStyle/>
          <a:p>
            <a:pPr algn="l"/>
            <a:r>
              <a:rPr lang="pt-BR" b="1" dirty="0" err="1" smtClean="0">
                <a:solidFill>
                  <a:schemeClr val="tx2"/>
                </a:solidFill>
              </a:rPr>
              <a:t>Infinite</a:t>
            </a:r>
            <a:r>
              <a:rPr lang="pt-BR" b="1" dirty="0" smtClean="0">
                <a:solidFill>
                  <a:schemeClr val="tx2"/>
                </a:solidFill>
              </a:rPr>
              <a:t> Volumes</a:t>
            </a:r>
            <a:endParaRPr lang="pt-BR" b="1" dirty="0">
              <a:solidFill>
                <a:schemeClr val="tx2"/>
              </a:solidFill>
            </a:endParaRPr>
          </a:p>
        </p:txBody>
      </p:sp>
      <p:sp>
        <p:nvSpPr>
          <p:cNvPr id="3" name="CaixaDeTexto 2"/>
          <p:cNvSpPr txBox="1"/>
          <p:nvPr/>
        </p:nvSpPr>
        <p:spPr>
          <a:xfrm>
            <a:off x="401416" y="1379677"/>
            <a:ext cx="8275040" cy="5816977"/>
          </a:xfrm>
          <a:prstGeom prst="rect">
            <a:avLst/>
          </a:prstGeom>
          <a:noFill/>
        </p:spPr>
        <p:txBody>
          <a:bodyPr wrap="square" rtlCol="0">
            <a:spAutoFit/>
          </a:bodyPr>
          <a:lstStyle/>
          <a:p>
            <a:pPr marL="285750" indent="-285750">
              <a:buFont typeface="Arial" panose="020B0604020202020204" pitchFamily="34" charset="0"/>
              <a:buChar char="•"/>
            </a:pPr>
            <a:r>
              <a:rPr lang="pt-BR" sz="2800" b="1" dirty="0" smtClean="0"/>
              <a:t>Único e enorme volume que:</a:t>
            </a:r>
          </a:p>
          <a:p>
            <a:pPr marL="285750" indent="-285750">
              <a:buFontTx/>
              <a:buChar char="-"/>
            </a:pPr>
            <a:r>
              <a:rPr lang="pt-BR" sz="2400" dirty="0" smtClean="0"/>
              <a:t>Pode ser escalado em até 20PetaBytes, armazenando até 2bilhoes de arquivos.</a:t>
            </a:r>
          </a:p>
          <a:p>
            <a:pPr marL="285750" indent="-285750">
              <a:buFontTx/>
              <a:buChar char="-"/>
            </a:pPr>
            <a:r>
              <a:rPr lang="pt-BR" sz="2400" dirty="0" err="1" smtClean="0"/>
              <a:t>Té</a:t>
            </a:r>
            <a:r>
              <a:rPr lang="pt-BR" sz="2400" dirty="0" smtClean="0"/>
              <a:t> somente 1 único </a:t>
            </a:r>
            <a:r>
              <a:rPr lang="pt-BR" sz="2400" dirty="0" err="1" smtClean="0"/>
              <a:t>junction</a:t>
            </a:r>
            <a:r>
              <a:rPr lang="pt-BR" sz="2400" dirty="0" smtClean="0"/>
              <a:t> path</a:t>
            </a:r>
          </a:p>
          <a:p>
            <a:pPr marL="285750" indent="-285750">
              <a:buFontTx/>
              <a:buChar char="-"/>
            </a:pPr>
            <a:r>
              <a:rPr lang="pt-BR" sz="2400" dirty="0" smtClean="0"/>
              <a:t>Pode crescer utilizando até 10 nós</a:t>
            </a:r>
          </a:p>
          <a:p>
            <a:pPr marL="285750" indent="-285750">
              <a:buFontTx/>
              <a:buChar char="-"/>
            </a:pPr>
            <a:r>
              <a:rPr lang="pt-BR" sz="2400" dirty="0" smtClean="0"/>
              <a:t>Pode crescer de forma não </a:t>
            </a:r>
            <a:r>
              <a:rPr lang="pt-BR" sz="2400" dirty="0" err="1" smtClean="0"/>
              <a:t>disruptiva</a:t>
            </a:r>
            <a:r>
              <a:rPr lang="pt-BR" sz="2400" dirty="0" smtClean="0"/>
              <a:t>, iniciando pequeno, crescendo quando necessário</a:t>
            </a:r>
          </a:p>
          <a:p>
            <a:pPr marL="285750" indent="-285750">
              <a:buFontTx/>
              <a:buChar char="-"/>
            </a:pPr>
            <a:r>
              <a:rPr lang="pt-BR" sz="2400" dirty="0" smtClean="0"/>
              <a:t>É contido em uma SVM em um cluster</a:t>
            </a:r>
          </a:p>
          <a:p>
            <a:pPr marL="285750" indent="-285750">
              <a:buFont typeface="Arial" panose="020B0604020202020204" pitchFamily="34" charset="0"/>
              <a:buChar char="•"/>
            </a:pPr>
            <a:r>
              <a:rPr lang="pt-BR" sz="2800" b="1" dirty="0" smtClean="0"/>
              <a:t>Já é componente do </a:t>
            </a:r>
            <a:r>
              <a:rPr lang="pt-BR" sz="2800" b="1" dirty="0" err="1" smtClean="0"/>
              <a:t>Clustered</a:t>
            </a:r>
            <a:r>
              <a:rPr lang="pt-BR" sz="2800" b="1" dirty="0" smtClean="0"/>
              <a:t> Data ONTAP</a:t>
            </a:r>
          </a:p>
          <a:p>
            <a:pPr marL="285750" indent="-285750">
              <a:buFont typeface="Arial" panose="020B0604020202020204" pitchFamily="34" charset="0"/>
              <a:buChar char="•"/>
            </a:pPr>
            <a:r>
              <a:rPr lang="pt-BR" sz="2800" b="1" dirty="0" smtClean="0"/>
              <a:t>Não requer licença extra</a:t>
            </a:r>
          </a:p>
          <a:p>
            <a:pPr marL="285750" indent="-285750">
              <a:buFont typeface="Arial" panose="020B0604020202020204" pitchFamily="34" charset="0"/>
              <a:buChar char="•"/>
            </a:pPr>
            <a:r>
              <a:rPr lang="pt-BR" sz="2800" b="1" dirty="0" smtClean="0"/>
              <a:t>Suporta </a:t>
            </a:r>
            <a:r>
              <a:rPr lang="pt-BR" sz="2800" b="1" dirty="0" err="1" smtClean="0"/>
              <a:t>multiplos</a:t>
            </a:r>
            <a:r>
              <a:rPr lang="pt-BR" sz="2800" b="1" dirty="0" smtClean="0"/>
              <a:t> administradores (</a:t>
            </a:r>
            <a:r>
              <a:rPr lang="pt-BR" sz="2800" b="1" dirty="0" err="1" smtClean="0"/>
              <a:t>multi-tenancy</a:t>
            </a:r>
            <a:r>
              <a:rPr lang="pt-BR" sz="2800" b="1" dirty="0" smtClean="0"/>
              <a:t>)</a:t>
            </a:r>
          </a:p>
          <a:p>
            <a:pPr marL="285750" indent="-285750">
              <a:buFont typeface="Arial" panose="020B0604020202020204" pitchFamily="34" charset="0"/>
              <a:buChar char="•"/>
            </a:pPr>
            <a:r>
              <a:rPr lang="pt-BR" sz="2800" b="1" dirty="0" smtClean="0"/>
              <a:t>Preparado para armazenar grandes repositórios corporativos.</a:t>
            </a:r>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212135709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2317976" y="404664"/>
            <a:ext cx="5638400" cy="584775"/>
          </a:xfrm>
          <a:prstGeom prst="rect">
            <a:avLst/>
          </a:prstGeom>
        </p:spPr>
        <p:txBody>
          <a:bodyPr wrap="square">
            <a:spAutoFit/>
          </a:bodyPr>
          <a:lstStyle/>
          <a:p>
            <a:r>
              <a:rPr lang="en-US" sz="3200" b="1" dirty="0">
                <a:solidFill>
                  <a:schemeClr val="tx2"/>
                </a:solidFill>
              </a:rPr>
              <a:t>Best Practices</a:t>
            </a:r>
            <a:endParaRPr lang="pt-BR" sz="3200" b="1" dirty="0">
              <a:solidFill>
                <a:schemeClr val="tx2"/>
              </a:solidFill>
            </a:endParaRPr>
          </a:p>
        </p:txBody>
      </p:sp>
      <p:sp>
        <p:nvSpPr>
          <p:cNvPr id="5" name="Retângulo 4"/>
          <p:cNvSpPr/>
          <p:nvPr/>
        </p:nvSpPr>
        <p:spPr>
          <a:xfrm>
            <a:off x="539552" y="1196752"/>
            <a:ext cx="7920880" cy="4431983"/>
          </a:xfrm>
          <a:prstGeom prst="rect">
            <a:avLst/>
          </a:prstGeom>
        </p:spPr>
        <p:txBody>
          <a:bodyPr wrap="square">
            <a:spAutoFit/>
          </a:bodyPr>
          <a:lstStyle/>
          <a:p>
            <a:r>
              <a:rPr lang="en-US" sz="2400" dirty="0" smtClean="0"/>
              <a:t>► </a:t>
            </a:r>
            <a:r>
              <a:rPr lang="en-US" sz="2400" dirty="0" err="1" smtClean="0"/>
              <a:t>Utilizar</a:t>
            </a:r>
            <a:r>
              <a:rPr lang="en-US" sz="2400" dirty="0" smtClean="0"/>
              <a:t> NAS e SAN </a:t>
            </a:r>
            <a:r>
              <a:rPr lang="en-US" sz="2400" dirty="0" err="1" smtClean="0"/>
              <a:t>em</a:t>
            </a:r>
            <a:r>
              <a:rPr lang="en-US" sz="2400" dirty="0" smtClean="0"/>
              <a:t> SVMs </a:t>
            </a:r>
            <a:r>
              <a:rPr lang="en-US" sz="2400" dirty="0" err="1" smtClean="0"/>
              <a:t>separadas</a:t>
            </a:r>
            <a:endParaRPr lang="en-US" sz="2400" dirty="0" smtClean="0"/>
          </a:p>
          <a:p>
            <a:endParaRPr lang="en-US" sz="2400" dirty="0" smtClean="0"/>
          </a:p>
          <a:p>
            <a:r>
              <a:rPr lang="en-US" sz="2400" dirty="0" smtClean="0"/>
              <a:t>►</a:t>
            </a:r>
            <a:r>
              <a:rPr lang="en-US" sz="2400" dirty="0" err="1" smtClean="0"/>
              <a:t>Manter</a:t>
            </a:r>
            <a:r>
              <a:rPr lang="en-US" sz="2400" dirty="0" smtClean="0"/>
              <a:t> </a:t>
            </a:r>
            <a:r>
              <a:rPr lang="en-US" sz="2400" dirty="0" err="1" smtClean="0"/>
              <a:t>todas</a:t>
            </a:r>
            <a:r>
              <a:rPr lang="en-US" sz="2400" dirty="0" smtClean="0"/>
              <a:t> as </a:t>
            </a:r>
            <a:r>
              <a:rPr lang="en-US" sz="2400" dirty="0" err="1" smtClean="0"/>
              <a:t>configurações</a:t>
            </a:r>
            <a:r>
              <a:rPr lang="en-US" sz="2400" dirty="0" smtClean="0"/>
              <a:t> e </a:t>
            </a:r>
            <a:r>
              <a:rPr lang="en-US" sz="2400" dirty="0" err="1" smtClean="0"/>
              <a:t>conexões</a:t>
            </a:r>
            <a:r>
              <a:rPr lang="en-US" sz="2400" dirty="0" smtClean="0"/>
              <a:t> com Paths </a:t>
            </a:r>
            <a:r>
              <a:rPr lang="en-US" sz="2400" dirty="0" err="1" smtClean="0"/>
              <a:t>redundantes</a:t>
            </a:r>
            <a:r>
              <a:rPr lang="en-US" sz="2400" dirty="0" smtClean="0"/>
              <a:t>.</a:t>
            </a:r>
          </a:p>
          <a:p>
            <a:r>
              <a:rPr lang="en-US" sz="2400" dirty="0" smtClean="0"/>
              <a:t>►</a:t>
            </a:r>
            <a:r>
              <a:rPr lang="en-US" sz="2400" dirty="0" err="1" smtClean="0"/>
              <a:t>Configurar</a:t>
            </a:r>
            <a:r>
              <a:rPr lang="en-US" sz="2400" dirty="0" smtClean="0"/>
              <a:t> o </a:t>
            </a:r>
            <a:r>
              <a:rPr lang="en-US" sz="2400" dirty="0" err="1" smtClean="0"/>
              <a:t>AutoSupport</a:t>
            </a:r>
            <a:endParaRPr lang="en-US" sz="2400" dirty="0" smtClean="0"/>
          </a:p>
          <a:p>
            <a:r>
              <a:rPr lang="en-US" sz="2400" dirty="0" smtClean="0"/>
              <a:t>►</a:t>
            </a:r>
            <a:r>
              <a:rPr lang="en-US" sz="2400" dirty="0" err="1" smtClean="0"/>
              <a:t>Realizar</a:t>
            </a:r>
            <a:r>
              <a:rPr lang="en-US" sz="2400" dirty="0" smtClean="0"/>
              <a:t> as </a:t>
            </a:r>
            <a:r>
              <a:rPr lang="en-US" sz="2400" dirty="0" err="1" smtClean="0"/>
              <a:t>configurações</a:t>
            </a:r>
            <a:r>
              <a:rPr lang="en-US" sz="2400" dirty="0" smtClean="0"/>
              <a:t> no Data ONTAP, </a:t>
            </a:r>
            <a:r>
              <a:rPr lang="en-US" sz="2400" dirty="0" err="1" smtClean="0"/>
              <a:t>preferencialmente</a:t>
            </a:r>
            <a:r>
              <a:rPr lang="en-US" sz="2400" dirty="0" smtClean="0"/>
              <a:t> no OnCommand  System Manager </a:t>
            </a:r>
            <a:r>
              <a:rPr lang="en-US" sz="2400" dirty="0" err="1" smtClean="0"/>
              <a:t>ao</a:t>
            </a:r>
            <a:r>
              <a:rPr lang="en-US" sz="2400" dirty="0" smtClean="0"/>
              <a:t> </a:t>
            </a:r>
            <a:r>
              <a:rPr lang="en-US" sz="2400" dirty="0" err="1" smtClean="0"/>
              <a:t>invés</a:t>
            </a:r>
            <a:r>
              <a:rPr lang="en-US" sz="2400" dirty="0" smtClean="0"/>
              <a:t> de </a:t>
            </a:r>
            <a:r>
              <a:rPr lang="en-US" sz="2400" dirty="0" err="1" smtClean="0"/>
              <a:t>linha</a:t>
            </a:r>
            <a:r>
              <a:rPr lang="en-US" sz="2400" dirty="0" smtClean="0"/>
              <a:t> de </a:t>
            </a:r>
            <a:r>
              <a:rPr lang="en-US" sz="2400" dirty="0" err="1" smtClean="0"/>
              <a:t>comando</a:t>
            </a:r>
            <a:r>
              <a:rPr lang="en-US" sz="2400" dirty="0" smtClean="0"/>
              <a:t>.</a:t>
            </a:r>
          </a:p>
          <a:p>
            <a:r>
              <a:rPr lang="en-US" sz="2400" dirty="0" smtClean="0"/>
              <a:t>►Para SVMs com NAS </a:t>
            </a:r>
            <a:r>
              <a:rPr lang="en-US" sz="2400" dirty="0" err="1" smtClean="0"/>
              <a:t>utilizar</a:t>
            </a:r>
            <a:r>
              <a:rPr lang="en-US" sz="2400" dirty="0" smtClean="0"/>
              <a:t> o Load-Sharing Mirror no </a:t>
            </a:r>
            <a:r>
              <a:rPr lang="en-US" sz="2400" dirty="0" err="1" smtClean="0"/>
              <a:t>rootVol</a:t>
            </a:r>
            <a:r>
              <a:rPr lang="en-US" sz="2400" dirty="0" smtClean="0"/>
              <a:t> . (</a:t>
            </a:r>
            <a:r>
              <a:rPr lang="en-US" sz="2400" dirty="0" err="1" smtClean="0"/>
              <a:t>Recomendado</a:t>
            </a:r>
            <a:r>
              <a:rPr lang="en-US" sz="2400" dirty="0" smtClean="0"/>
              <a:t> </a:t>
            </a:r>
            <a:r>
              <a:rPr lang="en-US" sz="2400" dirty="0" err="1" smtClean="0"/>
              <a:t>por</a:t>
            </a:r>
            <a:r>
              <a:rPr lang="en-US" sz="2400" dirty="0" smtClean="0"/>
              <a:t> </a:t>
            </a:r>
            <a:r>
              <a:rPr lang="en-US" sz="2400" dirty="0" err="1" smtClean="0"/>
              <a:t>motivo</a:t>
            </a:r>
            <a:r>
              <a:rPr lang="en-US" sz="2400" dirty="0" smtClean="0"/>
              <a:t> </a:t>
            </a:r>
            <a:r>
              <a:rPr lang="en-US" sz="2400" dirty="0" err="1" smtClean="0"/>
              <a:t>segurança</a:t>
            </a:r>
            <a:r>
              <a:rPr lang="en-US" sz="2400" dirty="0" smtClean="0"/>
              <a:t>  e performance).</a:t>
            </a:r>
          </a:p>
          <a:p>
            <a:endParaRPr lang="en-US" dirty="0" smtClean="0"/>
          </a:p>
        </p:txBody>
      </p:sp>
    </p:spTree>
    <p:extLst>
      <p:ext uri="{BB962C8B-B14F-4D97-AF65-F5344CB8AC3E}">
        <p14:creationId xmlns:p14="http://schemas.microsoft.com/office/powerpoint/2010/main" val="28877491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black">
          <a:xfrm>
            <a:off x="2267744" y="404664"/>
            <a:ext cx="6732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a:solidFill>
                  <a:schemeClr val="tx2"/>
                </a:solidFill>
                <a:latin typeface="+mn-lt"/>
              </a:rPr>
              <a:t>support.netapp.com (NOW)</a:t>
            </a:r>
          </a:p>
        </p:txBody>
      </p:sp>
      <p:pic>
        <p:nvPicPr>
          <p:cNvPr id="3481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196975"/>
            <a:ext cx="7410450" cy="4679950"/>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38239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black">
          <a:xfrm>
            <a:off x="2267744" y="274637"/>
            <a:ext cx="66595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err="1">
                <a:solidFill>
                  <a:schemeClr val="tx2"/>
                </a:solidFill>
                <a:latin typeface="+mn-lt"/>
              </a:rPr>
              <a:t>AutoSupport</a:t>
            </a:r>
            <a:endParaRPr lang="en-US" altLang="pt-BR" sz="3400" dirty="0">
              <a:solidFill>
                <a:schemeClr val="tx2"/>
              </a:solidFill>
              <a:latin typeface="+mn-lt"/>
            </a:endParaRPr>
          </a:p>
        </p:txBody>
      </p:sp>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90" y="1124744"/>
            <a:ext cx="8469522"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Conector de seta reta 2"/>
          <p:cNvCxnSpPr/>
          <p:nvPr/>
        </p:nvCxnSpPr>
        <p:spPr>
          <a:xfrm>
            <a:off x="107504" y="1844824"/>
            <a:ext cx="288032"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Conector de seta reta 9"/>
          <p:cNvCxnSpPr/>
          <p:nvPr/>
        </p:nvCxnSpPr>
        <p:spPr>
          <a:xfrm flipV="1">
            <a:off x="251520" y="3501008"/>
            <a:ext cx="79208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1336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black">
          <a:xfrm>
            <a:off x="2228849" y="310356"/>
            <a:ext cx="716756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a:lnSpc>
                <a:spcPct val="90000"/>
              </a:lnSpc>
              <a:spcBef>
                <a:spcPct val="20000"/>
              </a:spcBef>
              <a:buFont typeface="Monotype Sorts" pitchFamily="2" charset="2"/>
              <a:buChar char="•"/>
              <a:defRPr sz="2800" b="1">
                <a:solidFill>
                  <a:schemeClr val="accent2"/>
                </a:solidFill>
                <a:latin typeface="Times New Roman" pitchFamily="18" charset="0"/>
              </a:defRPr>
            </a:lvl1pPr>
            <a:lvl2pPr marL="742950" indent="-285750" algn="l">
              <a:lnSpc>
                <a:spcPct val="90000"/>
              </a:lnSpc>
              <a:spcBef>
                <a:spcPct val="20000"/>
              </a:spcBef>
              <a:buClr>
                <a:schemeClr val="tx2"/>
              </a:buClr>
              <a:buFont typeface="Symbol" pitchFamily="18" charset="2"/>
              <a:buChar char="·"/>
              <a:defRPr sz="2600">
                <a:solidFill>
                  <a:schemeClr val="accent2"/>
                </a:solidFill>
                <a:latin typeface="Times New Roman" pitchFamily="18" charset="0"/>
              </a:defRPr>
            </a:lvl2pPr>
            <a:lvl3pPr marL="1143000" indent="-228600" algn="l">
              <a:lnSpc>
                <a:spcPct val="90000"/>
              </a:lnSpc>
              <a:spcBef>
                <a:spcPct val="20000"/>
              </a:spcBef>
              <a:buClr>
                <a:schemeClr val="accent2"/>
              </a:buClr>
              <a:buFont typeface="Symbol" pitchFamily="18" charset="2"/>
              <a:buChar char="-"/>
              <a:defRPr sz="2400">
                <a:solidFill>
                  <a:schemeClr val="accent2"/>
                </a:solidFill>
                <a:latin typeface="Times New Roman" pitchFamily="18" charset="0"/>
              </a:defRPr>
            </a:lvl3pPr>
            <a:lvl4pPr marL="1600200" indent="-228600" algn="l">
              <a:lnSpc>
                <a:spcPct val="90000"/>
              </a:lnSpc>
              <a:spcBef>
                <a:spcPct val="20000"/>
              </a:spcBef>
              <a:buClr>
                <a:schemeClr val="tx2"/>
              </a:buClr>
              <a:buFont typeface="Symbol" pitchFamily="18" charset="2"/>
              <a:buChar char="·"/>
              <a:defRPr sz="2200">
                <a:solidFill>
                  <a:schemeClr val="accent2"/>
                </a:solidFill>
                <a:latin typeface="Times New Roman" pitchFamily="18" charset="0"/>
              </a:defRPr>
            </a:lvl4pPr>
            <a:lvl5pPr marL="2057400" indent="-228600" algn="l">
              <a:lnSpc>
                <a:spcPct val="90000"/>
              </a:lnSpc>
              <a:spcBef>
                <a:spcPct val="20000"/>
              </a:spcBef>
              <a:buClr>
                <a:schemeClr val="accent2"/>
              </a:buClr>
              <a:buFont typeface="Symbol" pitchFamily="18" charset="2"/>
              <a:buChar char="-"/>
              <a:defRPr sz="2000">
                <a:solidFill>
                  <a:schemeClr val="accent2"/>
                </a:solidFill>
                <a:latin typeface="Times New Roman" pitchFamily="18" charset="0"/>
              </a:defRPr>
            </a:lvl5pPr>
            <a:lvl6pPr marL="25146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6pPr>
            <a:lvl7pPr marL="29718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7pPr>
            <a:lvl8pPr marL="34290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8pPr>
            <a:lvl9pPr marL="3886200" indent="-228600" eaLnBrk="0" fontAlgn="base" hangingPunct="0">
              <a:lnSpc>
                <a:spcPct val="90000"/>
              </a:lnSpc>
              <a:spcBef>
                <a:spcPct val="20000"/>
              </a:spcBef>
              <a:spcAft>
                <a:spcPct val="0"/>
              </a:spcAft>
              <a:buClr>
                <a:schemeClr val="accent2"/>
              </a:buClr>
              <a:buFont typeface="Symbol" pitchFamily="18" charset="2"/>
              <a:buChar char="-"/>
              <a:defRPr sz="2000">
                <a:solidFill>
                  <a:schemeClr val="accent2"/>
                </a:solidFill>
                <a:latin typeface="Times New Roman" pitchFamily="18" charset="0"/>
              </a:defRPr>
            </a:lvl9pPr>
          </a:lstStyle>
          <a:p>
            <a:pPr>
              <a:lnSpc>
                <a:spcPct val="100000"/>
              </a:lnSpc>
              <a:spcBef>
                <a:spcPct val="0"/>
              </a:spcBef>
              <a:buFontTx/>
              <a:buNone/>
            </a:pPr>
            <a:r>
              <a:rPr lang="en-US" altLang="pt-BR" sz="3400" dirty="0" err="1">
                <a:solidFill>
                  <a:schemeClr val="tx2"/>
                </a:solidFill>
                <a:latin typeface="+mn-lt"/>
                <a:cs typeface="Times New Roman" pitchFamily="18" charset="0"/>
              </a:rPr>
              <a:t>Eventos</a:t>
            </a:r>
            <a:r>
              <a:rPr lang="en-US" altLang="pt-BR" sz="3400" dirty="0">
                <a:solidFill>
                  <a:schemeClr val="tx2"/>
                </a:solidFill>
                <a:latin typeface="+mn-lt"/>
                <a:cs typeface="Times New Roman" pitchFamily="18" charset="0"/>
              </a:rPr>
              <a:t> </a:t>
            </a:r>
            <a:r>
              <a:rPr lang="en-US" altLang="pt-BR" sz="3400" dirty="0" err="1">
                <a:solidFill>
                  <a:schemeClr val="tx2"/>
                </a:solidFill>
                <a:latin typeface="+mn-lt"/>
                <a:cs typeface="Times New Roman" pitchFamily="18" charset="0"/>
              </a:rPr>
              <a:t>que</a:t>
            </a:r>
            <a:r>
              <a:rPr lang="en-US" altLang="pt-BR" sz="3400" dirty="0">
                <a:solidFill>
                  <a:schemeClr val="tx2"/>
                </a:solidFill>
                <a:latin typeface="+mn-lt"/>
                <a:cs typeface="Times New Roman" pitchFamily="18" charset="0"/>
              </a:rPr>
              <a:t> </a:t>
            </a:r>
            <a:r>
              <a:rPr lang="en-US" altLang="pt-BR" sz="3400" dirty="0" err="1">
                <a:solidFill>
                  <a:schemeClr val="tx2"/>
                </a:solidFill>
                <a:latin typeface="+mn-lt"/>
                <a:cs typeface="Times New Roman" pitchFamily="18" charset="0"/>
              </a:rPr>
              <a:t>geram</a:t>
            </a:r>
            <a:r>
              <a:rPr lang="en-US" altLang="pt-BR" sz="3400" dirty="0">
                <a:solidFill>
                  <a:schemeClr val="tx2"/>
                </a:solidFill>
                <a:latin typeface="+mn-lt"/>
                <a:cs typeface="Times New Roman" pitchFamily="18" charset="0"/>
              </a:rPr>
              <a:t> </a:t>
            </a:r>
            <a:r>
              <a:rPr lang="en-US" altLang="pt-BR" sz="3400" dirty="0" err="1">
                <a:solidFill>
                  <a:schemeClr val="tx2"/>
                </a:solidFill>
                <a:latin typeface="+mn-lt"/>
                <a:cs typeface="Times New Roman" pitchFamily="18" charset="0"/>
              </a:rPr>
              <a:t>AutoSupport</a:t>
            </a:r>
            <a:endParaRPr lang="en-US" altLang="pt-BR" sz="3400" dirty="0">
              <a:solidFill>
                <a:schemeClr val="tx2"/>
              </a:solidFill>
              <a:latin typeface="+mn-lt"/>
            </a:endParaRPr>
          </a:p>
        </p:txBody>
      </p:sp>
      <p:graphicFrame>
        <p:nvGraphicFramePr>
          <p:cNvPr id="4" name="Group 138"/>
          <p:cNvGraphicFramePr>
            <a:graphicFrameLocks/>
          </p:cNvGraphicFramePr>
          <p:nvPr>
            <p:extLst>
              <p:ext uri="{D42A27DB-BD31-4B8C-83A1-F6EECF244321}">
                <p14:modId xmlns:p14="http://schemas.microsoft.com/office/powerpoint/2010/main" val="2247127259"/>
              </p:ext>
            </p:extLst>
          </p:nvPr>
        </p:nvGraphicFramePr>
        <p:xfrm>
          <a:off x="755576" y="1124744"/>
          <a:ext cx="7750175" cy="5284792"/>
        </p:xfrm>
        <a:graphic>
          <a:graphicData uri="http://schemas.openxmlformats.org/drawingml/2006/table">
            <a:tbl>
              <a:tblPr/>
              <a:tblGrid>
                <a:gridCol w="3875087"/>
                <a:gridCol w="3875088"/>
              </a:tblGrid>
              <a:tr h="3476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600" b="0" i="0" u="none" strike="noStrike" cap="none" normalizeH="0" baseline="0" dirty="0" smtClean="0">
                          <a:ln>
                            <a:noFill/>
                          </a:ln>
                          <a:solidFill>
                            <a:schemeClr val="tx2"/>
                          </a:solidFill>
                          <a:effectLst/>
                          <a:latin typeface="Arial" charset="0"/>
                        </a:rPr>
                        <a:t>Events</a:t>
                      </a:r>
                    </a:p>
                  </a:txBody>
                  <a:tcPr horzOverflow="overflow">
                    <a:lnL cap="flat">
                      <a:noFill/>
                    </a:lnL>
                    <a:lnR w="28575" cap="flat" cmpd="sng" algn="ctr">
                      <a:solidFill>
                        <a:srgbClr val="A5A5A5"/>
                      </a:solidFill>
                      <a:prstDash val="solid"/>
                      <a:round/>
                      <a:headEnd type="none" w="med" len="med"/>
                      <a:tailEnd type="none" w="med" len="med"/>
                    </a:lnR>
                    <a:lnT cap="flat">
                      <a:noFill/>
                    </a:lnT>
                    <a:lnB w="28575" cap="flat" cmpd="sng" algn="ctr">
                      <a:solidFill>
                        <a:srgbClr val="A5A5A5"/>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600" b="0" i="0" u="none" strike="noStrike" cap="none" normalizeH="0" baseline="0" dirty="0" smtClean="0">
                          <a:ln>
                            <a:noFill/>
                          </a:ln>
                          <a:solidFill>
                            <a:schemeClr val="tx2"/>
                          </a:solidFill>
                          <a:effectLst/>
                          <a:latin typeface="Arial" charset="0"/>
                        </a:rPr>
                        <a:t>E-Mail Subject Line</a:t>
                      </a:r>
                    </a:p>
                  </a:txBody>
                  <a:tcPr horzOverflow="overflow">
                    <a:lnL w="28575" cap="flat" cmpd="sng" algn="ctr">
                      <a:solidFill>
                        <a:srgbClr val="A5A5A5"/>
                      </a:solidFill>
                      <a:prstDash val="solid"/>
                      <a:round/>
                      <a:headEnd type="none" w="med" len="med"/>
                      <a:tailEnd type="none" w="med" len="med"/>
                    </a:lnL>
                    <a:lnR cap="flat">
                      <a:noFill/>
                    </a:lnR>
                    <a:lnT cap="flat">
                      <a:noFill/>
                    </a:lnT>
                    <a:lnB w="28575" cap="flat" cmpd="sng" algn="ctr">
                      <a:solidFill>
                        <a:srgbClr val="A5A5A5"/>
                      </a:solidFill>
                      <a:prstDash val="solid"/>
                      <a:round/>
                      <a:headEnd type="none" w="med" len="med"/>
                      <a:tailEnd type="none" w="med" len="med"/>
                    </a:lnB>
                    <a:lnTlToBr>
                      <a:noFill/>
                    </a:lnTlToBr>
                    <a:lnBlToTr>
                      <a:noFill/>
                    </a:lnBlToTr>
                    <a:solidFill>
                      <a:schemeClr val="bg2"/>
                    </a:solid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dirty="0" smtClean="0">
                          <a:ln>
                            <a:noFill/>
                          </a:ln>
                          <a:solidFill>
                            <a:schemeClr val="tx1"/>
                          </a:solidFill>
                          <a:effectLst/>
                          <a:latin typeface="Arial" charset="0"/>
                        </a:rPr>
                        <a:t>Low NVRAM battery</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BATTERY_LOW</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dirty="0" smtClean="0">
                          <a:ln>
                            <a:noFill/>
                          </a:ln>
                          <a:solidFill>
                            <a:schemeClr val="tx1"/>
                          </a:solidFill>
                          <a:effectLst/>
                          <a:latin typeface="Arial" charset="0"/>
                        </a:rPr>
                        <a:t>Disk failure</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DISK_FAIL!!!</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0957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Disk scrub detected checksum errors</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DISK_SCRUB CHECKSUM ERROR</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Shutdown occurred because of overheating</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OVER_TEMPERATURE_SHUTDOWN!!!</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Partial RPS failure occurred</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REBOOT</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Disk shelf error occurred</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SHELF_FAULT</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Spare disk failure occurred</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SPARE DISK FAILED</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Weekly backup of /etc/messages occurred</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WEEKLY_LOG</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Successful cluster takeover of partner</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CLUSTER TAKEOVER COMPLETE</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Unsuccessful cluster takeover</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CLUSTER TAKEOVER FAILED</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Cluster takeover of virtual filer</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REBOOT (CLUSTER TAKEOVER)</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w="28575" cap="flat" cmpd="sng" algn="ctr">
                      <a:solidFill>
                        <a:srgbClr val="A5A5A5"/>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smtClean="0">
                          <a:ln>
                            <a:noFill/>
                          </a:ln>
                          <a:solidFill>
                            <a:schemeClr val="tx1"/>
                          </a:solidFill>
                          <a:effectLst/>
                          <a:latin typeface="Arial" charset="0"/>
                        </a:rPr>
                        <a:t>Cluster giveback occurred</a:t>
                      </a:r>
                    </a:p>
                  </a:txBody>
                  <a:tcPr horzOverflow="overflow">
                    <a:lnL cap="flat">
                      <a:noFill/>
                    </a:lnL>
                    <a:lnR w="28575" cap="flat" cmpd="sng" algn="ctr">
                      <a:solidFill>
                        <a:srgbClr val="A5A5A5"/>
                      </a:solidFill>
                      <a:prstDash val="solid"/>
                      <a:round/>
                      <a:headEnd type="none" w="med" len="med"/>
                      <a:tailEnd type="none" w="med" len="med"/>
                    </a:lnR>
                    <a:lnT w="28575" cap="flat" cmpd="sng" algn="ctr">
                      <a:solidFill>
                        <a:srgbClr val="A5A5A5"/>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2" pitchFamily="18" charset="2"/>
                        <a:buNone/>
                        <a:tabLst/>
                      </a:pPr>
                      <a:r>
                        <a:rPr kumimoji="0" lang="en-US" sz="1400" b="0" i="0" u="none" strike="noStrike" cap="none" normalizeH="0" baseline="0" dirty="0" smtClean="0">
                          <a:ln>
                            <a:noFill/>
                          </a:ln>
                          <a:solidFill>
                            <a:schemeClr val="tx1"/>
                          </a:solidFill>
                          <a:effectLst/>
                          <a:latin typeface="Arial" charset="0"/>
                        </a:rPr>
                        <a:t>CLUSTER GIVEBACK COMPLETE</a:t>
                      </a:r>
                    </a:p>
                  </a:txBody>
                  <a:tcPr horzOverflow="overflow">
                    <a:lnL w="28575" cap="flat" cmpd="sng" algn="ctr">
                      <a:solidFill>
                        <a:srgbClr val="A5A5A5"/>
                      </a:solidFill>
                      <a:prstDash val="solid"/>
                      <a:round/>
                      <a:headEnd type="none" w="med" len="med"/>
                      <a:tailEnd type="none" w="med" len="med"/>
                    </a:lnL>
                    <a:lnR cap="flat">
                      <a:noFill/>
                    </a:lnR>
                    <a:lnT w="28575" cap="flat" cmpd="sng" algn="ctr">
                      <a:solidFill>
                        <a:srgbClr val="A5A5A5"/>
                      </a:solidFill>
                      <a:prstDash val="solid"/>
                      <a:round/>
                      <a:headEnd type="none" w="med" len="med"/>
                      <a:tailEnd type="none" w="med" len="med"/>
                    </a:lnT>
                    <a:lnB cap="flat">
                      <a:noFill/>
                    </a:lnB>
                    <a:lnTlToBr>
                      <a:noFill/>
                    </a:lnTlToBr>
                    <a:lnBlToTr>
                      <a:noFill/>
                    </a:lnBlToTr>
                    <a:noFill/>
                  </a:tcPr>
                </a:tc>
              </a:tr>
            </a:tbl>
          </a:graphicData>
        </a:graphic>
      </p:graphicFrame>
    </p:spTree>
    <p:extLst>
      <p:ext uri="{BB962C8B-B14F-4D97-AF65-F5344CB8AC3E}">
        <p14:creationId xmlns:p14="http://schemas.microsoft.com/office/powerpoint/2010/main" val="8126349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67744" y="332657"/>
            <a:ext cx="4248472" cy="792088"/>
          </a:xfrm>
        </p:spPr>
        <p:txBody>
          <a:bodyPr/>
          <a:lstStyle/>
          <a:p>
            <a:pPr algn="l"/>
            <a:r>
              <a:rPr lang="pt-BR" b="1" dirty="0" err="1" smtClean="0">
                <a:solidFill>
                  <a:schemeClr val="tx2"/>
                </a:solidFill>
              </a:rPr>
              <a:t>Syslog</a:t>
            </a:r>
            <a:endParaRPr lang="pt-BR" b="1" dirty="0">
              <a:solidFill>
                <a:schemeClr val="tx2"/>
              </a:solidFill>
            </a:endParaRPr>
          </a:p>
        </p:txBody>
      </p:sp>
      <p:pic>
        <p:nvPicPr>
          <p:cNvPr id="849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484784"/>
            <a:ext cx="8388424" cy="4567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Conector de seta reta 4"/>
          <p:cNvCxnSpPr/>
          <p:nvPr/>
        </p:nvCxnSpPr>
        <p:spPr>
          <a:xfrm>
            <a:off x="107504" y="1916832"/>
            <a:ext cx="288032"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Conector de seta reta 6"/>
          <p:cNvCxnSpPr/>
          <p:nvPr/>
        </p:nvCxnSpPr>
        <p:spPr>
          <a:xfrm flipV="1">
            <a:off x="251520" y="4149080"/>
            <a:ext cx="64807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996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18748</TotalTime>
  <Words>10669</Words>
  <Application>Microsoft Office PowerPoint</Application>
  <PresentationFormat>Apresentação na tela (4:3)</PresentationFormat>
  <Paragraphs>1748</Paragraphs>
  <Slides>100</Slides>
  <Notes>72</Notes>
  <HiddenSlides>0</HiddenSlides>
  <MMClips>0</MMClips>
  <ScaleCrop>false</ScaleCrop>
  <HeadingPairs>
    <vt:vector size="6" baseType="variant">
      <vt:variant>
        <vt:lpstr>Tema</vt:lpstr>
      </vt:variant>
      <vt:variant>
        <vt:i4>1</vt:i4>
      </vt:variant>
      <vt:variant>
        <vt:lpstr>Servidores OLE incorporados</vt:lpstr>
      </vt:variant>
      <vt:variant>
        <vt:i4>1</vt:i4>
      </vt:variant>
      <vt:variant>
        <vt:lpstr>Títulos de slides</vt:lpstr>
      </vt:variant>
      <vt:variant>
        <vt:i4>100</vt:i4>
      </vt:variant>
    </vt:vector>
  </HeadingPairs>
  <TitlesOfParts>
    <vt:vector size="102" baseType="lpstr">
      <vt:lpstr>Tema do Office</vt:lpstr>
      <vt:lpstr>Bitmap Image</vt:lpstr>
      <vt:lpstr>Apresentação do PowerPoint</vt:lpstr>
      <vt:lpstr>Apresentação do PowerPoint</vt:lpstr>
      <vt:lpstr>Arquitetura NETAPP</vt:lpstr>
      <vt:lpstr>Aggregates, RaidGroup e Discos</vt:lpstr>
      <vt:lpstr>   WAFL® &amp; RAID-4 – Como trabalham!</vt:lpstr>
      <vt:lpstr>  Clearing the “NBER Wall”</vt:lpstr>
      <vt:lpstr>Tipos de Disco</vt:lpstr>
      <vt:lpstr>Aggregates e FlexVolume</vt:lpstr>
      <vt:lpstr>Apresentação do PowerPoint</vt:lpstr>
      <vt:lpstr>Snapshot</vt:lpstr>
      <vt:lpstr> NetApp’s pointer-based SnapShots™</vt:lpstr>
      <vt:lpstr>Apresentação do PowerPoint</vt:lpstr>
      <vt:lpstr>Apresentação do PowerPoint</vt:lpstr>
      <vt:lpstr>Visualizando Snapshots UNIX</vt:lpstr>
      <vt:lpstr>Apresentação do PowerPoint</vt:lpstr>
      <vt:lpstr>Apresentação do PowerPoint</vt:lpstr>
      <vt:lpstr>Apresentação do PowerPoint</vt:lpstr>
      <vt:lpstr>Apresentação do PowerPoint</vt:lpstr>
      <vt:lpstr>Apresentação do PowerPoint</vt:lpstr>
      <vt:lpstr>Apresentação do PowerPoint</vt:lpstr>
      <vt:lpstr>Clone Criado</vt:lpstr>
      <vt:lpstr>Apresentação do PowerPoint</vt:lpstr>
      <vt:lpstr>FlexVolume Move</vt:lpstr>
      <vt:lpstr>Apresentação do PowerPoint</vt:lpstr>
      <vt:lpstr>Apresentação do PowerPoint</vt:lpstr>
      <vt:lpstr>Economia de Espaço – Dedup &amp; Compressão</vt:lpstr>
      <vt:lpstr>Caso de uso: Deduplicação de Maquinas VMware</vt:lpstr>
      <vt:lpstr>Ativando Deduplicação e Compressão(Storage Efficiency)</vt:lpstr>
      <vt:lpstr>NAS &amp; SAN </vt:lpstr>
      <vt:lpstr>Apresentação do PowerPoint</vt:lpstr>
      <vt:lpstr>Apresentação do PowerPoint</vt:lpstr>
      <vt:lpstr>NAS &amp; SAN </vt:lpstr>
      <vt:lpstr>SAN &amp; NAS</vt:lpstr>
      <vt:lpstr>Componentes do Storage NetApp</vt:lpstr>
      <vt:lpstr>Componentes do Storage NetApp</vt:lpstr>
      <vt:lpstr>Arquitetura NETAPP</vt:lpstr>
      <vt:lpstr>Virtual Storage Machine (Vservers)  ►Representa o conjunto de recursos físicos e/ou lógicos ►  Viabiliza as caracteristicas: Nondisruptive operation, Scalability, Security (Each SVM appears as a single independent server), Unified storage, Easy management of large datasets ► 3 Tipos: Node SVM► Representa cada nó físico Cluster SVM► Representa o  gerenciador de nós agrupados em cluster  Data SVM ► É uma representação virtual do servidor de dados </vt:lpstr>
      <vt:lpstr>Data SVM</vt:lpstr>
      <vt:lpstr>Networking</vt:lpstr>
      <vt:lpstr>Broadcast Domains</vt:lpstr>
      <vt:lpstr>IPSpace</vt:lpstr>
      <vt:lpstr>Subnet</vt:lpstr>
      <vt:lpstr>Vlans</vt:lpstr>
      <vt:lpstr>Interface Group (Ifgrps)</vt:lpstr>
      <vt:lpstr>LIFs – Possibilidades</vt:lpstr>
      <vt:lpstr>Componentes da REDE</vt:lpstr>
      <vt:lpstr>Componentes da REDE</vt:lpstr>
      <vt:lpstr>Networking</vt:lpstr>
      <vt:lpstr>LIFs (Logical Interfaces)</vt:lpstr>
      <vt:lpstr>LIFs (Logical Interfaces)</vt:lpstr>
      <vt:lpstr>LIFs (Logical Interfaces)</vt:lpstr>
      <vt:lpstr>Listagem das LIFs</vt:lpstr>
      <vt:lpstr>Failover Group &amp; Failover Policies (LIFs)</vt:lpstr>
      <vt:lpstr>Failover Group &amp; Failover Policies (LIFs)</vt:lpstr>
      <vt:lpstr>NFS &amp; CIFS</vt:lpstr>
      <vt:lpstr>NFS &amp; CIFS</vt:lpstr>
      <vt:lpstr>Apresentação do PowerPoint</vt:lpstr>
      <vt:lpstr>Apresentação do PowerPoint</vt:lpstr>
      <vt:lpstr>SAN (iSCSI, FCP &amp; FCoE)</vt:lpstr>
      <vt:lpstr>SAN (Luns, iSCSI &amp; FC)</vt:lpstr>
      <vt:lpstr>Apresentação do PowerPoint</vt:lpstr>
      <vt:lpstr>SAN (iSCSI)</vt:lpstr>
      <vt:lpstr>Apresentação do PowerPoint</vt:lpstr>
      <vt:lpstr>Apresentação do PowerPoint</vt:lpstr>
      <vt:lpstr>Apresentação do PowerPoint</vt:lpstr>
      <vt:lpstr>Apresentação do PowerPoint</vt:lpstr>
      <vt:lpstr>Apresentação do PowerPoint</vt:lpstr>
      <vt:lpstr>Apresentação do PowerPoint</vt:lpstr>
      <vt:lpstr>Operações Não-Disruptivas (NDO) </vt:lpstr>
      <vt:lpstr>Apresentação do PowerPoint</vt:lpstr>
      <vt:lpstr>Operações Não-Disruptivas (NDO) – VolMove &amp; NAS LIF migration</vt:lpstr>
      <vt:lpstr>Apresentação do PowerPoint</vt:lpstr>
      <vt:lpstr>Upgrade Não-Disruptivo (NDU)</vt:lpstr>
      <vt:lpstr>Upgrade Não-Disruptivo (NDU)</vt:lpstr>
      <vt:lpstr>Policies, Quota &amp; Qtree</vt:lpstr>
      <vt:lpstr>Policies</vt:lpstr>
      <vt:lpstr>Policies</vt:lpstr>
      <vt:lpstr>Policies</vt:lpstr>
      <vt:lpstr>Apresentação do PowerPoint</vt:lpstr>
      <vt:lpstr>Qtrees e Volumes</vt:lpstr>
      <vt:lpstr>Qtree</vt:lpstr>
      <vt:lpstr>Apêndice </vt:lpstr>
      <vt:lpstr>Job schedules</vt:lpstr>
      <vt:lpstr>Cluster &amp; NODE Shutdown</vt:lpstr>
      <vt:lpstr>Fpolicy – Bloqueio de arquivos</vt:lpstr>
      <vt:lpstr>Apresentação do PowerPoint</vt:lpstr>
      <vt:lpstr>Apresentação do PowerPoint</vt:lpstr>
      <vt:lpstr>Apresentação do PowerPoint</vt:lpstr>
      <vt:lpstr>Apresentação do PowerPoint</vt:lpstr>
      <vt:lpstr>Apresentação do PowerPoint</vt:lpstr>
      <vt:lpstr>Apresentação do PowerPoint</vt:lpstr>
      <vt:lpstr>NetApp Virtual Storage Console plug-in for Hypervisors – Citrix XenServer </vt:lpstr>
      <vt:lpstr>Load-Share Mirrors </vt:lpstr>
      <vt:lpstr>Infinite Volumes</vt:lpstr>
      <vt:lpstr>Apresentação do PowerPoint</vt:lpstr>
      <vt:lpstr>Apresentação do PowerPoint</vt:lpstr>
      <vt:lpstr>Apresentação do PowerPoint</vt:lpstr>
      <vt:lpstr>Apresentação do PowerPoint</vt:lpstr>
      <vt:lpstr>Syslog</vt:lpstr>
      <vt:lpstr>Acesso aos Logs de cada Nó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Ciro da Silva Jardim Bessa</dc:creator>
  <cp:lastModifiedBy>Columbia</cp:lastModifiedBy>
  <cp:revision>190</cp:revision>
  <dcterms:created xsi:type="dcterms:W3CDTF">2015-10-01T13:40:02Z</dcterms:created>
  <dcterms:modified xsi:type="dcterms:W3CDTF">2015-11-29T18:31:29Z</dcterms:modified>
</cp:coreProperties>
</file>